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sldIdLst>
    <p:sldId id="263" r:id="rId2"/>
    <p:sldId id="267" r:id="rId3"/>
    <p:sldId id="281" r:id="rId4"/>
    <p:sldId id="272" r:id="rId5"/>
    <p:sldId id="266" r:id="rId6"/>
    <p:sldId id="280" r:id="rId7"/>
    <p:sldId id="271" r:id="rId8"/>
    <p:sldId id="269" r:id="rId9"/>
    <p:sldId id="274" r:id="rId10"/>
    <p:sldId id="270" r:id="rId11"/>
    <p:sldId id="275" r:id="rId12"/>
    <p:sldId id="273" r:id="rId13"/>
    <p:sldId id="276" r:id="rId14"/>
    <p:sldId id="277" r:id="rId15"/>
    <p:sldId id="262" r:id="rId16"/>
    <p:sldId id="278" r:id="rId17"/>
    <p:sldId id="260" r:id="rId18"/>
    <p:sldId id="257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1C20"/>
    <a:srgbClr val="CE182C"/>
    <a:srgbClr val="1F2846"/>
    <a:srgbClr val="B3B3B3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cgovict-my.sharepoint.com/personal/libailey_ddot_dc_gov/Documents/AUDIT/Actual%20100121%20submission/Q4_VZ_Expenditure_FY19-FY21_FI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Dedicated Safety Programs at DDOT, FY19-21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Sheet1!$E$31:$G$31</c:f>
              <c:strCache>
                <c:ptCount val="3"/>
                <c:pt idx="0">
                  <c:v> 2019 </c:v>
                </c:pt>
                <c:pt idx="1">
                  <c:v> 2020 </c:v>
                </c:pt>
                <c:pt idx="2">
                  <c:v> 2021 </c:v>
                </c:pt>
              </c:strCache>
            </c:strRef>
          </c:cat>
          <c:val>
            <c:numRef>
              <c:f>Sheet1!$E$32:$G$32</c:f>
              <c:numCache>
                <c:formatCode>_(* #,##0_);_(* \(#,##0\);_(* "-"??_);_(@_)</c:formatCode>
                <c:ptCount val="3"/>
                <c:pt idx="0">
                  <c:v>15420313.139999999</c:v>
                </c:pt>
                <c:pt idx="1">
                  <c:v>28352091.060000002</c:v>
                </c:pt>
                <c:pt idx="2">
                  <c:v>25228128.200000007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BA-4411-9F02-8455D9D5E2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4"/>
        <c:overlap val="-27"/>
        <c:axId val="418847024"/>
        <c:axId val="418857008"/>
      </c:barChart>
      <c:catAx>
        <c:axId val="41884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857008"/>
        <c:crosses val="autoZero"/>
        <c:auto val="1"/>
        <c:lblAlgn val="ctr"/>
        <c:lblOffset val="100"/>
        <c:noMultiLvlLbl val="0"/>
      </c:catAx>
      <c:valAx>
        <c:axId val="41885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84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>
          <a:shade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85EEE-04BD-5340-B37D-E718524DD682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C4B7F-7329-024E-B3BE-F82CD734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83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D0C4-E672-5A42-AD26-D2479D8C5D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60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D0C4-E672-5A42-AD26-D2479D8C5D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0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eAreWashintgonDC_logo.ai_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55" y="165788"/>
            <a:ext cx="920501" cy="12657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6315C4-F78A-A847-8465-E715CDBC9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154" y="1622043"/>
            <a:ext cx="11470643" cy="2554274"/>
          </a:xfrm>
        </p:spPr>
        <p:txBody>
          <a:bodyPr anchor="b" anchorCtr="0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CC30516-FE68-9C47-9CAF-D59DB3E99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153" y="4804258"/>
            <a:ext cx="11470643" cy="6190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B3B3B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9355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9154" y="1622043"/>
            <a:ext cx="11470643" cy="2554274"/>
          </a:xfrm>
        </p:spPr>
        <p:txBody>
          <a:bodyPr anchor="b" anchorCtr="0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9153" y="4804258"/>
            <a:ext cx="11470643" cy="6190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B3B3B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 descr="WeAreWashintgonDC_logo.ai_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54" y="168952"/>
            <a:ext cx="978557" cy="12657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8856"/>
            <a:ext cx="12192001" cy="707349"/>
          </a:xfrm>
          <a:ln>
            <a:noFill/>
          </a:ln>
        </p:spPr>
        <p:txBody>
          <a:bodyPr anchor="ctr" anchorCtr="0">
            <a:noAutofit/>
          </a:bodyPr>
          <a:lstStyle>
            <a:lvl1pPr algn="l">
              <a:defRPr sz="3600" b="1" baseline="0">
                <a:solidFill>
                  <a:schemeClr val="tx2"/>
                </a:solidFill>
                <a:latin typeface="Avenir Heavy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93" y="949123"/>
            <a:ext cx="11283848" cy="491924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63084" y="1931661"/>
            <a:ext cx="10363200" cy="1362075"/>
          </a:xfrm>
        </p:spPr>
        <p:txBody>
          <a:bodyPr anchor="t">
            <a:noAutofit/>
          </a:bodyPr>
          <a:lstStyle>
            <a:lvl1pPr algn="l">
              <a:defRPr sz="4400" b="1" cap="all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963084" y="5014860"/>
            <a:ext cx="4954947" cy="575661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244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[V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4349" y="724632"/>
            <a:ext cx="4462807" cy="5224756"/>
          </a:xfrm>
          <a:prstGeom prst="rect">
            <a:avLst/>
          </a:prstGeom>
          <a:solidFill>
            <a:srgbClr val="B3B3B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579" y="908612"/>
            <a:ext cx="4425879" cy="495975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349" y="0"/>
            <a:ext cx="12169423" cy="724632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tx2"/>
                </a:solidFill>
                <a:latin typeface="Avenir Heavy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32" y="908611"/>
            <a:ext cx="7450667" cy="495975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ALT [V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69423" cy="629358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tx2"/>
                </a:solidFill>
                <a:latin typeface="Avenir Heavy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9335" y="879676"/>
            <a:ext cx="11910905" cy="498264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171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7997"/>
            <a:ext cx="12191999" cy="6905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2"/>
                </a:solidFill>
                <a:latin typeface="Avenir Heavy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dot5.tif">
            <a:extLst>
              <a:ext uri="{FF2B5EF4-FFF2-40B4-BE49-F238E27FC236}">
                <a16:creationId xmlns:a16="http://schemas.microsoft.com/office/drawing/2014/main" id="{643EBD56-7377-8D4E-8192-946F26DCC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9980" y="1798170"/>
            <a:ext cx="6256528" cy="235000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tif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C8793B-253C-7C4B-9811-E7308467EE1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4889"/>
            <a:ext cx="12192000" cy="90311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798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37549"/>
            <a:ext cx="12191998" cy="5017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929A0A-ABF0-5244-8F8D-3A9FF1156C6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733" y="6273191"/>
            <a:ext cx="2264780" cy="3300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1" r:id="rId2"/>
    <p:sldLayoutId id="2147483662" r:id="rId3"/>
    <p:sldLayoutId id="2147483676" r:id="rId4"/>
    <p:sldLayoutId id="2147483665" r:id="rId5"/>
    <p:sldLayoutId id="2147483674" r:id="rId6"/>
    <p:sldLayoutId id="2147483671" r:id="rId7"/>
    <p:sldLayoutId id="2147483667" r:id="rId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Avenir Book"/>
          <a:ea typeface="+mn-ea"/>
          <a:cs typeface="Avenir Book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Avenir Book"/>
          <a:ea typeface="+mn-ea"/>
          <a:cs typeface="Avenir Book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Avenir Book"/>
          <a:ea typeface="+mn-ea"/>
          <a:cs typeface="Avenir Book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Avenir Book"/>
          <a:ea typeface="+mn-ea"/>
          <a:cs typeface="Avenir Book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Avenir Book"/>
          <a:ea typeface="+mn-ea"/>
          <a:cs typeface="Avenir Book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D462-3DAA-CF4D-955C-6E0735B65D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>
                <a:solidFill>
                  <a:schemeClr val="bg1"/>
                </a:solidFill>
              </a:rPr>
              <a:t>Vision Zero 2021: The Path Forward to Safe Streets</a:t>
            </a:r>
            <a:br>
              <a:rPr lang="en-US">
                <a:solidFill>
                  <a:schemeClr val="bg1"/>
                </a:solidFill>
              </a:rPr>
            </a:br>
            <a:br>
              <a:rPr lang="en-US">
                <a:solidFill>
                  <a:schemeClr val="bg1"/>
                </a:solidFill>
              </a:rPr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812CC6-478D-BE44-B77F-D13CB04FF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154" y="3733550"/>
            <a:ext cx="11470643" cy="619061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DDOT Vision Zero Team: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Linda Bailey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Charlie Willson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Christine Mayeur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54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E1677-306D-4B1E-A4F8-8BD0AEBD1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Perceived Safety Issues/TSIs– Great Progress in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86668-F80C-4E48-98F4-3A5C74EA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93" y="949123"/>
            <a:ext cx="5642592" cy="49192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Traffic Safety Investigations (TSIs)</a:t>
            </a:r>
          </a:p>
          <a:p>
            <a:pPr lvl="1"/>
            <a:r>
              <a:rPr lang="en-US" dirty="0"/>
              <a:t>Backlog of 800 TSIs </a:t>
            </a:r>
            <a:r>
              <a:rPr lang="en-US" u="sng" dirty="0"/>
              <a:t>cleared</a:t>
            </a:r>
            <a:r>
              <a:rPr lang="en-US" dirty="0"/>
              <a:t> through summer 2021 effort at DDOT</a:t>
            </a:r>
          </a:p>
          <a:p>
            <a:pPr lvl="1"/>
            <a:r>
              <a:rPr lang="en-US" dirty="0"/>
              <a:t>Ongoing work to address incoming TSI requests promptly and effectively</a:t>
            </a:r>
          </a:p>
          <a:p>
            <a:r>
              <a:rPr lang="en-US" dirty="0"/>
              <a:t>Local, neighborhood streets tend to be low-crash, so DDOT relies on neighborhood reporting to identify sites</a:t>
            </a:r>
          </a:p>
          <a:p>
            <a:r>
              <a:rPr lang="en-US" dirty="0"/>
              <a:t>Other ways safety issues on neighborhood streets come to DDOT attention:</a:t>
            </a:r>
          </a:p>
          <a:p>
            <a:pPr lvl="1"/>
            <a:r>
              <a:rPr lang="en-US" dirty="0"/>
              <a:t>Safe Routes to School program</a:t>
            </a:r>
          </a:p>
          <a:p>
            <a:pPr lvl="1"/>
            <a:r>
              <a:rPr lang="en-US" dirty="0"/>
              <a:t>Neighborhood planning studies</a:t>
            </a:r>
          </a:p>
          <a:p>
            <a:pPr lvl="1"/>
            <a:r>
              <a:rPr lang="en-US" dirty="0"/>
              <a:t>Councilmember requests</a:t>
            </a:r>
          </a:p>
          <a:p>
            <a:pPr lvl="1"/>
            <a:r>
              <a:rPr lang="en-US" dirty="0"/>
              <a:t>ANC requests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8A373-5119-4213-AE85-B0241C3B5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5"/>
          <a:stretch/>
        </p:blipFill>
        <p:spPr>
          <a:xfrm>
            <a:off x="6540877" y="1289537"/>
            <a:ext cx="4330923" cy="43132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45782E-52AB-4071-82F6-F279F63C3D7B}"/>
              </a:ext>
            </a:extLst>
          </p:cNvPr>
          <p:cNvSpPr/>
          <p:nvPr/>
        </p:nvSpPr>
        <p:spPr>
          <a:xfrm>
            <a:off x="6771992" y="817507"/>
            <a:ext cx="3630439" cy="442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Closed TSI Requests as of 10/8/21</a:t>
            </a:r>
          </a:p>
        </p:txBody>
      </p:sp>
    </p:spTree>
    <p:extLst>
      <p:ext uri="{BB962C8B-B14F-4D97-AF65-F5344CB8AC3E}">
        <p14:creationId xmlns:p14="http://schemas.microsoft.com/office/powerpoint/2010/main" val="2819610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10FFA-DAE0-4492-B65E-EAFF6EA56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TSI Resources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16587-D975-478F-B8E8-02EB74AC0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93" y="949123"/>
            <a:ext cx="5506474" cy="4919241"/>
          </a:xfrm>
        </p:spPr>
        <p:txBody>
          <a:bodyPr/>
          <a:lstStyle/>
          <a:p>
            <a:r>
              <a:rPr lang="en-US" dirty="0"/>
              <a:t>Additional support needed in near term for Traffic Safety Investigation program (TSIs)</a:t>
            </a:r>
          </a:p>
          <a:p>
            <a:pPr lvl="1"/>
            <a:r>
              <a:rPr lang="en-US" sz="2000" dirty="0"/>
              <a:t>FY22</a:t>
            </a:r>
          </a:p>
          <a:p>
            <a:pPr lvl="2"/>
            <a:r>
              <a:rPr lang="en-US" sz="1800" dirty="0"/>
              <a:t>TSI program needs dedicated funding to ensure other programs not affected or delayed</a:t>
            </a:r>
          </a:p>
          <a:p>
            <a:pPr lvl="2"/>
            <a:r>
              <a:rPr lang="en-US" sz="1800" dirty="0"/>
              <a:t>$3M specifically allocated to TSI program </a:t>
            </a:r>
          </a:p>
          <a:p>
            <a:pPr lvl="1"/>
            <a:r>
              <a:rPr lang="en-US" sz="2000" dirty="0"/>
              <a:t>FY23</a:t>
            </a:r>
          </a:p>
          <a:p>
            <a:pPr lvl="2"/>
            <a:r>
              <a:rPr lang="en-US" sz="1800" dirty="0"/>
              <a:t>Continue funding of dedicated TSI program budget </a:t>
            </a:r>
          </a:p>
          <a:p>
            <a:pPr lvl="2"/>
            <a:r>
              <a:rPr lang="en-US" sz="1800" dirty="0"/>
              <a:t>Request for $5M in TSI budget in FY23</a:t>
            </a:r>
          </a:p>
          <a:p>
            <a:pPr lvl="3"/>
            <a:r>
              <a:rPr lang="en-US" sz="1600" dirty="0"/>
              <a:t>Covers data collection, traffic studies, design, and construction of traffic safety improvements</a:t>
            </a:r>
          </a:p>
          <a:p>
            <a:pPr lvl="2"/>
            <a:r>
              <a:rPr lang="en-US" sz="1800" dirty="0"/>
              <a:t>Add three (3) FTEs to support program</a:t>
            </a:r>
          </a:p>
        </p:txBody>
      </p:sp>
      <p:pic>
        <p:nvPicPr>
          <p:cNvPr id="1026" name="Picture 2" descr="DDOT DC (@DDOTDC) | Twitter">
            <a:extLst>
              <a:ext uri="{FF2B5EF4-FFF2-40B4-BE49-F238E27FC236}">
                <a16:creationId xmlns:a16="http://schemas.microsoft.com/office/drawing/2014/main" id="{6A35672E-E87D-41B7-8B45-09A5332CD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93"/>
          <a:stretch/>
        </p:blipFill>
        <p:spPr bwMode="auto">
          <a:xfrm>
            <a:off x="6284056" y="1025323"/>
            <a:ext cx="5907944" cy="44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811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08DA1-BDE5-4288-B938-27DBD92C4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Traffic Enforcement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5A78A-6C93-49D1-B857-15017B9F7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93" y="949123"/>
            <a:ext cx="4439022" cy="49192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Leading ATE program in country, issued record 1.47 million citations in FY21</a:t>
            </a:r>
          </a:p>
          <a:p>
            <a:r>
              <a:rPr lang="en-US" dirty="0"/>
              <a:t>MPD/DDOT research shows automated speed enforcement </a:t>
            </a:r>
            <a:r>
              <a:rPr lang="en-US" b="1" dirty="0"/>
              <a:t>reduces injury crashes by 30 percent</a:t>
            </a:r>
          </a:p>
          <a:p>
            <a:r>
              <a:rPr lang="en-US" dirty="0"/>
              <a:t>RFP for updated equipment scheduled release in late Fall, award projected for March 2022</a:t>
            </a:r>
          </a:p>
          <a:p>
            <a:r>
              <a:rPr lang="en-US" dirty="0"/>
              <a:t>Move to DDOT supporting additional, data-driven sites</a:t>
            </a:r>
          </a:p>
          <a:p>
            <a:pPr lvl="1"/>
            <a:r>
              <a:rPr lang="en-US" dirty="0"/>
              <a:t>45 sites assessed</a:t>
            </a:r>
          </a:p>
          <a:p>
            <a:pPr lvl="1"/>
            <a:r>
              <a:rPr lang="en-US" dirty="0"/>
              <a:t>26 new speed enforcement sites deployed in FY21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C29AE-09E0-4AF3-AA98-2462673EE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196" y="1281508"/>
            <a:ext cx="6961410" cy="3552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8BD588-81D1-41E4-9E56-2734D935AA63}"/>
              </a:ext>
            </a:extLst>
          </p:cNvPr>
          <p:cNvSpPr txBox="1"/>
          <p:nvPr/>
        </p:nvSpPr>
        <p:spPr>
          <a:xfrm>
            <a:off x="6767146" y="949123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Number of Cameras Rotated (26)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620224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08594-63F7-404A-A792-3581CADEB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DDOT Safe Routes to School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A867A-1B59-48C8-BF92-146FCFEB6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93" y="949123"/>
            <a:ext cx="5778161" cy="4919241"/>
          </a:xfrm>
        </p:spPr>
        <p:txBody>
          <a:bodyPr/>
          <a:lstStyle/>
          <a:p>
            <a:r>
              <a:rPr lang="en-US" dirty="0"/>
              <a:t>Proactive, District-wide effort to plan for safe routes near schools</a:t>
            </a:r>
          </a:p>
          <a:p>
            <a:pPr lvl="1"/>
            <a:r>
              <a:rPr lang="en-US" dirty="0"/>
              <a:t>36 schools with safety plans in 2020-2021</a:t>
            </a:r>
          </a:p>
          <a:p>
            <a:r>
              <a:rPr lang="en-US" dirty="0"/>
              <a:t>Responsive school-based safety analysis and intervention</a:t>
            </a:r>
          </a:p>
          <a:p>
            <a:pPr lvl="1"/>
            <a:r>
              <a:rPr lang="en-US" dirty="0"/>
              <a:t>Based on school requests, Safe Routes program works with school on pick-up and drop-off and other safety issues near schools</a:t>
            </a:r>
          </a:p>
          <a:p>
            <a:r>
              <a:rPr lang="en-US" dirty="0"/>
              <a:t>Safe Routes program not held up by notice requirements</a:t>
            </a:r>
          </a:p>
          <a:p>
            <a:pPr lvl="1"/>
            <a:r>
              <a:rPr lang="en-US" dirty="0"/>
              <a:t>Notice requirements do not apply to Safe Routes to Schools program in same degree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 descr="A group of people walking down a sidewalk&#10;&#10;Description automatically generated with low confidence">
            <a:extLst>
              <a:ext uri="{FF2B5EF4-FFF2-40B4-BE49-F238E27FC236}">
                <a16:creationId xmlns:a16="http://schemas.microsoft.com/office/drawing/2014/main" id="{4B94283D-6944-4EEB-B51C-3E8C354DC8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45"/>
          <a:stretch/>
        </p:blipFill>
        <p:spPr>
          <a:xfrm>
            <a:off x="7003280" y="1063617"/>
            <a:ext cx="4295446" cy="435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39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75279-3E55-47BE-8456-90F188D9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Communications Campaigns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139E2-E956-4C7F-B13A-978337CE0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DDOT and MPD manage $1 million, annual safety communications campaign supported by NHTSA</a:t>
            </a:r>
          </a:p>
          <a:p>
            <a:r>
              <a:rPr lang="en-US" dirty="0"/>
              <a:t>Focuses in 2022:</a:t>
            </a:r>
          </a:p>
          <a:p>
            <a:pPr lvl="1"/>
            <a:r>
              <a:rPr lang="en-US" dirty="0"/>
              <a:t>Driving Under the Influence (DUI)</a:t>
            </a:r>
          </a:p>
          <a:p>
            <a:pPr lvl="1"/>
            <a:r>
              <a:rPr lang="en-US" dirty="0"/>
              <a:t>Speeding</a:t>
            </a:r>
          </a:p>
          <a:p>
            <a:pPr lvl="1"/>
            <a:r>
              <a:rPr lang="en-US" dirty="0"/>
              <a:t>Aggressive Driving</a:t>
            </a:r>
          </a:p>
          <a:p>
            <a:pPr lvl="1"/>
            <a:r>
              <a:rPr lang="en-US" dirty="0"/>
              <a:t>Click it or Ticket</a:t>
            </a:r>
          </a:p>
          <a:p>
            <a:pPr lvl="1"/>
            <a:r>
              <a:rPr lang="en-US" dirty="0"/>
              <a:t>Child Passenger Seat safety</a:t>
            </a:r>
          </a:p>
          <a:p>
            <a:pPr lvl="1"/>
            <a:r>
              <a:rPr lang="en-US" dirty="0"/>
              <a:t>Distracted driving (texting)</a:t>
            </a:r>
          </a:p>
          <a:p>
            <a:r>
              <a:rPr lang="en-US" dirty="0"/>
              <a:t>DDOT has safety awareness campaign </a:t>
            </a:r>
          </a:p>
          <a:p>
            <a:pPr lvl="1"/>
            <a:r>
              <a:rPr lang="en-US" dirty="0"/>
              <a:t>20 is plenty/”Slow Down” yard signs – 1000s of signs distributed</a:t>
            </a:r>
          </a:p>
          <a:p>
            <a:pPr lvl="1"/>
            <a:r>
              <a:rPr lang="en-US" dirty="0"/>
              <a:t>Outreach at community events – dozens of events in summer 2021</a:t>
            </a:r>
          </a:p>
          <a:p>
            <a:pPr lvl="1"/>
            <a:r>
              <a:rPr lang="en-US" dirty="0"/>
              <a:t>Social media images, GIFs, and videos highlighting safety projects around District</a:t>
            </a:r>
          </a:p>
          <a:p>
            <a:r>
              <a:rPr lang="en-US" dirty="0"/>
              <a:t>The Lab @ DC testing outreach to high-risk drivers with DDOT and DMV in 2022 – first of its kind project in the US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573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BC43B9-1F11-734C-80B8-6AF4857B989E}"/>
              </a:ext>
            </a:extLst>
          </p:cNvPr>
          <p:cNvCxnSpPr>
            <a:cxnSpLocks/>
          </p:cNvCxnSpPr>
          <p:nvPr/>
        </p:nvCxnSpPr>
        <p:spPr>
          <a:xfrm>
            <a:off x="1639615" y="738353"/>
            <a:ext cx="87551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D813E0D-C93D-7843-8835-5D3F3257F795}"/>
              </a:ext>
            </a:extLst>
          </p:cNvPr>
          <p:cNvSpPr/>
          <p:nvPr/>
        </p:nvSpPr>
        <p:spPr>
          <a:xfrm>
            <a:off x="1639615" y="395739"/>
            <a:ext cx="8789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80"/>
              </a:spcBef>
              <a:buClr>
                <a:srgbClr val="003A72"/>
              </a:buClr>
            </a:pPr>
            <a:r>
              <a:rPr lang="en-US" sz="1600" b="1">
                <a:latin typeface="Avenir Next Condensed" panose="020B0506020202020204" pitchFamily="34" charset="0"/>
                <a:cs typeface="Arial" panose="020B0604020202020204" pitchFamily="34" charset="0"/>
              </a:rPr>
              <a:t>Speed Campaign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FA755976-C951-C246-9490-6484EB584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535" y="1552428"/>
            <a:ext cx="8284930" cy="434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80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BC43B9-1F11-734C-80B8-6AF4857B989E}"/>
              </a:ext>
            </a:extLst>
          </p:cNvPr>
          <p:cNvCxnSpPr>
            <a:cxnSpLocks/>
          </p:cNvCxnSpPr>
          <p:nvPr/>
        </p:nvCxnSpPr>
        <p:spPr>
          <a:xfrm>
            <a:off x="1639615" y="738353"/>
            <a:ext cx="87551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D813E0D-C93D-7843-8835-5D3F3257F795}"/>
              </a:ext>
            </a:extLst>
          </p:cNvPr>
          <p:cNvSpPr/>
          <p:nvPr/>
        </p:nvSpPr>
        <p:spPr>
          <a:xfrm>
            <a:off x="1639615" y="395739"/>
            <a:ext cx="8789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80"/>
              </a:spcBef>
              <a:buClr>
                <a:srgbClr val="003A72"/>
              </a:buClr>
            </a:pPr>
            <a:r>
              <a:rPr lang="en-US" sz="1600" b="1">
                <a:latin typeface="Avenir Next Condensed" panose="020B0506020202020204" pitchFamily="34" charset="0"/>
                <a:cs typeface="Arial" panose="020B0604020202020204" pitchFamily="34" charset="0"/>
              </a:rPr>
              <a:t>Impaired Driving Holiday Campaign</a:t>
            </a:r>
          </a:p>
        </p:txBody>
      </p:sp>
      <p:pic>
        <p:nvPicPr>
          <p:cNvPr id="5" name="Picture 4" descr="A picture containing text, car, road, outdoor&#10;&#10;Description automatically generated">
            <a:extLst>
              <a:ext uri="{FF2B5EF4-FFF2-40B4-BE49-F238E27FC236}">
                <a16:creationId xmlns:a16="http://schemas.microsoft.com/office/drawing/2014/main" id="{85D68A12-CAE2-CD44-91C5-5003CDFD7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37" y="1267757"/>
            <a:ext cx="8575726" cy="421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35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BC43B9-1F11-734C-80B8-6AF4857B989E}"/>
              </a:ext>
            </a:extLst>
          </p:cNvPr>
          <p:cNvCxnSpPr>
            <a:cxnSpLocks/>
          </p:cNvCxnSpPr>
          <p:nvPr/>
        </p:nvCxnSpPr>
        <p:spPr>
          <a:xfrm>
            <a:off x="1639615" y="738353"/>
            <a:ext cx="87551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D813E0D-C93D-7843-8835-5D3F3257F795}"/>
              </a:ext>
            </a:extLst>
          </p:cNvPr>
          <p:cNvSpPr/>
          <p:nvPr/>
        </p:nvSpPr>
        <p:spPr>
          <a:xfrm>
            <a:off x="1639615" y="395739"/>
            <a:ext cx="8789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80"/>
              </a:spcBef>
              <a:buClr>
                <a:srgbClr val="003A72"/>
              </a:buClr>
            </a:pPr>
            <a:r>
              <a:rPr lang="en-US" sz="1600" b="1">
                <a:latin typeface="Avenir Next Condensed" panose="020B0506020202020204" pitchFamily="34" charset="0"/>
                <a:cs typeface="Arial" panose="020B0604020202020204" pitchFamily="34" charset="0"/>
              </a:rPr>
              <a:t>Click It or Ticket Campaign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35DDF89-B59D-0E44-90CD-D917065A6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821" y="2195507"/>
            <a:ext cx="8518358" cy="334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31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BC43B9-1F11-734C-80B8-6AF4857B989E}"/>
              </a:ext>
            </a:extLst>
          </p:cNvPr>
          <p:cNvCxnSpPr>
            <a:cxnSpLocks/>
          </p:cNvCxnSpPr>
          <p:nvPr/>
        </p:nvCxnSpPr>
        <p:spPr>
          <a:xfrm>
            <a:off x="1639615" y="738353"/>
            <a:ext cx="87551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C28984C-9A0D-BF4A-9825-C4490381BBB5}"/>
              </a:ext>
            </a:extLst>
          </p:cNvPr>
          <p:cNvSpPr/>
          <p:nvPr/>
        </p:nvSpPr>
        <p:spPr>
          <a:xfrm>
            <a:off x="1639615" y="395739"/>
            <a:ext cx="8789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80"/>
              </a:spcBef>
              <a:buClr>
                <a:srgbClr val="003A72"/>
              </a:buClr>
            </a:pPr>
            <a:r>
              <a:rPr lang="en-US" sz="1600" b="1">
                <a:latin typeface="Avenir Next Condensed" panose="020B0506020202020204" pitchFamily="34" charset="0"/>
                <a:cs typeface="Arial" panose="020B0604020202020204" pitchFamily="34" charset="0"/>
              </a:rPr>
              <a:t>Distracted Driving Campaign</a:t>
            </a:r>
          </a:p>
        </p:txBody>
      </p:sp>
      <p:pic>
        <p:nvPicPr>
          <p:cNvPr id="7" name="Picture 6" descr="A person holding a cell phone&#10;&#10;Description automatically generated with low confidence">
            <a:extLst>
              <a:ext uri="{FF2B5EF4-FFF2-40B4-BE49-F238E27FC236}">
                <a16:creationId xmlns:a16="http://schemas.microsoft.com/office/drawing/2014/main" id="{641465BB-EB3E-2F42-BDEB-E530AEE25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422" y="1453114"/>
            <a:ext cx="8521157" cy="434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03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746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3BBA2-C470-4AFC-B56E-335E17E62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4FA74-91D7-48A1-B27B-FA7067862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957" y="644323"/>
            <a:ext cx="8674443" cy="49192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DM Remarks</a:t>
            </a:r>
          </a:p>
          <a:p>
            <a:r>
              <a:rPr lang="en-US" dirty="0"/>
              <a:t>Overview</a:t>
            </a:r>
          </a:p>
          <a:p>
            <a:r>
              <a:rPr lang="en-US" dirty="0"/>
              <a:t>Areas Fatalities Occurring</a:t>
            </a:r>
          </a:p>
          <a:p>
            <a:r>
              <a:rPr lang="en-US" dirty="0"/>
              <a:t>DDOT Approach to Vision Zero</a:t>
            </a:r>
          </a:p>
          <a:p>
            <a:r>
              <a:rPr lang="en-US" dirty="0"/>
              <a:t>DDOT Safety Work Budget</a:t>
            </a:r>
          </a:p>
          <a:p>
            <a:r>
              <a:rPr lang="en-US" dirty="0"/>
              <a:t>DDOT Work on High Injury Corridors – Highlights</a:t>
            </a:r>
          </a:p>
          <a:p>
            <a:r>
              <a:rPr lang="en-US" dirty="0"/>
              <a:t>Areas DDOT can Accelerate High Injury Corridor Work</a:t>
            </a:r>
          </a:p>
          <a:p>
            <a:r>
              <a:rPr lang="en-US" dirty="0"/>
              <a:t>How Residents See Safety Issues</a:t>
            </a:r>
          </a:p>
          <a:p>
            <a:r>
              <a:rPr lang="en-US" dirty="0"/>
              <a:t>Perceived Safety Issues/TSIs</a:t>
            </a:r>
          </a:p>
          <a:p>
            <a:r>
              <a:rPr lang="en-US" dirty="0"/>
              <a:t>TSI Resources Needed</a:t>
            </a:r>
          </a:p>
          <a:p>
            <a:r>
              <a:rPr lang="en-US" dirty="0"/>
              <a:t>Automated Traffic Enforcement Program</a:t>
            </a:r>
          </a:p>
          <a:p>
            <a:r>
              <a:rPr lang="en-US" dirty="0"/>
              <a:t>DDOT Safe Routes to School Program</a:t>
            </a:r>
          </a:p>
          <a:p>
            <a:r>
              <a:rPr lang="en-US" dirty="0"/>
              <a:t>Safety Communications Campaign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40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3BBA2-C470-4AFC-B56E-335E17E62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High Level Overview: DDOT has large safety program;</a:t>
            </a:r>
            <a:br>
              <a:rPr lang="en-US" sz="2800" dirty="0"/>
            </a:br>
            <a:r>
              <a:rPr lang="en-US" sz="2800" dirty="0"/>
              <a:t>progress will come from strong political support on High-Injury Corridors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4FA74-91D7-48A1-B27B-FA7067862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93" y="1138593"/>
            <a:ext cx="11283848" cy="491924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Under Vision Zero, street design identified as key to improving traffic safety </a:t>
            </a:r>
          </a:p>
          <a:p>
            <a:pPr lvl="1"/>
            <a:r>
              <a:rPr lang="en-US" dirty="0"/>
              <a:t>DDOT safety program footprint over $20 million annually for past two years</a:t>
            </a:r>
          </a:p>
          <a:p>
            <a:pPr lvl="1"/>
            <a:r>
              <a:rPr lang="en-US" dirty="0">
                <a:solidFill>
                  <a:srgbClr val="293E6B"/>
                </a:solidFill>
              </a:rPr>
              <a:t>DC is leader among peer cities in terms of improving safety and access, as standard practice</a:t>
            </a:r>
          </a:p>
          <a:p>
            <a:r>
              <a:rPr lang="en-US" dirty="0">
                <a:solidFill>
                  <a:schemeClr val="accent2"/>
                </a:solidFill>
              </a:rPr>
              <a:t>High-injury corridors are where we are focusing to stop the NEXT fatality and serious injury</a:t>
            </a:r>
          </a:p>
          <a:p>
            <a:r>
              <a:rPr lang="en-US" dirty="0"/>
              <a:t>Responding to resident concerns typically on neighborhood streets is critical to improving PERCEPTION of safety</a:t>
            </a:r>
          </a:p>
          <a:p>
            <a:r>
              <a:rPr lang="en-US" dirty="0"/>
              <a:t>Vision Zero Division leads post-fatal crash site visits showing responsiveness to public</a:t>
            </a:r>
          </a:p>
          <a:p>
            <a:r>
              <a:rPr lang="en-US" dirty="0"/>
              <a:t>Vision Zero initiative and all DDOT’s safety work recently reorganized to:</a:t>
            </a:r>
          </a:p>
          <a:p>
            <a:pPr lvl="1"/>
            <a:r>
              <a:rPr lang="en-US" dirty="0"/>
              <a:t>Focus all safety capital work under the Office of Chief Project Delivery Officer</a:t>
            </a:r>
          </a:p>
          <a:p>
            <a:pPr lvl="1"/>
            <a:r>
              <a:rPr lang="en-US" dirty="0"/>
              <a:t>Redirect additional staff to handle resident safety requests, aka Traffic Safety Investigations (TSIs)</a:t>
            </a:r>
          </a:p>
          <a:p>
            <a:pPr lvl="1"/>
            <a:r>
              <a:rPr lang="en-US" dirty="0"/>
              <a:t>Ensure safety is key part of every capital project in District</a:t>
            </a:r>
          </a:p>
          <a:p>
            <a:r>
              <a:rPr lang="en-US" dirty="0"/>
              <a:t>Crash rate for DC is below national average at 5 fatalities per 100,000 – compared to recent rates of 11-12 fatalities per 100,000 in U.S. overall….goal is 0 fatalities per 100,000</a:t>
            </a:r>
          </a:p>
          <a:p>
            <a:r>
              <a:rPr lang="en-US" dirty="0"/>
              <a:t>Other agencies participating in Vision Zero, generally through enforcement and education </a:t>
            </a:r>
          </a:p>
          <a:p>
            <a:r>
              <a:rPr lang="en-US" dirty="0"/>
              <a:t>Education efforts are significant and ongoing, including $2,000,000 per year between DDOT, MPD, and regional partners – messages focus on speed, pedestrian safety, driving under influence, child passenger seats</a:t>
            </a:r>
          </a:p>
          <a:p>
            <a:r>
              <a:rPr lang="en-US" dirty="0"/>
              <a:t>The Lab @ DC, DDOT, and DMV are working to identify and hone outreach tools to high-risk drivers, identified through ATE program</a:t>
            </a:r>
          </a:p>
        </p:txBody>
      </p:sp>
    </p:spTree>
    <p:extLst>
      <p:ext uri="{BB962C8B-B14F-4D97-AF65-F5344CB8AC3E}">
        <p14:creationId xmlns:p14="http://schemas.microsoft.com/office/powerpoint/2010/main" val="586043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4029BD-BD89-49AE-94F8-630294114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10" y="-93133"/>
            <a:ext cx="12169423" cy="724632"/>
          </a:xfrm>
        </p:spPr>
        <p:txBody>
          <a:bodyPr/>
          <a:lstStyle/>
          <a:p>
            <a:r>
              <a:rPr lang="en-US" b="1" dirty="0"/>
              <a:t>Areas Fatalities Occurring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CFFD0-3B34-4C07-961E-10D5EC80D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1923" y="815478"/>
            <a:ext cx="7305235" cy="49597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High-Injury Corridors main area of concern</a:t>
            </a:r>
          </a:p>
          <a:p>
            <a:pPr lvl="1"/>
            <a:r>
              <a:rPr lang="en-US" dirty="0"/>
              <a:t>Over 50% of all traffic fatalities in last 3 years</a:t>
            </a:r>
          </a:p>
          <a:p>
            <a:pPr lvl="1"/>
            <a:r>
              <a:rPr lang="en-US" dirty="0"/>
              <a:t>Over 20% of all traffic injuries in last 3 years</a:t>
            </a:r>
          </a:p>
          <a:p>
            <a:pPr lvl="1"/>
            <a:endParaRPr lang="en-US" dirty="0"/>
          </a:p>
          <a:p>
            <a:r>
              <a:rPr lang="en-US" dirty="0"/>
              <a:t>How does DC stack up on our existing street safety? </a:t>
            </a:r>
          </a:p>
          <a:p>
            <a:pPr lvl="1"/>
            <a:r>
              <a:rPr lang="en-US" dirty="0"/>
              <a:t>DC has averaged 5 fatalities per 100,000 population over the last several years</a:t>
            </a:r>
          </a:p>
          <a:p>
            <a:pPr lvl="1"/>
            <a:r>
              <a:rPr lang="en-US" dirty="0"/>
              <a:t>US averaged 11 fatalities per 100,000 population in 2019</a:t>
            </a:r>
          </a:p>
          <a:p>
            <a:pPr lvl="1"/>
            <a:r>
              <a:rPr lang="en-US" dirty="0"/>
              <a:t>DDOT is leader on safety treatments compared to other cities (pedestrian safety at signals, bike lanes,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Crash patterns for fatalities concentrated in Wards 5, 7, and 8, but somewhat randomly distributed. Data trends seen over multiple years on specific streets.</a:t>
            </a:r>
          </a:p>
          <a:p>
            <a:endParaRPr lang="en-US" dirty="0"/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 DDOT work contributes to culture of traffic safety 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Neighborhood traffic calming and TSIs contribute to perception of safety and DDOT responsiveness, but is not where data shows most fatalities and serious injuries occur</a:t>
            </a:r>
          </a:p>
          <a:p>
            <a:pPr lvl="1"/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have highest impact, focus on streets and neighborhoods continuously seeing highest fatal and serious injury crash rates 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FCCC2A3-3C54-46F0-BFE0-2EF09C9AF2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3369" t="4889" r="9901" b="5141"/>
          <a:stretch/>
        </p:blipFill>
        <p:spPr>
          <a:xfrm>
            <a:off x="193159" y="815478"/>
            <a:ext cx="4082508" cy="50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18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walking on a sidewalk&#10;&#10;Description automatically generated with low confidence">
            <a:extLst>
              <a:ext uri="{FF2B5EF4-FFF2-40B4-BE49-F238E27FC236}">
                <a16:creationId xmlns:a16="http://schemas.microsoft.com/office/drawing/2014/main" id="{AC6B644E-F487-47A6-9891-DC8EC5C8C6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r="1245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0D9250-7A7A-DE45-8E21-02AC33EA2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DDOT Approach on Vision Zero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9529B-DDCD-4140-A2EA-63E1EE9D6F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CONTINUE GOOD WORK ON NHTSA CAMPAIGNS:</a:t>
            </a:r>
          </a:p>
          <a:p>
            <a:pPr lvl="1"/>
            <a:r>
              <a:rPr lang="en-US" dirty="0"/>
              <a:t>Design – High-visibility crosswalks, Leading Pedestrian Intervals, capital program, signals program, Traffic Safety Investigations</a:t>
            </a:r>
          </a:p>
          <a:p>
            <a:pPr lvl="1"/>
            <a:r>
              <a:rPr lang="en-US" dirty="0"/>
              <a:t>Education – DUI, Speed, Aggressive Driving, Car Seat program</a:t>
            </a:r>
          </a:p>
          <a:p>
            <a:pPr lvl="1"/>
            <a:r>
              <a:rPr lang="en-US" dirty="0"/>
              <a:t>Enforcement – DUI, Speed, Pedestrian safety</a:t>
            </a:r>
          </a:p>
          <a:p>
            <a:r>
              <a:rPr lang="en-US" dirty="0"/>
              <a:t>RAMP UP BETTER DESIGN:</a:t>
            </a:r>
          </a:p>
          <a:p>
            <a:pPr lvl="1"/>
            <a:r>
              <a:rPr lang="en-US" dirty="0"/>
              <a:t>Design for non-vehicle modes</a:t>
            </a:r>
          </a:p>
          <a:p>
            <a:pPr lvl="1"/>
            <a:r>
              <a:rPr lang="en-US" dirty="0"/>
              <a:t>Design assuming human error</a:t>
            </a:r>
          </a:p>
          <a:p>
            <a:r>
              <a:rPr lang="en-US" dirty="0"/>
              <a:t>EXPAND AUTOMATED ENFORCEMENT</a:t>
            </a:r>
          </a:p>
          <a:p>
            <a:pPr lvl="1"/>
            <a:r>
              <a:rPr lang="en-US" dirty="0"/>
              <a:t>New cameras in progress</a:t>
            </a:r>
          </a:p>
          <a:p>
            <a:r>
              <a:rPr lang="en-US" dirty="0"/>
              <a:t>WORK WITH COMMUNITY:</a:t>
            </a:r>
          </a:p>
          <a:p>
            <a:pPr lvl="1"/>
            <a:r>
              <a:rPr lang="en-US" dirty="0"/>
              <a:t>Equity component to prioritize safety</a:t>
            </a:r>
          </a:p>
          <a:p>
            <a:pPr lvl="1"/>
            <a:r>
              <a:rPr lang="en-US" dirty="0"/>
              <a:t>Effective safety interventions enhance sense of safety</a:t>
            </a:r>
          </a:p>
          <a:p>
            <a:pPr lvl="1"/>
            <a:r>
              <a:rPr lang="en-US" dirty="0"/>
              <a:t>Do advance work with community to ensure understanding and embracement of changes to streets</a:t>
            </a:r>
          </a:p>
          <a:p>
            <a:pPr lvl="2"/>
            <a:r>
              <a:rPr lang="en-US" dirty="0"/>
              <a:t>Limit ANC community engagement to ensure traffic safety improvements timely implemented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147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294D0-3DBD-4B1B-8E49-25FDD0979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DDOT Safety Work Budget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9E304F5-FD0D-4D8C-A1AE-5F3F5A27D4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861652"/>
              </p:ext>
            </p:extLst>
          </p:nvPr>
        </p:nvGraphicFramePr>
        <p:xfrm>
          <a:off x="6353978" y="969168"/>
          <a:ext cx="5053012" cy="4919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549746-5EE1-4C30-8239-9737BFD22E24}"/>
              </a:ext>
            </a:extLst>
          </p:cNvPr>
          <p:cNvSpPr txBox="1">
            <a:spLocks/>
          </p:cNvSpPr>
          <p:nvPr/>
        </p:nvSpPr>
        <p:spPr>
          <a:xfrm>
            <a:off x="242393" y="949123"/>
            <a:ext cx="6029460" cy="49192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venir Book"/>
                <a:ea typeface="+mn-ea"/>
                <a:cs typeface="Avenir Book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Avenir Book"/>
                <a:ea typeface="+mn-ea"/>
                <a:cs typeface="Avenir Book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venir Book"/>
                <a:ea typeface="+mn-ea"/>
                <a:cs typeface="Avenir Book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venir Book"/>
                <a:ea typeface="+mn-ea"/>
                <a:cs typeface="Avenir Book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2"/>
                </a:solidFill>
                <a:latin typeface="Avenir Book"/>
                <a:ea typeface="+mn-ea"/>
                <a:cs typeface="Avenir Book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Dedicated safety work encompasses</a:t>
            </a:r>
          </a:p>
          <a:p>
            <a:pPr lvl="1"/>
            <a:r>
              <a:rPr lang="en-US" dirty="0"/>
              <a:t>Safe Routes to School program</a:t>
            </a:r>
          </a:p>
          <a:p>
            <a:pPr lvl="1"/>
            <a:r>
              <a:rPr lang="en-US" dirty="0"/>
              <a:t>Support for TSI program</a:t>
            </a:r>
          </a:p>
          <a:p>
            <a:pPr lvl="1"/>
            <a:r>
              <a:rPr lang="en-US" dirty="0"/>
              <a:t>Support for high-injury intersections under FHWA’s Highway Safety Improvement Program</a:t>
            </a:r>
          </a:p>
          <a:p>
            <a:pPr lvl="1"/>
            <a:r>
              <a:rPr lang="en-US" dirty="0"/>
              <a:t>Major safety projects</a:t>
            </a:r>
          </a:p>
          <a:p>
            <a:pPr lvl="1"/>
            <a:r>
              <a:rPr lang="en-US" dirty="0"/>
              <a:t>Ongoing NHTSA behavioral work $3.8M</a:t>
            </a:r>
          </a:p>
          <a:p>
            <a:r>
              <a:rPr lang="en-US" dirty="0"/>
              <a:t>FY22 Budget Recommendations</a:t>
            </a:r>
          </a:p>
          <a:p>
            <a:pPr lvl="1"/>
            <a:r>
              <a:rPr lang="en-US" dirty="0"/>
              <a:t>DDOT developing quarterly Vision Zero Initiative, like Vision Zero Summer Initiative</a:t>
            </a:r>
          </a:p>
          <a:p>
            <a:pPr lvl="2"/>
            <a:r>
              <a:rPr lang="en-US" dirty="0"/>
              <a:t>Will address low hanging fruit requests (i.e., speed humps/bumps, signage, crosswalks,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FY23 budget still in development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26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59BBE-D89B-4337-8FAF-D45924A6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5" y="8856"/>
            <a:ext cx="12071288" cy="707349"/>
          </a:xfrm>
        </p:spPr>
        <p:txBody>
          <a:bodyPr/>
          <a:lstStyle/>
          <a:p>
            <a:r>
              <a:rPr lang="en-US" dirty="0"/>
              <a:t>DDOT Work on High Injury Corridors -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4F011-159C-4CE4-AE75-DFF464E0D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93" y="949123"/>
            <a:ext cx="6029460" cy="491924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/>
              <a:t>Recent examples – High Injury Corridor Work</a:t>
            </a:r>
          </a:p>
          <a:p>
            <a:pPr lvl="1"/>
            <a:r>
              <a:rPr lang="en-US"/>
              <a:t>Martin Luther King, Jr Avenue SE – major corridor upgrade for safety</a:t>
            </a:r>
          </a:p>
          <a:p>
            <a:pPr lvl="1"/>
            <a:r>
              <a:rPr lang="en-US"/>
              <a:t>Florida Avenue NE</a:t>
            </a:r>
          </a:p>
          <a:p>
            <a:pPr lvl="1"/>
            <a:r>
              <a:rPr lang="en-US"/>
              <a:t>11th Street SE</a:t>
            </a:r>
          </a:p>
          <a:p>
            <a:pPr lvl="1"/>
            <a:r>
              <a:rPr lang="en-US"/>
              <a:t>14th St NW</a:t>
            </a:r>
          </a:p>
          <a:p>
            <a:pPr lvl="1"/>
            <a:r>
              <a:rPr lang="en-US"/>
              <a:t>Alabama Avenue SE</a:t>
            </a:r>
          </a:p>
          <a:p>
            <a:pPr lvl="1"/>
            <a:r>
              <a:rPr lang="en-US"/>
              <a:t>Connecticut Avenue NW</a:t>
            </a:r>
          </a:p>
          <a:p>
            <a:pPr lvl="1"/>
            <a:r>
              <a:rPr lang="en-US"/>
              <a:t>East Capitol Street Pedestrian Safety Project</a:t>
            </a:r>
          </a:p>
          <a:p>
            <a:pPr lvl="1"/>
            <a:r>
              <a:rPr lang="en-US"/>
              <a:t>Florida Ave/U St NW</a:t>
            </a:r>
          </a:p>
          <a:p>
            <a:pPr lvl="1"/>
            <a:r>
              <a:rPr lang="en-US"/>
              <a:t>K St NE Road Diet</a:t>
            </a:r>
          </a:p>
          <a:p>
            <a:r>
              <a:rPr lang="en-US"/>
              <a:t>Planned Projects </a:t>
            </a:r>
          </a:p>
          <a:p>
            <a:pPr lvl="1"/>
            <a:r>
              <a:rPr lang="en-US"/>
              <a:t>Connecticut Avenue</a:t>
            </a:r>
          </a:p>
          <a:p>
            <a:pPr lvl="1"/>
            <a:r>
              <a:rPr lang="en-US"/>
              <a:t>Wheeler Road </a:t>
            </a:r>
          </a:p>
          <a:p>
            <a:pPr lvl="1"/>
            <a:r>
              <a:rPr lang="en-US"/>
              <a:t>Southern Avenue</a:t>
            </a:r>
          </a:p>
          <a:p>
            <a:pPr lvl="1"/>
            <a:r>
              <a:rPr lang="en-US"/>
              <a:t>Alabama Avenue</a:t>
            </a:r>
          </a:p>
          <a:p>
            <a:pPr lvl="1"/>
            <a:r>
              <a:rPr lang="en-US"/>
              <a:t>Martin Luther King Jr Blvd (Transit priority)</a:t>
            </a:r>
          </a:p>
          <a:p>
            <a:pPr lvl="1"/>
            <a:r>
              <a:rPr lang="en-US"/>
              <a:t>M St SW/SE (Capitol Riverfront BID)</a:t>
            </a:r>
          </a:p>
          <a:p>
            <a:pPr lvl="1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7D0FB7A-5D5E-4C21-94C5-D365C599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714" y="788790"/>
            <a:ext cx="4394000" cy="516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70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F9B1A-A62B-4A50-8397-E2B95DB6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DDOT is accelerating High Injury Corridor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E89C3-5500-4B08-B5E5-AA50C1A50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93" y="949123"/>
            <a:ext cx="6188684" cy="49192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Accelerating existing projects and focusing on high injury network</a:t>
            </a:r>
          </a:p>
          <a:p>
            <a:pPr lvl="1"/>
            <a:r>
              <a:rPr lang="en-US" dirty="0"/>
              <a:t>Prioritize projects in Ward 5, 7, and 8</a:t>
            </a:r>
          </a:p>
          <a:p>
            <a:pPr lvl="1"/>
            <a:r>
              <a:rPr lang="en-US" dirty="0"/>
              <a:t>Wheeler Road </a:t>
            </a:r>
          </a:p>
          <a:p>
            <a:pPr lvl="1"/>
            <a:r>
              <a:rPr lang="en-US" dirty="0"/>
              <a:t>Southern Avenue</a:t>
            </a:r>
          </a:p>
          <a:p>
            <a:pPr lvl="1"/>
            <a:r>
              <a:rPr lang="en-US" dirty="0"/>
              <a:t>Alabama Avenue</a:t>
            </a:r>
          </a:p>
          <a:p>
            <a:pPr lvl="1"/>
            <a:r>
              <a:rPr lang="en-US" dirty="0"/>
              <a:t>Martin Luther King Jr Ave SE</a:t>
            </a:r>
          </a:p>
          <a:p>
            <a:r>
              <a:rPr lang="en-US" dirty="0"/>
              <a:t>Prioritizing other corridors for design and actions</a:t>
            </a:r>
          </a:p>
          <a:p>
            <a:pPr lvl="1"/>
            <a:r>
              <a:rPr lang="en-US" dirty="0"/>
              <a:t>Developing five-year prioritized list of HIN street projects</a:t>
            </a:r>
          </a:p>
          <a:p>
            <a:pPr lvl="1"/>
            <a:r>
              <a:rPr lang="en-US" dirty="0"/>
              <a:t>Where possible, moving up initiated projects in future fiscal years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E238B1C-1896-4AEA-9648-7E266C981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714" y="788790"/>
            <a:ext cx="4394000" cy="516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80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street sign on the side of a street&#10;&#10;Description automatically generated with low confidence">
            <a:extLst>
              <a:ext uri="{FF2B5EF4-FFF2-40B4-BE49-F238E27FC236}">
                <a16:creationId xmlns:a16="http://schemas.microsoft.com/office/drawing/2014/main" id="{FE92FF6C-3AA8-41FA-8E09-B7CD2B3E38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5" r="12215"/>
          <a:stretch>
            <a:fillRect/>
          </a:stretch>
        </p:blipFill>
        <p:spPr>
          <a:xfrm>
            <a:off x="22106" y="1013989"/>
            <a:ext cx="4554326" cy="452002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D1F731-49EE-4A6F-8A7D-13E3DAE61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349" y="-1"/>
            <a:ext cx="12169423" cy="812801"/>
          </a:xfrm>
        </p:spPr>
        <p:txBody>
          <a:bodyPr/>
          <a:lstStyle/>
          <a:p>
            <a:r>
              <a:rPr lang="en-US" sz="3200" dirty="0"/>
              <a:t>How residents see safety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B6E3C-BBC6-44AA-A18B-4B0A10C33F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Traffic Safety Investigations (TSIs) are main mechanism through which DDOT takes safety concerns </a:t>
            </a:r>
          </a:p>
          <a:p>
            <a:r>
              <a:rPr lang="en-US" dirty="0"/>
              <a:t>DDOT receives approximately 1,400 TSIs per year</a:t>
            </a:r>
          </a:p>
          <a:p>
            <a:r>
              <a:rPr lang="en-US" dirty="0"/>
              <a:t>Program community engagement being restructured to improve delivery times and safety interventions</a:t>
            </a:r>
          </a:p>
          <a:p>
            <a:pPr lvl="1"/>
            <a:r>
              <a:rPr lang="en-US" dirty="0"/>
              <a:t>1.	Discontinue revisions to projects after completion of required community engagement processes in accordance with DC Law or Rulemaking;</a:t>
            </a:r>
          </a:p>
          <a:p>
            <a:pPr lvl="1"/>
            <a:r>
              <a:rPr lang="en-US" dirty="0"/>
              <a:t>2.	Reduce comment period for safety related improvements;</a:t>
            </a:r>
          </a:p>
          <a:p>
            <a:pPr lvl="1"/>
            <a:r>
              <a:rPr lang="en-US" dirty="0"/>
              <a:t>3.	Only issue NOIs as required by "Administrative Procedure Amendment Act of 2000" DC LAW 13-249 (48 DCR 3491 April 20, 2001) to modify traffic and/or parking requirements (e.g., new traffic control devices such as traffic signals/all-way stop control, changes to one-way restrictions, removal of parking spaces); and</a:t>
            </a:r>
          </a:p>
          <a:p>
            <a:pPr lvl="1"/>
            <a:r>
              <a:rPr lang="en-US" dirty="0"/>
              <a:t>4.	Eliminate requirement of supporting documents from ANC and community for traffic safety investigation requests.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259560"/>
      </p:ext>
    </p:extLst>
  </p:cSld>
  <p:clrMapOvr>
    <a:masterClrMapping/>
  </p:clrMapOvr>
</p:sld>
</file>

<file path=ppt/theme/theme1.xml><?xml version="1.0" encoding="utf-8"?>
<a:theme xmlns:a="http://schemas.openxmlformats.org/drawingml/2006/main" name="2015_DDOT_Presentation">
  <a:themeElements>
    <a:clrScheme name="DDOT">
      <a:dk1>
        <a:srgbClr val="181818"/>
      </a:dk1>
      <a:lt1>
        <a:srgbClr val="FFFFFF"/>
      </a:lt1>
      <a:dk2>
        <a:srgbClr val="293E6B"/>
      </a:dk2>
      <a:lt2>
        <a:srgbClr val="FFFFFF"/>
      </a:lt2>
      <a:accent1>
        <a:srgbClr val="293E6B"/>
      </a:accent1>
      <a:accent2>
        <a:srgbClr val="F32837"/>
      </a:accent2>
      <a:accent3>
        <a:srgbClr val="B3B3B3"/>
      </a:accent3>
      <a:accent4>
        <a:srgbClr val="96AAD6"/>
      </a:accent4>
      <a:accent5>
        <a:srgbClr val="F77D87"/>
      </a:accent5>
      <a:accent6>
        <a:srgbClr val="7F7F7F"/>
      </a:accent6>
      <a:hlink>
        <a:srgbClr val="F32837"/>
      </a:hlink>
      <a:folHlink>
        <a:srgbClr val="F3283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 PowerPoint template" id="{8CFDD190-4DFA-1C4D-A62B-4411966D86DE}" vid="{1A118F32-9557-694A-9D36-AC1DC72668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2015_DDOT_Presentation</Template>
  <TotalTime>59</TotalTime>
  <Words>1464</Words>
  <Application>Microsoft Office PowerPoint</Application>
  <PresentationFormat>Widescreen</PresentationFormat>
  <Paragraphs>174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Avenir Book</vt:lpstr>
      <vt:lpstr>Avenir Heavy</vt:lpstr>
      <vt:lpstr>Avenir Next Condensed</vt:lpstr>
      <vt:lpstr>Calibri</vt:lpstr>
      <vt:lpstr>2015_DDOT_Presentation</vt:lpstr>
      <vt:lpstr>Vision Zero 2021: The Path Forward to Safe Streets  </vt:lpstr>
      <vt:lpstr>AGENDA</vt:lpstr>
      <vt:lpstr>High Level Overview: DDOT has large safety program; progress will come from strong political support on High-Injury Corridors</vt:lpstr>
      <vt:lpstr>Areas Fatalities Occurring </vt:lpstr>
      <vt:lpstr>DDOT Approach on Vision Zero</vt:lpstr>
      <vt:lpstr>DDOT Safety Work Budget</vt:lpstr>
      <vt:lpstr>DDOT Work on High Injury Corridors - Highlights</vt:lpstr>
      <vt:lpstr>Areas DDOT is accelerating High Injury Corridor Work</vt:lpstr>
      <vt:lpstr>How residents see safety issues</vt:lpstr>
      <vt:lpstr>Perceived Safety Issues/TSIs– Great Progress in 2021</vt:lpstr>
      <vt:lpstr>TSI Resources Needed</vt:lpstr>
      <vt:lpstr>Automated Traffic Enforcement Program</vt:lpstr>
      <vt:lpstr>DDOT Safe Routes to School Program</vt:lpstr>
      <vt:lpstr>Safety Communications Campaigns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text here</dc:title>
  <dc:creator>Sessions, Mario (DDOT)</dc:creator>
  <cp:lastModifiedBy>Carlile, Saesha (DDOT)</cp:lastModifiedBy>
  <cp:revision>3</cp:revision>
  <dcterms:created xsi:type="dcterms:W3CDTF">2020-02-20T15:03:31Z</dcterms:created>
  <dcterms:modified xsi:type="dcterms:W3CDTF">2021-10-25T13:46:11Z</dcterms:modified>
</cp:coreProperties>
</file>