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4"/>
    <p:sldMasterId id="2147483686" r:id="rId5"/>
  </p:sldMasterIdLst>
  <p:notesMasterIdLst>
    <p:notesMasterId r:id="rId30"/>
  </p:notesMasterIdLst>
  <p:handoutMasterIdLst>
    <p:handoutMasterId r:id="rId31"/>
  </p:handoutMasterIdLst>
  <p:sldIdLst>
    <p:sldId id="256" r:id="rId6"/>
    <p:sldId id="4730" r:id="rId7"/>
    <p:sldId id="4686" r:id="rId8"/>
    <p:sldId id="4727" r:id="rId9"/>
    <p:sldId id="4724" r:id="rId10"/>
    <p:sldId id="4725" r:id="rId11"/>
    <p:sldId id="4690" r:id="rId12"/>
    <p:sldId id="4721" r:id="rId13"/>
    <p:sldId id="4698" r:id="rId14"/>
    <p:sldId id="4699" r:id="rId15"/>
    <p:sldId id="4704" r:id="rId16"/>
    <p:sldId id="4711" r:id="rId17"/>
    <p:sldId id="4722" r:id="rId18"/>
    <p:sldId id="4728" r:id="rId19"/>
    <p:sldId id="4729" r:id="rId20"/>
    <p:sldId id="4714" r:id="rId21"/>
    <p:sldId id="4706" r:id="rId22"/>
    <p:sldId id="4737" r:id="rId23"/>
    <p:sldId id="4736" r:id="rId24"/>
    <p:sldId id="4708" r:id="rId25"/>
    <p:sldId id="260" r:id="rId26"/>
    <p:sldId id="4689" r:id="rId27"/>
    <p:sldId id="4693" r:id="rId28"/>
    <p:sldId id="4715" r:id="rId29"/>
  </p:sldIdLst>
  <p:sldSz cx="12192000" cy="6858000"/>
  <p:notesSz cx="6950075" cy="923607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>
          <p15:clr>
            <a:srgbClr val="A4A3A4"/>
          </p15:clr>
        </p15:guide>
        <p15:guide id="2" pos="2189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mpton, Ben (EOM)" initials="HB(" lastIdx="9" clrIdx="0">
    <p:extLst>
      <p:ext uri="{19B8F6BF-5375-455C-9EA6-DF929625EA0E}">
        <p15:presenceInfo xmlns:p15="http://schemas.microsoft.com/office/powerpoint/2012/main" userId="S::ben.hampton@dc.gov::ac8d9cd4-253f-4a58-a8fe-c172c8bc8d4b" providerId="AD"/>
      </p:ext>
    </p:extLst>
  </p:cmAuthor>
  <p:cmAuthor id="2" name="Reed, Meagan (EOM)" initials="RM(" lastIdx="5" clrIdx="1">
    <p:extLst>
      <p:ext uri="{19B8F6BF-5375-455C-9EA6-DF929625EA0E}">
        <p15:presenceInfo xmlns:p15="http://schemas.microsoft.com/office/powerpoint/2012/main" userId="S::Meagan.Reed@dc.gov::8917b0d1-80ae-4659-b9b2-71c9b56002f3" providerId="AD"/>
      </p:ext>
    </p:extLst>
  </p:cmAuthor>
  <p:cmAuthor id="3" name="Revesz, Paul (DDOT)" initials="R(" lastIdx="14" clrIdx="2">
    <p:extLst>
      <p:ext uri="{19B8F6BF-5375-455C-9EA6-DF929625EA0E}">
        <p15:presenceInfo xmlns:p15="http://schemas.microsoft.com/office/powerpoint/2012/main" userId="S::prevesz@ddot.dc.gov::ccee0043-73f5-4a21-9894-36ac379b1db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3E6B"/>
    <a:srgbClr val="09732E"/>
    <a:srgbClr val="F32837"/>
    <a:srgbClr val="E9EDF4"/>
    <a:srgbClr val="BFBFBF"/>
    <a:srgbClr val="995623"/>
    <a:srgbClr val="EDCBB1"/>
    <a:srgbClr val="002C3B"/>
    <a:srgbClr val="E7E6E6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201" autoAdjust="0"/>
  </p:normalViewPr>
  <p:slideViewPr>
    <p:cSldViewPr snapToGrid="0">
      <p:cViewPr varScale="1">
        <p:scale>
          <a:sx n="109" d="100"/>
          <a:sy n="109" d="100"/>
        </p:scale>
        <p:origin x="63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7000" y="0"/>
            <a:ext cx="301148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033F3D-6B94-4011-BABF-6F6585AD39C3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525"/>
            <a:ext cx="3011488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7000" y="8772525"/>
            <a:ext cx="3011488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E16F6A-6E1E-4C0D-9859-B9B8B5609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8137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6" tIns="92476" rIns="92476" bIns="92476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2458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24916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87373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49831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12289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74747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37205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99662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936767" y="0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6" tIns="92476" rIns="92476" bIns="92476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2458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24916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87373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49831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12289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74747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37205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99662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6" tIns="92476" rIns="92476" bIns="92476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1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6" tIns="92476" rIns="92476" bIns="92476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2458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24916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87373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49831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12289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74747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37205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99662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6" tIns="46226" rIns="92476" bIns="46226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23829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2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13498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11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47284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12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81805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13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18905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14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92870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15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4563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16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21022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17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59796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18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27604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19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54431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21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5955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3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06884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22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41135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23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57292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24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6570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4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6073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5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467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6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5461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7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3568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8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132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3152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,Sans-Serif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3012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1" y="6204111"/>
            <a:ext cx="12204193" cy="653889"/>
          </a:xfrm>
          <a:prstGeom prst="rect">
            <a:avLst/>
          </a:prstGeom>
          <a:solidFill>
            <a:srgbClr val="0B114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48" tIns="45625" rIns="91248" bIns="45625" anchor="ctr"/>
          <a:lstStyle/>
          <a:p>
            <a:pPr lvl="0" algn="ctr" defTabSz="912476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0" y="154272"/>
            <a:ext cx="9672128" cy="715499"/>
          </a:xfrm>
          <a:prstGeom prst="rect">
            <a:avLst/>
          </a:prstGeom>
          <a:solidFill>
            <a:srgbClr val="09732E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48" tIns="45625" rIns="91248" bIns="45625" anchor="ctr"/>
          <a:lstStyle/>
          <a:p>
            <a:pPr algn="ctr" defTabSz="912476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262679" y="154272"/>
            <a:ext cx="313791" cy="715499"/>
          </a:xfrm>
          <a:prstGeom prst="rect">
            <a:avLst/>
          </a:prstGeom>
          <a:solidFill>
            <a:srgbClr val="AB8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 userDrawn="1"/>
        </p:nvSpPr>
        <p:spPr>
          <a:xfrm>
            <a:off x="9622919" y="154272"/>
            <a:ext cx="2562455" cy="715499"/>
          </a:xfrm>
          <a:prstGeom prst="rect">
            <a:avLst/>
          </a:prstGeom>
          <a:solidFill>
            <a:srgbClr val="012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016" y="290220"/>
            <a:ext cx="2339470" cy="443600"/>
          </a:xfrm>
          <a:prstGeom prst="rect">
            <a:avLst/>
          </a:prstGeom>
        </p:spPr>
      </p:pic>
      <p:sp>
        <p:nvSpPr>
          <p:cNvPr id="36" name="Oval 35"/>
          <p:cNvSpPr>
            <a:spLocks noChangeAspect="1"/>
          </p:cNvSpPr>
          <p:nvPr userDrawn="1"/>
        </p:nvSpPr>
        <p:spPr>
          <a:xfrm>
            <a:off x="231493" y="1292325"/>
            <a:ext cx="361116" cy="356948"/>
          </a:xfrm>
          <a:prstGeom prst="ellipse">
            <a:avLst/>
          </a:prstGeom>
          <a:solidFill>
            <a:srgbClr val="AB8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246909" y="1301522"/>
            <a:ext cx="337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sym typeface="Wingdings"/>
              </a:rPr>
              <a:t>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7" name="Oval 46"/>
          <p:cNvSpPr>
            <a:spLocks noChangeAspect="1"/>
          </p:cNvSpPr>
          <p:nvPr userDrawn="1"/>
        </p:nvSpPr>
        <p:spPr>
          <a:xfrm>
            <a:off x="231493" y="1716867"/>
            <a:ext cx="361116" cy="356948"/>
          </a:xfrm>
          <a:prstGeom prst="ellipse">
            <a:avLst/>
          </a:prstGeom>
          <a:solidFill>
            <a:srgbClr val="AB8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48" name="TextBox 47"/>
          <p:cNvSpPr txBox="1"/>
          <p:nvPr userDrawn="1"/>
        </p:nvSpPr>
        <p:spPr>
          <a:xfrm>
            <a:off x="246909" y="1726064"/>
            <a:ext cx="337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sym typeface="Wingdings"/>
              </a:rPr>
              <a:t>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50" name="Oval 49"/>
          <p:cNvSpPr>
            <a:spLocks noChangeAspect="1"/>
          </p:cNvSpPr>
          <p:nvPr userDrawn="1"/>
        </p:nvSpPr>
        <p:spPr>
          <a:xfrm>
            <a:off x="231493" y="2141408"/>
            <a:ext cx="361116" cy="356948"/>
          </a:xfrm>
          <a:prstGeom prst="ellipse">
            <a:avLst/>
          </a:prstGeom>
          <a:solidFill>
            <a:srgbClr val="AB8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51" name="TextBox 50"/>
          <p:cNvSpPr txBox="1"/>
          <p:nvPr userDrawn="1"/>
        </p:nvSpPr>
        <p:spPr>
          <a:xfrm>
            <a:off x="246909" y="2150605"/>
            <a:ext cx="337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sym typeface="Wingdings"/>
              </a:rPr>
              <a:t>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59" name="Rectangle 58"/>
          <p:cNvSpPr/>
          <p:nvPr userDrawn="1"/>
        </p:nvSpPr>
        <p:spPr>
          <a:xfrm>
            <a:off x="8819303" y="6204111"/>
            <a:ext cx="413559" cy="653889"/>
          </a:xfrm>
          <a:prstGeom prst="rect">
            <a:avLst/>
          </a:prstGeom>
          <a:solidFill>
            <a:srgbClr val="AB8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64" name="Shape 37"/>
          <p:cNvSpPr txBox="1">
            <a:spLocks noGrp="1"/>
          </p:cNvSpPr>
          <p:nvPr>
            <p:ph type="dt" idx="10"/>
          </p:nvPr>
        </p:nvSpPr>
        <p:spPr>
          <a:xfrm>
            <a:off x="9332252" y="6398708"/>
            <a:ext cx="2216097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baseline="0">
                <a:solidFill>
                  <a:schemeClr val="bg1"/>
                </a:solidFill>
                <a:latin typeface="Neutra Text Alt" pitchFamily="50" charset="0"/>
                <a:ea typeface="Neutra Text Alt" pitchFamily="50" charset="0"/>
                <a:cs typeface="Neutra Text Alt" pitchFamily="50" charset="0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October 27, 2021</a:t>
            </a:r>
          </a:p>
        </p:txBody>
      </p:sp>
      <p:sp>
        <p:nvSpPr>
          <p:cNvPr id="30" name="Rectangle 29"/>
          <p:cNvSpPr/>
          <p:nvPr userDrawn="1"/>
        </p:nvSpPr>
        <p:spPr>
          <a:xfrm>
            <a:off x="0" y="4206074"/>
            <a:ext cx="8890000" cy="715499"/>
          </a:xfrm>
          <a:prstGeom prst="rect">
            <a:avLst/>
          </a:prstGeom>
          <a:solidFill>
            <a:srgbClr val="3C346D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48" tIns="45625" rIns="91248" bIns="45625" anchor="ctr"/>
          <a:lstStyle/>
          <a:p>
            <a:pPr lvl="0" algn="ctr" defTabSz="912476"/>
            <a:endParaRPr lang="en-US" sz="14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92153" y="154039"/>
            <a:ext cx="6715826" cy="715962"/>
          </a:xfrm>
          <a:prstGeom prst="rect">
            <a:avLst/>
          </a:prstGeom>
        </p:spPr>
        <p:txBody>
          <a:bodyPr anchor="ctr" anchorCtr="0"/>
          <a:lstStyle>
            <a:lvl1pPr>
              <a:defRPr sz="3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0" y="4206073"/>
            <a:ext cx="8890000" cy="715962"/>
          </a:xfrm>
          <a:prstGeom prst="rect">
            <a:avLst/>
          </a:prstGeom>
          <a:solidFill>
            <a:srgbClr val="09732E"/>
          </a:solidFill>
        </p:spPr>
        <p:txBody>
          <a:bodyPr anchor="ctr" anchorCtr="0"/>
          <a:lstStyle>
            <a:lvl1pPr>
              <a:defRPr sz="3200" b="1">
                <a:latin typeface="Neutra Text Alt" panose="020000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36E32BA-3384-4925-A78C-7220204B6CEE}"/>
              </a:ext>
            </a:extLst>
          </p:cNvPr>
          <p:cNvSpPr>
            <a:spLocks noChangeAspect="1"/>
          </p:cNvSpPr>
          <p:nvPr userDrawn="1"/>
        </p:nvSpPr>
        <p:spPr>
          <a:xfrm>
            <a:off x="11605260" y="6375892"/>
            <a:ext cx="407877" cy="403351"/>
          </a:xfrm>
          <a:prstGeom prst="ellipse">
            <a:avLst/>
          </a:prstGeom>
          <a:solidFill>
            <a:srgbClr val="AB8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3" name="Shape 39">
            <a:extLst>
              <a:ext uri="{FF2B5EF4-FFF2-40B4-BE49-F238E27FC236}">
                <a16:creationId xmlns:a16="http://schemas.microsoft.com/office/drawing/2014/main" id="{2A26C179-58E6-4826-8909-CC9FFBBE701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539447" y="6402625"/>
            <a:ext cx="537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>
              <a:defRPr lang="en-US" sz="1200" baseline="0" smtClean="0">
                <a:solidFill>
                  <a:schemeClr val="bg1"/>
                </a:solidFill>
                <a:latin typeface="Neutra Text Alt" pitchFamily="50" charset="0"/>
                <a:ea typeface="Neutra Text Alt" pitchFamily="50" charset="0"/>
                <a:cs typeface="Neutra Text Alt" pitchFamily="50" charset="0"/>
                <a:sym typeface="Calibri"/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5E3164D-F175-44F8-BA85-EA8739A54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823" y="6049514"/>
            <a:ext cx="3681522" cy="103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80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Steps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/>
          <p:cNvSpPr>
            <a:spLocks noGrp="1"/>
          </p:cNvSpPr>
          <p:nvPr>
            <p:ph idx="13"/>
          </p:nvPr>
        </p:nvSpPr>
        <p:spPr>
          <a:xfrm>
            <a:off x="1" y="841017"/>
            <a:ext cx="12204193" cy="5464739"/>
          </a:xfrm>
          <a:prstGeom prst="rect">
            <a:avLst/>
          </a:prstGeom>
          <a:solidFill>
            <a:srgbClr val="09732E">
              <a:alpha val="40000"/>
            </a:srgbClr>
          </a:solidFill>
        </p:spPr>
        <p:txBody>
          <a:bodyPr/>
          <a:lstStyle>
            <a:lvl1pPr>
              <a:buClrTx/>
              <a:defRPr lang="en-US" sz="1800" dirty="0" smtClean="0">
                <a:solidFill>
                  <a:schemeClr val="tx1"/>
                </a:solidFill>
              </a:defRPr>
            </a:lvl1pPr>
          </a:lstStyle>
          <a:p>
            <a:pPr lvl="0" indent="257175">
              <a:buFont typeface="Arial" panose="020B0604020202020204" pitchFamily="34" charset="0"/>
              <a:buChar char="•"/>
              <a:tabLst>
                <a:tab pos="1144588" algn="l"/>
              </a:tabLst>
            </a:pPr>
            <a:endParaRPr lang="en-US"/>
          </a:p>
          <a:p>
            <a:pPr lvl="0" indent="257175">
              <a:buFont typeface="Arial" panose="020B0604020202020204" pitchFamily="34" charset="0"/>
              <a:buChar char="•"/>
              <a:tabLst>
                <a:tab pos="1144588" algn="l"/>
              </a:tabLst>
            </a:pPr>
            <a:r>
              <a:rPr lang="en-US"/>
              <a:t>Click to edit Master text styles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1" y="125520"/>
            <a:ext cx="12204193" cy="715499"/>
          </a:xfrm>
          <a:prstGeom prst="rect">
            <a:avLst/>
          </a:prstGeom>
          <a:solidFill>
            <a:srgbClr val="09732E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48" tIns="45625" rIns="91248" bIns="45625" anchor="ctr"/>
          <a:lstStyle/>
          <a:p>
            <a:pPr lvl="0" algn="ctr" defTabSz="912476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106543" y="205269"/>
            <a:ext cx="10301125" cy="556000"/>
          </a:xfrm>
          <a:prstGeom prst="rect">
            <a:avLst/>
          </a:prstGeom>
        </p:spPr>
        <p:txBody>
          <a:bodyPr/>
          <a:lstStyle>
            <a:lvl1pPr>
              <a:defRPr lang="en-US" sz="2800" baseline="0" dirty="0">
                <a:solidFill>
                  <a:schemeClr val="bg1"/>
                </a:solidFill>
                <a:latin typeface="Neutra Text Alt" pitchFamily="50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1537455" y="125520"/>
            <a:ext cx="413559" cy="715499"/>
          </a:xfrm>
          <a:prstGeom prst="rect">
            <a:avLst/>
          </a:prstGeom>
          <a:solidFill>
            <a:srgbClr val="AB8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AA6F9C-DDE3-4BA7-958C-85730F462559}"/>
              </a:ext>
            </a:extLst>
          </p:cNvPr>
          <p:cNvSpPr/>
          <p:nvPr userDrawn="1"/>
        </p:nvSpPr>
        <p:spPr>
          <a:xfrm>
            <a:off x="1" y="6305757"/>
            <a:ext cx="12204193" cy="552243"/>
          </a:xfrm>
          <a:prstGeom prst="rect">
            <a:avLst/>
          </a:prstGeom>
          <a:solidFill>
            <a:srgbClr val="0B114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48" tIns="45625" rIns="91248" bIns="45625" anchor="ctr"/>
          <a:lstStyle/>
          <a:p>
            <a:pPr lvl="0" algn="ctr" defTabSz="912476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838EA04-4BBB-4639-8BA6-C8D5AD689DC9}"/>
              </a:ext>
            </a:extLst>
          </p:cNvPr>
          <p:cNvSpPr>
            <a:spLocks noChangeAspect="1"/>
          </p:cNvSpPr>
          <p:nvPr userDrawn="1"/>
        </p:nvSpPr>
        <p:spPr>
          <a:xfrm>
            <a:off x="11605260" y="6375892"/>
            <a:ext cx="407877" cy="403351"/>
          </a:xfrm>
          <a:prstGeom prst="ellipse">
            <a:avLst/>
          </a:prstGeom>
          <a:solidFill>
            <a:srgbClr val="AB8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0" name="Shape 39">
            <a:extLst>
              <a:ext uri="{FF2B5EF4-FFF2-40B4-BE49-F238E27FC236}">
                <a16:creationId xmlns:a16="http://schemas.microsoft.com/office/drawing/2014/main" id="{D979F2E9-AD6B-4937-8583-A102431A0D2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539447" y="6402625"/>
            <a:ext cx="537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>
              <a:defRPr lang="en-US" sz="1200" baseline="0" smtClean="0">
                <a:solidFill>
                  <a:schemeClr val="bg1"/>
                </a:solidFill>
                <a:latin typeface="Neutra Text Alt" pitchFamily="50" charset="0"/>
                <a:ea typeface="Neutra Text Alt" pitchFamily="50" charset="0"/>
                <a:cs typeface="Neutra Text Alt" pitchFamily="50" charset="0"/>
                <a:sym typeface="Calibri"/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Shape 37">
            <a:extLst>
              <a:ext uri="{FF2B5EF4-FFF2-40B4-BE49-F238E27FC236}">
                <a16:creationId xmlns:a16="http://schemas.microsoft.com/office/drawing/2014/main" id="{AE0DA443-35AC-46F5-A4C6-7C43160529F3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9332252" y="6398708"/>
            <a:ext cx="2216097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baseline="0">
                <a:solidFill>
                  <a:schemeClr val="bg1"/>
                </a:solidFill>
                <a:latin typeface="Neutra Text Alt" pitchFamily="50" charset="0"/>
                <a:ea typeface="Neutra Text Alt" pitchFamily="50" charset="0"/>
                <a:cs typeface="Neutra Text Alt" pitchFamily="50" charset="0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October 27, 2021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9BC32B-083C-4DF3-BC6D-1C14D4B2A8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823" y="6092644"/>
            <a:ext cx="3681522" cy="103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736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1" y="6204111"/>
            <a:ext cx="12204193" cy="653889"/>
          </a:xfrm>
          <a:prstGeom prst="rect">
            <a:avLst/>
          </a:prstGeom>
          <a:solidFill>
            <a:srgbClr val="0B114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48" tIns="45625" rIns="91248" bIns="45625" anchor="ctr"/>
          <a:lstStyle/>
          <a:p>
            <a:pPr lvl="0" algn="ctr" defTabSz="912476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0" y="154272"/>
            <a:ext cx="9672128" cy="715499"/>
          </a:xfrm>
          <a:prstGeom prst="rect">
            <a:avLst/>
          </a:prstGeom>
          <a:solidFill>
            <a:srgbClr val="09732E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48" tIns="45625" rIns="91248" bIns="45625" anchor="ctr"/>
          <a:lstStyle/>
          <a:p>
            <a:pPr algn="ctr" defTabSz="912476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262679" y="154272"/>
            <a:ext cx="313791" cy="715499"/>
          </a:xfrm>
          <a:prstGeom prst="rect">
            <a:avLst/>
          </a:prstGeom>
          <a:solidFill>
            <a:srgbClr val="AB8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 userDrawn="1"/>
        </p:nvSpPr>
        <p:spPr>
          <a:xfrm>
            <a:off x="9622919" y="154272"/>
            <a:ext cx="2562455" cy="715499"/>
          </a:xfrm>
          <a:prstGeom prst="rect">
            <a:avLst/>
          </a:prstGeom>
          <a:solidFill>
            <a:srgbClr val="012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016" y="290220"/>
            <a:ext cx="2339470" cy="443600"/>
          </a:xfrm>
          <a:prstGeom prst="rect">
            <a:avLst/>
          </a:prstGeom>
        </p:spPr>
      </p:pic>
      <p:sp>
        <p:nvSpPr>
          <p:cNvPr id="36" name="Oval 35"/>
          <p:cNvSpPr>
            <a:spLocks noChangeAspect="1"/>
          </p:cNvSpPr>
          <p:nvPr userDrawn="1"/>
        </p:nvSpPr>
        <p:spPr>
          <a:xfrm>
            <a:off x="231493" y="1292325"/>
            <a:ext cx="361116" cy="356948"/>
          </a:xfrm>
          <a:prstGeom prst="ellipse">
            <a:avLst/>
          </a:prstGeom>
          <a:solidFill>
            <a:srgbClr val="AB8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246909" y="1301522"/>
            <a:ext cx="337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sym typeface="Wingdings"/>
              </a:rPr>
              <a:t>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7" name="Oval 46"/>
          <p:cNvSpPr>
            <a:spLocks noChangeAspect="1"/>
          </p:cNvSpPr>
          <p:nvPr userDrawn="1"/>
        </p:nvSpPr>
        <p:spPr>
          <a:xfrm>
            <a:off x="231493" y="1716867"/>
            <a:ext cx="361116" cy="356948"/>
          </a:xfrm>
          <a:prstGeom prst="ellipse">
            <a:avLst/>
          </a:prstGeom>
          <a:solidFill>
            <a:srgbClr val="AB8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48" name="TextBox 47"/>
          <p:cNvSpPr txBox="1"/>
          <p:nvPr userDrawn="1"/>
        </p:nvSpPr>
        <p:spPr>
          <a:xfrm>
            <a:off x="246909" y="1726064"/>
            <a:ext cx="337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sym typeface="Wingdings"/>
              </a:rPr>
              <a:t>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50" name="Oval 49"/>
          <p:cNvSpPr>
            <a:spLocks noChangeAspect="1"/>
          </p:cNvSpPr>
          <p:nvPr userDrawn="1"/>
        </p:nvSpPr>
        <p:spPr>
          <a:xfrm>
            <a:off x="231493" y="2141408"/>
            <a:ext cx="361116" cy="356948"/>
          </a:xfrm>
          <a:prstGeom prst="ellipse">
            <a:avLst/>
          </a:prstGeom>
          <a:solidFill>
            <a:srgbClr val="AB8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51" name="TextBox 50"/>
          <p:cNvSpPr txBox="1"/>
          <p:nvPr userDrawn="1"/>
        </p:nvSpPr>
        <p:spPr>
          <a:xfrm>
            <a:off x="246909" y="2150605"/>
            <a:ext cx="337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sym typeface="Wingdings"/>
              </a:rPr>
              <a:t>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59" name="Rectangle 58"/>
          <p:cNvSpPr/>
          <p:nvPr userDrawn="1"/>
        </p:nvSpPr>
        <p:spPr>
          <a:xfrm>
            <a:off x="8819303" y="6204111"/>
            <a:ext cx="413559" cy="653889"/>
          </a:xfrm>
          <a:prstGeom prst="rect">
            <a:avLst/>
          </a:prstGeom>
          <a:solidFill>
            <a:srgbClr val="AB8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64" name="Shape 37"/>
          <p:cNvSpPr txBox="1">
            <a:spLocks noGrp="1"/>
          </p:cNvSpPr>
          <p:nvPr>
            <p:ph type="dt" idx="10"/>
          </p:nvPr>
        </p:nvSpPr>
        <p:spPr>
          <a:xfrm>
            <a:off x="9332252" y="6398708"/>
            <a:ext cx="2216097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baseline="0">
                <a:solidFill>
                  <a:schemeClr val="bg1"/>
                </a:solidFill>
                <a:latin typeface="Neutra Text Alt" pitchFamily="50" charset="0"/>
                <a:ea typeface="Neutra Text Alt" pitchFamily="50" charset="0"/>
                <a:cs typeface="Neutra Text Alt" pitchFamily="50" charset="0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October 27, 2021</a:t>
            </a:r>
          </a:p>
        </p:txBody>
      </p:sp>
      <p:sp>
        <p:nvSpPr>
          <p:cNvPr id="30" name="Rectangle 29"/>
          <p:cNvSpPr/>
          <p:nvPr userDrawn="1"/>
        </p:nvSpPr>
        <p:spPr>
          <a:xfrm>
            <a:off x="0" y="4206074"/>
            <a:ext cx="8890000" cy="715499"/>
          </a:xfrm>
          <a:prstGeom prst="rect">
            <a:avLst/>
          </a:prstGeom>
          <a:solidFill>
            <a:srgbClr val="3C346D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48" tIns="45625" rIns="91248" bIns="45625" anchor="ctr"/>
          <a:lstStyle/>
          <a:p>
            <a:pPr lvl="0" algn="ctr" defTabSz="912476"/>
            <a:endParaRPr lang="en-US" sz="14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92153" y="154039"/>
            <a:ext cx="6715826" cy="715962"/>
          </a:xfrm>
          <a:prstGeom prst="rect">
            <a:avLst/>
          </a:prstGeom>
        </p:spPr>
        <p:txBody>
          <a:bodyPr anchor="ctr" anchorCtr="0"/>
          <a:lstStyle>
            <a:lvl1pPr>
              <a:defRPr sz="3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0" y="4206073"/>
            <a:ext cx="8890000" cy="715962"/>
          </a:xfrm>
          <a:prstGeom prst="rect">
            <a:avLst/>
          </a:prstGeom>
          <a:solidFill>
            <a:srgbClr val="09732E"/>
          </a:solidFill>
        </p:spPr>
        <p:txBody>
          <a:bodyPr anchor="ctr" anchorCtr="0"/>
          <a:lstStyle>
            <a:lvl1pPr>
              <a:defRPr sz="3200" b="1">
                <a:latin typeface="Neutra Text Alt" panose="020000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36E32BA-3384-4925-A78C-7220204B6CEE}"/>
              </a:ext>
            </a:extLst>
          </p:cNvPr>
          <p:cNvSpPr>
            <a:spLocks noChangeAspect="1"/>
          </p:cNvSpPr>
          <p:nvPr userDrawn="1"/>
        </p:nvSpPr>
        <p:spPr>
          <a:xfrm>
            <a:off x="11605260" y="6375892"/>
            <a:ext cx="407877" cy="403351"/>
          </a:xfrm>
          <a:prstGeom prst="ellipse">
            <a:avLst/>
          </a:prstGeom>
          <a:solidFill>
            <a:srgbClr val="AB8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3" name="Shape 39">
            <a:extLst>
              <a:ext uri="{FF2B5EF4-FFF2-40B4-BE49-F238E27FC236}">
                <a16:creationId xmlns:a16="http://schemas.microsoft.com/office/drawing/2014/main" id="{2A26C179-58E6-4826-8909-CC9FFBBE701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539447" y="6402625"/>
            <a:ext cx="537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>
              <a:defRPr lang="en-US" sz="1200" baseline="0" smtClean="0">
                <a:solidFill>
                  <a:schemeClr val="bg1"/>
                </a:solidFill>
                <a:latin typeface="Neutra Text Alt" pitchFamily="50" charset="0"/>
                <a:ea typeface="Neutra Text Alt" pitchFamily="50" charset="0"/>
                <a:cs typeface="Neutra Text Alt" pitchFamily="50" charset="0"/>
                <a:sym typeface="Calibri"/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5E3164D-F175-44F8-BA85-EA8739A54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823" y="6049514"/>
            <a:ext cx="3681522" cy="103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6582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1" y="6305757"/>
            <a:ext cx="12204193" cy="552243"/>
          </a:xfrm>
          <a:prstGeom prst="rect">
            <a:avLst/>
          </a:prstGeom>
          <a:solidFill>
            <a:srgbClr val="0B114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48" tIns="45625" rIns="91248" bIns="45625" anchor="ctr"/>
          <a:lstStyle/>
          <a:p>
            <a:pPr lvl="0" algn="ctr" defTabSz="912476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9E7D77F-7AB4-4A51-8574-6B18A16F1B3B}"/>
              </a:ext>
            </a:extLst>
          </p:cNvPr>
          <p:cNvSpPr>
            <a:spLocks noChangeAspect="1"/>
          </p:cNvSpPr>
          <p:nvPr userDrawn="1"/>
        </p:nvSpPr>
        <p:spPr>
          <a:xfrm>
            <a:off x="11605260" y="6375892"/>
            <a:ext cx="407877" cy="403351"/>
          </a:xfrm>
          <a:prstGeom prst="ellipse">
            <a:avLst/>
          </a:prstGeom>
          <a:solidFill>
            <a:srgbClr val="AB8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1" y="125520"/>
            <a:ext cx="12204193" cy="715499"/>
          </a:xfrm>
          <a:prstGeom prst="rect">
            <a:avLst/>
          </a:prstGeom>
          <a:solidFill>
            <a:srgbClr val="09732E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48" tIns="45625" rIns="91248" bIns="45625" anchor="ctr"/>
          <a:lstStyle/>
          <a:p>
            <a:pPr lvl="0" algn="ctr" defTabSz="912476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3" name="Shape 73"/>
          <p:cNvSpPr txBox="1">
            <a:spLocks noGrp="1"/>
          </p:cNvSpPr>
          <p:nvPr>
            <p:ph type="body" idx="1" hasCustomPrompt="1"/>
          </p:nvPr>
        </p:nvSpPr>
        <p:spPr>
          <a:xfrm>
            <a:off x="193525" y="955742"/>
            <a:ext cx="11819611" cy="52768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"/>
              <a:defRPr sz="1800" b="0" i="0" u="none" strike="noStrike" cap="none" baseline="0">
                <a:solidFill>
                  <a:schemeClr val="tx1"/>
                </a:solidFill>
                <a:latin typeface="Neutra Text" pitchFamily="50" charset="0"/>
                <a:ea typeface="Neutra Text" pitchFamily="50" charset="0"/>
                <a:cs typeface="Neutra Text" pitchFamily="50" charset="0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 Click to Add Text</a:t>
            </a:r>
            <a:endParaRPr/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106543" y="205269"/>
            <a:ext cx="10301125" cy="556000"/>
          </a:xfrm>
          <a:prstGeom prst="rect">
            <a:avLst/>
          </a:prstGeom>
        </p:spPr>
        <p:txBody>
          <a:bodyPr/>
          <a:lstStyle>
            <a:lvl1pPr>
              <a:defRPr lang="en-US" sz="2800" baseline="0" dirty="0">
                <a:solidFill>
                  <a:schemeClr val="bg1"/>
                </a:solidFill>
                <a:latin typeface="Neutra Text Alt" pitchFamily="50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1537455" y="125520"/>
            <a:ext cx="413559" cy="715499"/>
          </a:xfrm>
          <a:prstGeom prst="rect">
            <a:avLst/>
          </a:prstGeom>
          <a:solidFill>
            <a:srgbClr val="AB8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1" name="Shape 37">
            <a:extLst>
              <a:ext uri="{FF2B5EF4-FFF2-40B4-BE49-F238E27FC236}">
                <a16:creationId xmlns:a16="http://schemas.microsoft.com/office/drawing/2014/main" id="{2EFC3E79-08E2-46B0-9919-5AE75044D542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9332252" y="6398708"/>
            <a:ext cx="2216097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baseline="0">
                <a:solidFill>
                  <a:schemeClr val="bg1"/>
                </a:solidFill>
                <a:latin typeface="Neutra Text Alt" pitchFamily="50" charset="0"/>
                <a:ea typeface="Neutra Text Alt" pitchFamily="50" charset="0"/>
                <a:cs typeface="Neutra Text Alt" pitchFamily="50" charset="0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October 27, 2021</a:t>
            </a:r>
          </a:p>
        </p:txBody>
      </p:sp>
      <p:sp>
        <p:nvSpPr>
          <p:cNvPr id="18" name="Shape 39">
            <a:extLst>
              <a:ext uri="{FF2B5EF4-FFF2-40B4-BE49-F238E27FC236}">
                <a16:creationId xmlns:a16="http://schemas.microsoft.com/office/drawing/2014/main" id="{B91FE38B-AF87-422A-9BEA-181D5BFE067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539447" y="6402625"/>
            <a:ext cx="537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>
              <a:defRPr lang="en-US" sz="1200" baseline="0" smtClean="0">
                <a:solidFill>
                  <a:schemeClr val="bg1"/>
                </a:solidFill>
                <a:latin typeface="Neutra Text Alt" pitchFamily="50" charset="0"/>
                <a:ea typeface="Neutra Text Alt" pitchFamily="50" charset="0"/>
                <a:cs typeface="Neutra Text Alt" pitchFamily="50" charset="0"/>
                <a:sym typeface="Calibri"/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B1DDC18-CF38-4C80-B414-E95948315C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823" y="6092644"/>
            <a:ext cx="3681522" cy="103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3482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aliz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1" y="125520"/>
            <a:ext cx="12204193" cy="715499"/>
          </a:xfrm>
          <a:prstGeom prst="rect">
            <a:avLst/>
          </a:prstGeom>
          <a:solidFill>
            <a:srgbClr val="09732E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48" tIns="45625" rIns="91248" bIns="45625" anchor="ctr"/>
          <a:lstStyle/>
          <a:p>
            <a:pPr lvl="0" algn="ctr" defTabSz="912476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106543" y="205269"/>
            <a:ext cx="10301125" cy="556000"/>
          </a:xfrm>
          <a:prstGeom prst="rect">
            <a:avLst/>
          </a:prstGeom>
        </p:spPr>
        <p:txBody>
          <a:bodyPr/>
          <a:lstStyle>
            <a:lvl1pPr>
              <a:defRPr lang="en-US" sz="2800" baseline="0" dirty="0">
                <a:solidFill>
                  <a:schemeClr val="bg1"/>
                </a:solidFill>
                <a:latin typeface="Neutra Text Alt" pitchFamily="50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Picture Placeholder 56"/>
          <p:cNvSpPr>
            <a:spLocks noGrp="1"/>
          </p:cNvSpPr>
          <p:nvPr>
            <p:ph type="pic" sz="quarter" idx="16" hasCustomPrompt="1"/>
          </p:nvPr>
        </p:nvSpPr>
        <p:spPr>
          <a:xfrm>
            <a:off x="165101" y="957944"/>
            <a:ext cx="11848036" cy="4480832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Picture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139699" y="5505540"/>
            <a:ext cx="11873436" cy="727075"/>
          </a:xfrm>
          <a:prstGeom prst="rect">
            <a:avLst/>
          </a:prstGeom>
        </p:spPr>
        <p:txBody>
          <a:bodyPr/>
          <a:lstStyle>
            <a:lvl1pPr marL="0" indent="0">
              <a:defRPr sz="1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caption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1537455" y="125520"/>
            <a:ext cx="413559" cy="715499"/>
          </a:xfrm>
          <a:prstGeom prst="rect">
            <a:avLst/>
          </a:prstGeom>
          <a:solidFill>
            <a:srgbClr val="AB8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13CC966-0553-43CF-A6F0-80BE01D12A6A}"/>
              </a:ext>
            </a:extLst>
          </p:cNvPr>
          <p:cNvSpPr/>
          <p:nvPr userDrawn="1"/>
        </p:nvSpPr>
        <p:spPr>
          <a:xfrm>
            <a:off x="1" y="6305757"/>
            <a:ext cx="12204193" cy="552243"/>
          </a:xfrm>
          <a:prstGeom prst="rect">
            <a:avLst/>
          </a:prstGeom>
          <a:solidFill>
            <a:srgbClr val="0B114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48" tIns="45625" rIns="91248" bIns="45625" anchor="ctr"/>
          <a:lstStyle/>
          <a:p>
            <a:pPr lvl="0" algn="ctr" defTabSz="912476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4C65368-5995-4433-B220-4FDEDA1FF564}"/>
              </a:ext>
            </a:extLst>
          </p:cNvPr>
          <p:cNvSpPr>
            <a:spLocks noChangeAspect="1"/>
          </p:cNvSpPr>
          <p:nvPr userDrawn="1"/>
        </p:nvSpPr>
        <p:spPr>
          <a:xfrm>
            <a:off x="11605260" y="6375892"/>
            <a:ext cx="407877" cy="403351"/>
          </a:xfrm>
          <a:prstGeom prst="ellipse">
            <a:avLst/>
          </a:prstGeom>
          <a:solidFill>
            <a:srgbClr val="AB8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8" name="Shape 39">
            <a:extLst>
              <a:ext uri="{FF2B5EF4-FFF2-40B4-BE49-F238E27FC236}">
                <a16:creationId xmlns:a16="http://schemas.microsoft.com/office/drawing/2014/main" id="{60999B40-F421-41BB-B752-CE0CB565AA1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539447" y="6402625"/>
            <a:ext cx="537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>
              <a:defRPr lang="en-US" sz="1200" baseline="0" smtClean="0">
                <a:solidFill>
                  <a:schemeClr val="bg1"/>
                </a:solidFill>
                <a:latin typeface="Neutra Text Alt" pitchFamily="50" charset="0"/>
                <a:ea typeface="Neutra Text Alt" pitchFamily="50" charset="0"/>
                <a:cs typeface="Neutra Text Alt" pitchFamily="50" charset="0"/>
                <a:sym typeface="Calibri"/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" name="Shape 37">
            <a:extLst>
              <a:ext uri="{FF2B5EF4-FFF2-40B4-BE49-F238E27FC236}">
                <a16:creationId xmlns:a16="http://schemas.microsoft.com/office/drawing/2014/main" id="{9894AB93-1A57-43DF-850D-F388AA91C7A6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9332252" y="6398708"/>
            <a:ext cx="2216097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baseline="0">
                <a:solidFill>
                  <a:schemeClr val="bg1"/>
                </a:solidFill>
                <a:latin typeface="Neutra Text Alt" pitchFamily="50" charset="0"/>
                <a:ea typeface="Neutra Text Alt" pitchFamily="50" charset="0"/>
                <a:cs typeface="Neutra Text Alt" pitchFamily="50" charset="0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October 27, 2021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DE5A37-7700-4975-98AB-D67A09E07F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823" y="6092644"/>
            <a:ext cx="3681522" cy="103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77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1" y="125520"/>
            <a:ext cx="12204193" cy="715499"/>
          </a:xfrm>
          <a:prstGeom prst="rect">
            <a:avLst/>
          </a:prstGeom>
          <a:solidFill>
            <a:srgbClr val="09732E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48" tIns="45625" rIns="91248" bIns="45625" anchor="ctr"/>
          <a:lstStyle/>
          <a:p>
            <a:pPr lvl="0" algn="ctr" defTabSz="912476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106543" y="205269"/>
            <a:ext cx="10301125" cy="556000"/>
          </a:xfrm>
          <a:prstGeom prst="rect">
            <a:avLst/>
          </a:prstGeom>
        </p:spPr>
        <p:txBody>
          <a:bodyPr/>
          <a:lstStyle>
            <a:lvl1pPr>
              <a:defRPr lang="en-US" sz="2800" baseline="0" dirty="0">
                <a:solidFill>
                  <a:schemeClr val="bg1"/>
                </a:solidFill>
                <a:latin typeface="Neutra Text Alt" pitchFamily="50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16418" y="979488"/>
            <a:ext cx="5834439" cy="51530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12C3B"/>
                </a:solidFill>
                <a:latin typeface="Neutra Text" pitchFamily="50" charset="0"/>
              </a:defRPr>
            </a:lvl1pPr>
            <a:lvl2pPr>
              <a:defRPr>
                <a:solidFill>
                  <a:srgbClr val="012C3B"/>
                </a:solidFill>
                <a:latin typeface="Neutra Text" pitchFamily="50" charset="0"/>
              </a:defRPr>
            </a:lvl2pPr>
            <a:lvl3pPr>
              <a:defRPr>
                <a:solidFill>
                  <a:srgbClr val="012C3B"/>
                </a:solidFill>
                <a:latin typeface="Neutra Text" pitchFamily="50" charset="0"/>
              </a:defRPr>
            </a:lvl3pPr>
            <a:lvl4pPr>
              <a:defRPr>
                <a:solidFill>
                  <a:srgbClr val="012C3B"/>
                </a:solidFill>
                <a:latin typeface="Neutra Text" pitchFamily="50" charset="0"/>
              </a:defRPr>
            </a:lvl4pPr>
            <a:lvl5pPr>
              <a:defRPr>
                <a:solidFill>
                  <a:srgbClr val="012C3B"/>
                </a:solidFill>
                <a:latin typeface="Neutra Text" pitchFamily="50" charset="0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6227076" y="986746"/>
            <a:ext cx="5815088" cy="51530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12C3B"/>
                </a:solidFill>
                <a:latin typeface="Neutra Text" pitchFamily="50" charset="0"/>
              </a:defRPr>
            </a:lvl1pPr>
            <a:lvl2pPr>
              <a:defRPr>
                <a:solidFill>
                  <a:srgbClr val="012C3B"/>
                </a:solidFill>
                <a:latin typeface="Neutra Text" pitchFamily="50" charset="0"/>
              </a:defRPr>
            </a:lvl2pPr>
            <a:lvl3pPr>
              <a:defRPr>
                <a:solidFill>
                  <a:srgbClr val="012C3B"/>
                </a:solidFill>
                <a:latin typeface="Neutra Text" pitchFamily="50" charset="0"/>
              </a:defRPr>
            </a:lvl3pPr>
            <a:lvl4pPr>
              <a:defRPr>
                <a:solidFill>
                  <a:srgbClr val="012C3B"/>
                </a:solidFill>
                <a:latin typeface="Neutra Text" pitchFamily="50" charset="0"/>
              </a:defRPr>
            </a:lvl4pPr>
            <a:lvl5pPr>
              <a:defRPr>
                <a:solidFill>
                  <a:srgbClr val="012C3B"/>
                </a:solidFill>
                <a:latin typeface="Neutra Text" pitchFamily="50" charset="0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11537455" y="125520"/>
            <a:ext cx="413559" cy="715499"/>
          </a:xfrm>
          <a:prstGeom prst="rect">
            <a:avLst/>
          </a:prstGeom>
          <a:solidFill>
            <a:srgbClr val="AB8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EADFFB1-0A98-46BA-8A4B-4962B249EF6A}"/>
              </a:ext>
            </a:extLst>
          </p:cNvPr>
          <p:cNvSpPr/>
          <p:nvPr userDrawn="1"/>
        </p:nvSpPr>
        <p:spPr>
          <a:xfrm>
            <a:off x="1" y="6305757"/>
            <a:ext cx="12204193" cy="552243"/>
          </a:xfrm>
          <a:prstGeom prst="rect">
            <a:avLst/>
          </a:prstGeom>
          <a:solidFill>
            <a:srgbClr val="0B114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48" tIns="45625" rIns="91248" bIns="45625" anchor="ctr"/>
          <a:lstStyle/>
          <a:p>
            <a:pPr lvl="0" algn="ctr" defTabSz="912476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B0E3919-8694-4085-B7E7-30F27D467727}"/>
              </a:ext>
            </a:extLst>
          </p:cNvPr>
          <p:cNvSpPr>
            <a:spLocks noChangeAspect="1"/>
          </p:cNvSpPr>
          <p:nvPr userDrawn="1"/>
        </p:nvSpPr>
        <p:spPr>
          <a:xfrm>
            <a:off x="11605260" y="6375892"/>
            <a:ext cx="407877" cy="403351"/>
          </a:xfrm>
          <a:prstGeom prst="ellipse">
            <a:avLst/>
          </a:prstGeom>
          <a:solidFill>
            <a:srgbClr val="AB8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0" name="Shape 39">
            <a:extLst>
              <a:ext uri="{FF2B5EF4-FFF2-40B4-BE49-F238E27FC236}">
                <a16:creationId xmlns:a16="http://schemas.microsoft.com/office/drawing/2014/main" id="{3AB3CC13-579A-4088-9D95-DFD21D88F3E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539447" y="6402625"/>
            <a:ext cx="537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>
              <a:defRPr lang="en-US" sz="1200" baseline="0" smtClean="0">
                <a:solidFill>
                  <a:schemeClr val="bg1"/>
                </a:solidFill>
                <a:latin typeface="Neutra Text Alt" pitchFamily="50" charset="0"/>
                <a:ea typeface="Neutra Text Alt" pitchFamily="50" charset="0"/>
                <a:cs typeface="Neutra Text Alt" pitchFamily="50" charset="0"/>
                <a:sym typeface="Calibri"/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Shape 37">
            <a:extLst>
              <a:ext uri="{FF2B5EF4-FFF2-40B4-BE49-F238E27FC236}">
                <a16:creationId xmlns:a16="http://schemas.microsoft.com/office/drawing/2014/main" id="{9553501B-D287-4C43-B0FF-0F362177DB1B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9332252" y="6398708"/>
            <a:ext cx="2216097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baseline="0">
                <a:solidFill>
                  <a:schemeClr val="bg1"/>
                </a:solidFill>
                <a:latin typeface="Neutra Text Alt" pitchFamily="50" charset="0"/>
                <a:ea typeface="Neutra Text Alt" pitchFamily="50" charset="0"/>
                <a:cs typeface="Neutra Text Alt" pitchFamily="50" charset="0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October 27, 2021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D5BAB5-50D8-4BF1-A2E8-48BEB97EC4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823" y="6092644"/>
            <a:ext cx="3681522" cy="103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5498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&amp;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1" y="125520"/>
            <a:ext cx="12204193" cy="715499"/>
          </a:xfrm>
          <a:prstGeom prst="rect">
            <a:avLst/>
          </a:prstGeom>
          <a:solidFill>
            <a:srgbClr val="09732E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48" tIns="45625" rIns="91248" bIns="45625" anchor="ctr"/>
          <a:lstStyle/>
          <a:p>
            <a:pPr lvl="0" algn="ctr" defTabSz="912476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106543" y="205269"/>
            <a:ext cx="10301125" cy="556000"/>
          </a:xfrm>
          <a:prstGeom prst="rect">
            <a:avLst/>
          </a:prstGeom>
        </p:spPr>
        <p:txBody>
          <a:bodyPr/>
          <a:lstStyle>
            <a:lvl1pPr>
              <a:defRPr lang="en-US" sz="2800" baseline="0" dirty="0">
                <a:solidFill>
                  <a:schemeClr val="bg1"/>
                </a:solidFill>
                <a:latin typeface="Neutra Text Alt" pitchFamily="50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16418" y="979488"/>
            <a:ext cx="5834439" cy="51530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12C3B"/>
                </a:solidFill>
                <a:latin typeface="Neutra Text" pitchFamily="50" charset="0"/>
              </a:defRPr>
            </a:lvl1pPr>
            <a:lvl2pPr>
              <a:defRPr>
                <a:solidFill>
                  <a:srgbClr val="012C3B"/>
                </a:solidFill>
                <a:latin typeface="Neutra Text" pitchFamily="50" charset="0"/>
              </a:defRPr>
            </a:lvl2pPr>
            <a:lvl3pPr>
              <a:defRPr>
                <a:solidFill>
                  <a:srgbClr val="012C3B"/>
                </a:solidFill>
                <a:latin typeface="Neutra Text" pitchFamily="50" charset="0"/>
              </a:defRPr>
            </a:lvl3pPr>
            <a:lvl4pPr>
              <a:defRPr>
                <a:solidFill>
                  <a:srgbClr val="012C3B"/>
                </a:solidFill>
                <a:latin typeface="Neutra Text" pitchFamily="50" charset="0"/>
              </a:defRPr>
            </a:lvl4pPr>
            <a:lvl5pPr>
              <a:defRPr>
                <a:solidFill>
                  <a:srgbClr val="012C3B"/>
                </a:solidFill>
                <a:latin typeface="Neutra Text" pitchFamily="50" charset="0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248401" y="981077"/>
            <a:ext cx="5854700" cy="51434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11537455" y="125520"/>
            <a:ext cx="413559" cy="715499"/>
          </a:xfrm>
          <a:prstGeom prst="rect">
            <a:avLst/>
          </a:prstGeom>
          <a:solidFill>
            <a:srgbClr val="AB8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B1F994-1013-4370-A41B-8D99D9A645D9}"/>
              </a:ext>
            </a:extLst>
          </p:cNvPr>
          <p:cNvSpPr/>
          <p:nvPr userDrawn="1"/>
        </p:nvSpPr>
        <p:spPr>
          <a:xfrm>
            <a:off x="1" y="6305757"/>
            <a:ext cx="12204193" cy="552243"/>
          </a:xfrm>
          <a:prstGeom prst="rect">
            <a:avLst/>
          </a:prstGeom>
          <a:solidFill>
            <a:srgbClr val="0B114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48" tIns="45625" rIns="91248" bIns="45625" anchor="ctr"/>
          <a:lstStyle/>
          <a:p>
            <a:pPr lvl="0" algn="ctr" defTabSz="912476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086A46C-C343-4601-BC74-3BFE3895A15B}"/>
              </a:ext>
            </a:extLst>
          </p:cNvPr>
          <p:cNvSpPr>
            <a:spLocks noChangeAspect="1"/>
          </p:cNvSpPr>
          <p:nvPr userDrawn="1"/>
        </p:nvSpPr>
        <p:spPr>
          <a:xfrm>
            <a:off x="11605260" y="6375892"/>
            <a:ext cx="407877" cy="403351"/>
          </a:xfrm>
          <a:prstGeom prst="ellipse">
            <a:avLst/>
          </a:prstGeom>
          <a:solidFill>
            <a:srgbClr val="AB8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6" name="Shape 39">
            <a:extLst>
              <a:ext uri="{FF2B5EF4-FFF2-40B4-BE49-F238E27FC236}">
                <a16:creationId xmlns:a16="http://schemas.microsoft.com/office/drawing/2014/main" id="{590A06B1-A379-491A-B095-45FE2A2815C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539447" y="6402625"/>
            <a:ext cx="537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>
              <a:defRPr lang="en-US" sz="1200" baseline="0" smtClean="0">
                <a:solidFill>
                  <a:schemeClr val="bg1"/>
                </a:solidFill>
                <a:latin typeface="Neutra Text Alt" pitchFamily="50" charset="0"/>
                <a:ea typeface="Neutra Text Alt" pitchFamily="50" charset="0"/>
                <a:cs typeface="Neutra Text Alt" pitchFamily="50" charset="0"/>
                <a:sym typeface="Calibri"/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" name="Shape 37">
            <a:extLst>
              <a:ext uri="{FF2B5EF4-FFF2-40B4-BE49-F238E27FC236}">
                <a16:creationId xmlns:a16="http://schemas.microsoft.com/office/drawing/2014/main" id="{2D5C7309-F141-463C-9853-B2EC22358057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9332252" y="6398708"/>
            <a:ext cx="2216097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baseline="0">
                <a:solidFill>
                  <a:schemeClr val="bg1"/>
                </a:solidFill>
                <a:latin typeface="Neutra Text Alt" pitchFamily="50" charset="0"/>
                <a:ea typeface="Neutra Text Alt" pitchFamily="50" charset="0"/>
                <a:cs typeface="Neutra Text Alt" pitchFamily="50" charset="0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October 27, 2021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5BB3FF-C7E6-4A82-832C-FC8BD1FF4F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823" y="6092644"/>
            <a:ext cx="3681522" cy="103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6732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1" y="125520"/>
            <a:ext cx="12204193" cy="715499"/>
          </a:xfrm>
          <a:prstGeom prst="rect">
            <a:avLst/>
          </a:prstGeom>
          <a:solidFill>
            <a:srgbClr val="09732E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48" tIns="45625" rIns="91248" bIns="45625" anchor="ctr"/>
          <a:lstStyle/>
          <a:p>
            <a:pPr lvl="0" algn="ctr" defTabSz="912476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106543" y="205269"/>
            <a:ext cx="10301125" cy="556000"/>
          </a:xfrm>
          <a:prstGeom prst="rect">
            <a:avLst/>
          </a:prstGeom>
        </p:spPr>
        <p:txBody>
          <a:bodyPr/>
          <a:lstStyle>
            <a:lvl1pPr>
              <a:defRPr lang="en-US" sz="2800" baseline="0" dirty="0">
                <a:solidFill>
                  <a:schemeClr val="bg1"/>
                </a:solidFill>
                <a:latin typeface="Neutra Text Alt" pitchFamily="50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27001" y="933452"/>
            <a:ext cx="5854700" cy="46485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223001" y="933452"/>
            <a:ext cx="5854700" cy="465772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139700" y="5657940"/>
            <a:ext cx="5842000" cy="574675"/>
          </a:xfrm>
          <a:prstGeom prst="rect">
            <a:avLst/>
          </a:prstGeom>
        </p:spPr>
        <p:txBody>
          <a:bodyPr/>
          <a:lstStyle>
            <a:lvl1pPr marL="0" indent="0">
              <a:defRPr sz="1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caption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6223000" y="5657940"/>
            <a:ext cx="5842000" cy="574675"/>
          </a:xfrm>
          <a:prstGeom prst="rect">
            <a:avLst/>
          </a:prstGeom>
        </p:spPr>
        <p:txBody>
          <a:bodyPr/>
          <a:lstStyle>
            <a:lvl1pPr marL="0" indent="0">
              <a:defRPr sz="1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caption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11537455" y="125520"/>
            <a:ext cx="413559" cy="715499"/>
          </a:xfrm>
          <a:prstGeom prst="rect">
            <a:avLst/>
          </a:prstGeom>
          <a:solidFill>
            <a:srgbClr val="AB8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A8D46E2-CD68-4850-B461-709A13FF6E04}"/>
              </a:ext>
            </a:extLst>
          </p:cNvPr>
          <p:cNvSpPr/>
          <p:nvPr userDrawn="1"/>
        </p:nvSpPr>
        <p:spPr>
          <a:xfrm>
            <a:off x="1" y="6305757"/>
            <a:ext cx="12204193" cy="552243"/>
          </a:xfrm>
          <a:prstGeom prst="rect">
            <a:avLst/>
          </a:prstGeom>
          <a:solidFill>
            <a:srgbClr val="0B114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48" tIns="45625" rIns="91248" bIns="45625" anchor="ctr"/>
          <a:lstStyle/>
          <a:p>
            <a:pPr lvl="0" algn="ctr" defTabSz="912476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479E022-0D30-4976-80E7-34B08E4C6FC1}"/>
              </a:ext>
            </a:extLst>
          </p:cNvPr>
          <p:cNvSpPr>
            <a:spLocks noChangeAspect="1"/>
          </p:cNvSpPr>
          <p:nvPr userDrawn="1"/>
        </p:nvSpPr>
        <p:spPr>
          <a:xfrm>
            <a:off x="11605260" y="6375892"/>
            <a:ext cx="407877" cy="403351"/>
          </a:xfrm>
          <a:prstGeom prst="ellipse">
            <a:avLst/>
          </a:prstGeom>
          <a:solidFill>
            <a:srgbClr val="AB8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31" name="Shape 39">
            <a:extLst>
              <a:ext uri="{FF2B5EF4-FFF2-40B4-BE49-F238E27FC236}">
                <a16:creationId xmlns:a16="http://schemas.microsoft.com/office/drawing/2014/main" id="{AD2AAD52-33D2-4950-8F5B-36320DCBFDD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539447" y="6402625"/>
            <a:ext cx="537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>
              <a:defRPr lang="en-US" sz="1200" baseline="0" smtClean="0">
                <a:solidFill>
                  <a:schemeClr val="bg1"/>
                </a:solidFill>
                <a:latin typeface="Neutra Text Alt" pitchFamily="50" charset="0"/>
                <a:ea typeface="Neutra Text Alt" pitchFamily="50" charset="0"/>
                <a:cs typeface="Neutra Text Alt" pitchFamily="50" charset="0"/>
                <a:sym typeface="Calibri"/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3" name="Shape 37">
            <a:extLst>
              <a:ext uri="{FF2B5EF4-FFF2-40B4-BE49-F238E27FC236}">
                <a16:creationId xmlns:a16="http://schemas.microsoft.com/office/drawing/2014/main" id="{B0CC4DCA-550F-45F3-8941-30E4C9491BC9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9332252" y="6398708"/>
            <a:ext cx="2216097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baseline="0">
                <a:solidFill>
                  <a:schemeClr val="bg1"/>
                </a:solidFill>
                <a:latin typeface="Neutra Text Alt" pitchFamily="50" charset="0"/>
                <a:ea typeface="Neutra Text Alt" pitchFamily="50" charset="0"/>
                <a:cs typeface="Neutra Text Alt" pitchFamily="50" charset="0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October 27, 2021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BABACD3-5CF9-446B-AA4E-3D0B55C354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823" y="6092644"/>
            <a:ext cx="3681522" cy="103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718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1" y="3440504"/>
            <a:ext cx="12204193" cy="715499"/>
          </a:xfrm>
          <a:prstGeom prst="rect">
            <a:avLst/>
          </a:prstGeom>
          <a:solidFill>
            <a:srgbClr val="09732E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48" tIns="45625" rIns="91248" bIns="45625" anchor="ctr"/>
          <a:lstStyle/>
          <a:p>
            <a:pPr lvl="0" algn="ctr" defTabSz="912476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154821" y="3536642"/>
            <a:ext cx="12037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Neutra Text Alt" pitchFamily="50" charset="0"/>
              </a:rPr>
              <a:t>APPENDIX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1537455" y="3440504"/>
            <a:ext cx="413559" cy="715499"/>
          </a:xfrm>
          <a:prstGeom prst="rect">
            <a:avLst/>
          </a:prstGeom>
          <a:solidFill>
            <a:srgbClr val="AB8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835285-9F11-4CB0-AD45-0191E7598BE4}"/>
              </a:ext>
            </a:extLst>
          </p:cNvPr>
          <p:cNvSpPr/>
          <p:nvPr userDrawn="1"/>
        </p:nvSpPr>
        <p:spPr>
          <a:xfrm>
            <a:off x="1" y="6305757"/>
            <a:ext cx="12204193" cy="552243"/>
          </a:xfrm>
          <a:prstGeom prst="rect">
            <a:avLst/>
          </a:prstGeom>
          <a:solidFill>
            <a:srgbClr val="0B114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48" tIns="45625" rIns="91248" bIns="45625" anchor="ctr"/>
          <a:lstStyle/>
          <a:p>
            <a:pPr lvl="0" algn="ctr" defTabSz="912476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016F1BA-1B99-47EC-8463-37C6F4DAF7D0}"/>
              </a:ext>
            </a:extLst>
          </p:cNvPr>
          <p:cNvSpPr>
            <a:spLocks noChangeAspect="1"/>
          </p:cNvSpPr>
          <p:nvPr userDrawn="1"/>
        </p:nvSpPr>
        <p:spPr>
          <a:xfrm>
            <a:off x="11605260" y="6375892"/>
            <a:ext cx="407877" cy="403351"/>
          </a:xfrm>
          <a:prstGeom prst="ellipse">
            <a:avLst/>
          </a:prstGeom>
          <a:solidFill>
            <a:srgbClr val="AB8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6" name="Shape 39">
            <a:extLst>
              <a:ext uri="{FF2B5EF4-FFF2-40B4-BE49-F238E27FC236}">
                <a16:creationId xmlns:a16="http://schemas.microsoft.com/office/drawing/2014/main" id="{EC4F65D4-4C01-4A49-97AA-0FD56DFFC6C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539447" y="6402625"/>
            <a:ext cx="537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>
              <a:defRPr lang="en-US" sz="1200" baseline="0" smtClean="0">
                <a:solidFill>
                  <a:schemeClr val="bg1"/>
                </a:solidFill>
                <a:latin typeface="Neutra Text Alt" pitchFamily="50" charset="0"/>
                <a:ea typeface="Neutra Text Alt" pitchFamily="50" charset="0"/>
                <a:cs typeface="Neutra Text Alt" pitchFamily="50" charset="0"/>
                <a:sym typeface="Calibri"/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Shape 37">
            <a:extLst>
              <a:ext uri="{FF2B5EF4-FFF2-40B4-BE49-F238E27FC236}">
                <a16:creationId xmlns:a16="http://schemas.microsoft.com/office/drawing/2014/main" id="{A83A0D77-876A-4755-925A-35F34B9342D0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9332252" y="6398708"/>
            <a:ext cx="2216097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baseline="0">
                <a:solidFill>
                  <a:schemeClr val="bg1"/>
                </a:solidFill>
                <a:latin typeface="Neutra Text Alt" pitchFamily="50" charset="0"/>
                <a:ea typeface="Neutra Text Alt" pitchFamily="50" charset="0"/>
                <a:cs typeface="Neutra Text Alt" pitchFamily="50" charset="0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October 27, 2021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C51AED-51E6-4658-A64A-61717AAD5B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823" y="6092644"/>
            <a:ext cx="3681522" cy="103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718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&amp; Next Steps with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6235701" y="841017"/>
            <a:ext cx="5956300" cy="5464739"/>
          </a:xfrm>
          <a:prstGeom prst="rect">
            <a:avLst/>
          </a:prstGeom>
          <a:solidFill>
            <a:srgbClr val="09732E">
              <a:alpha val="40000"/>
            </a:srgbClr>
          </a:solidFill>
        </p:spPr>
        <p:txBody>
          <a:bodyPr/>
          <a:lstStyle>
            <a:lvl1pPr>
              <a:defRPr lang="en-US" sz="1800" dirty="0" smtClean="0">
                <a:solidFill>
                  <a:schemeClr val="tx1"/>
                </a:solidFill>
              </a:defRPr>
            </a:lvl1pPr>
          </a:lstStyle>
          <a:p>
            <a:pPr lvl="0" indent="257175">
              <a:buClrTx/>
              <a:buFont typeface="Arial" panose="020B0604020202020204" pitchFamily="34" charset="0"/>
              <a:buChar char="•"/>
              <a:tabLst>
                <a:tab pos="1144588" algn="l"/>
              </a:tabLst>
            </a:pPr>
            <a:endParaRPr lang="en-US"/>
          </a:p>
          <a:p>
            <a:pPr lvl="0" indent="257175">
              <a:buClrTx/>
              <a:buFont typeface="Arial" panose="020B0604020202020204" pitchFamily="34" charset="0"/>
              <a:buChar char="•"/>
              <a:tabLst>
                <a:tab pos="1144588" algn="l"/>
              </a:tabLst>
            </a:pPr>
            <a:r>
              <a:rPr lang="en-US"/>
              <a:t>Click to edit Master text styles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1" y="125520"/>
            <a:ext cx="12204193" cy="715499"/>
          </a:xfrm>
          <a:prstGeom prst="rect">
            <a:avLst/>
          </a:prstGeom>
          <a:solidFill>
            <a:srgbClr val="09732E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48" tIns="45625" rIns="91248" bIns="45625" anchor="ctr"/>
          <a:lstStyle/>
          <a:p>
            <a:pPr lvl="0" algn="ctr" defTabSz="912476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106543" y="205269"/>
            <a:ext cx="10301125" cy="556000"/>
          </a:xfrm>
          <a:prstGeom prst="rect">
            <a:avLst/>
          </a:prstGeom>
        </p:spPr>
        <p:txBody>
          <a:bodyPr/>
          <a:lstStyle>
            <a:lvl1pPr>
              <a:defRPr lang="en-US" sz="2800" baseline="0" dirty="0">
                <a:solidFill>
                  <a:schemeClr val="bg1"/>
                </a:solidFill>
                <a:latin typeface="Neutra Text Alt" pitchFamily="50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144298" y="2236576"/>
            <a:ext cx="5932436" cy="36113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tle 1"/>
          <p:cNvSpPr txBox="1">
            <a:spLocks/>
          </p:cNvSpPr>
          <p:nvPr userDrawn="1"/>
        </p:nvSpPr>
        <p:spPr>
          <a:xfrm>
            <a:off x="145248" y="1605898"/>
            <a:ext cx="5950752" cy="556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800" b="0" i="0" u="none" strike="noStrike" cap="none" baseline="0" dirty="0">
                <a:solidFill>
                  <a:schemeClr val="bg1"/>
                </a:solidFill>
                <a:latin typeface="Neutra Text Alt" pitchFamily="50" charset="0"/>
                <a:ea typeface="Arial"/>
                <a:cs typeface="Arial"/>
                <a:sym typeface="Arial"/>
              </a:defRPr>
            </a:lvl1pPr>
          </a:lstStyle>
          <a:p>
            <a:r>
              <a:rPr lang="en-US" sz="2400">
                <a:solidFill>
                  <a:srgbClr val="012C3B"/>
                </a:solidFill>
              </a:rPr>
              <a:t>Click to edit Master title style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11537455" y="125520"/>
            <a:ext cx="413559" cy="715499"/>
          </a:xfrm>
          <a:prstGeom prst="rect">
            <a:avLst/>
          </a:prstGeom>
          <a:solidFill>
            <a:srgbClr val="AB8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400">
              <a:solidFill>
                <a:schemeClr val="tx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362" y="6079612"/>
            <a:ext cx="4705723" cy="103623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65CEFE2-F930-4427-921F-51DF22C71FA3}"/>
              </a:ext>
            </a:extLst>
          </p:cNvPr>
          <p:cNvSpPr/>
          <p:nvPr userDrawn="1"/>
        </p:nvSpPr>
        <p:spPr>
          <a:xfrm>
            <a:off x="1" y="6305757"/>
            <a:ext cx="12204193" cy="552243"/>
          </a:xfrm>
          <a:prstGeom prst="rect">
            <a:avLst/>
          </a:prstGeom>
          <a:solidFill>
            <a:srgbClr val="0B114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48" tIns="45625" rIns="91248" bIns="45625" anchor="ctr"/>
          <a:lstStyle/>
          <a:p>
            <a:pPr lvl="0" algn="ctr" defTabSz="912476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BAB9AAD-5329-4FFF-9A2C-E67B44B768A9}"/>
              </a:ext>
            </a:extLst>
          </p:cNvPr>
          <p:cNvSpPr>
            <a:spLocks noChangeAspect="1"/>
          </p:cNvSpPr>
          <p:nvPr userDrawn="1"/>
        </p:nvSpPr>
        <p:spPr>
          <a:xfrm>
            <a:off x="11605260" y="6375892"/>
            <a:ext cx="407877" cy="403351"/>
          </a:xfrm>
          <a:prstGeom prst="ellipse">
            <a:avLst/>
          </a:prstGeom>
          <a:solidFill>
            <a:srgbClr val="AB8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0" name="Shape 39">
            <a:extLst>
              <a:ext uri="{FF2B5EF4-FFF2-40B4-BE49-F238E27FC236}">
                <a16:creationId xmlns:a16="http://schemas.microsoft.com/office/drawing/2014/main" id="{C55CA158-DF07-4C3F-9236-55B48DA9768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539447" y="6402625"/>
            <a:ext cx="537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>
              <a:defRPr lang="en-US" sz="1200" baseline="0" smtClean="0">
                <a:solidFill>
                  <a:schemeClr val="bg1"/>
                </a:solidFill>
                <a:latin typeface="Neutra Text Alt" pitchFamily="50" charset="0"/>
                <a:ea typeface="Neutra Text Alt" pitchFamily="50" charset="0"/>
                <a:cs typeface="Neutra Text Alt" pitchFamily="50" charset="0"/>
                <a:sym typeface="Calibri"/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9" name="Shape 37">
            <a:extLst>
              <a:ext uri="{FF2B5EF4-FFF2-40B4-BE49-F238E27FC236}">
                <a16:creationId xmlns:a16="http://schemas.microsoft.com/office/drawing/2014/main" id="{B16DDCB6-0601-44F8-8B71-AA2CCD28E901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9332252" y="6398708"/>
            <a:ext cx="2216097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baseline="0">
                <a:solidFill>
                  <a:schemeClr val="bg1"/>
                </a:solidFill>
                <a:latin typeface="Neutra Text Alt" pitchFamily="50" charset="0"/>
                <a:ea typeface="Neutra Text Alt" pitchFamily="50" charset="0"/>
                <a:cs typeface="Neutra Text Alt" pitchFamily="50" charset="0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October 27, 2021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247ACDE-04A6-4F37-9AF9-28A2164B1E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823" y="6092644"/>
            <a:ext cx="3681522" cy="103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8569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clusion &amp; Next Steps with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6235701" y="841017"/>
            <a:ext cx="5956300" cy="5464739"/>
          </a:xfrm>
          <a:prstGeom prst="rect">
            <a:avLst/>
          </a:prstGeom>
          <a:solidFill>
            <a:srgbClr val="09732E">
              <a:alpha val="40000"/>
            </a:srgbClr>
          </a:solidFill>
        </p:spPr>
        <p:txBody>
          <a:bodyPr/>
          <a:lstStyle>
            <a:lvl1pPr>
              <a:defRPr lang="en-US" sz="1800" dirty="0" smtClean="0">
                <a:solidFill>
                  <a:schemeClr val="tx1"/>
                </a:solidFill>
              </a:defRPr>
            </a:lvl1pPr>
          </a:lstStyle>
          <a:p>
            <a:pPr lvl="0" indent="257175">
              <a:buClrTx/>
              <a:buFont typeface="Arial" panose="020B0604020202020204" pitchFamily="34" charset="0"/>
              <a:buChar char="•"/>
              <a:tabLst>
                <a:tab pos="1144588" algn="l"/>
              </a:tabLst>
            </a:pPr>
            <a:endParaRPr lang="en-US"/>
          </a:p>
          <a:p>
            <a:pPr lvl="0" indent="257175">
              <a:buClrTx/>
              <a:buFont typeface="Arial" panose="020B0604020202020204" pitchFamily="34" charset="0"/>
              <a:buChar char="•"/>
              <a:tabLst>
                <a:tab pos="1144588" algn="l"/>
              </a:tabLst>
            </a:pPr>
            <a:r>
              <a:rPr lang="en-US"/>
              <a:t>Click to edit Master text styles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3"/>
          </p:nvPr>
        </p:nvSpPr>
        <p:spPr>
          <a:xfrm>
            <a:off x="1" y="841017"/>
            <a:ext cx="5956300" cy="5464739"/>
          </a:xfrm>
          <a:prstGeom prst="rect">
            <a:avLst/>
          </a:prstGeom>
          <a:solidFill>
            <a:srgbClr val="09732E">
              <a:alpha val="40000"/>
            </a:srgbClr>
          </a:solidFill>
        </p:spPr>
        <p:txBody>
          <a:bodyPr/>
          <a:lstStyle>
            <a:lvl1pPr>
              <a:defRPr lang="en-US" sz="1800" dirty="0" smtClean="0">
                <a:solidFill>
                  <a:schemeClr val="tx1"/>
                </a:solidFill>
              </a:defRPr>
            </a:lvl1pPr>
          </a:lstStyle>
          <a:p>
            <a:pPr lvl="0" indent="257175">
              <a:buClrTx/>
              <a:buFont typeface="Arial" panose="020B0604020202020204" pitchFamily="34" charset="0"/>
              <a:buChar char="•"/>
              <a:tabLst>
                <a:tab pos="1144588" algn="l"/>
              </a:tabLst>
            </a:pPr>
            <a:endParaRPr lang="en-US"/>
          </a:p>
          <a:p>
            <a:pPr lvl="0" indent="257175">
              <a:buClrTx/>
              <a:buFont typeface="Arial" panose="020B0604020202020204" pitchFamily="34" charset="0"/>
              <a:buChar char="•"/>
              <a:tabLst>
                <a:tab pos="1144588" algn="l"/>
              </a:tabLst>
            </a:pPr>
            <a:r>
              <a:rPr lang="en-US"/>
              <a:t>Click to edit Master text styles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1" y="125520"/>
            <a:ext cx="12204193" cy="715499"/>
          </a:xfrm>
          <a:prstGeom prst="rect">
            <a:avLst/>
          </a:prstGeom>
          <a:solidFill>
            <a:srgbClr val="09732E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48" tIns="45625" rIns="91248" bIns="45625" anchor="ctr"/>
          <a:lstStyle/>
          <a:p>
            <a:pPr lvl="0" algn="ctr" defTabSz="912476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106543" y="205269"/>
            <a:ext cx="10301125" cy="556000"/>
          </a:xfrm>
          <a:prstGeom prst="rect">
            <a:avLst/>
          </a:prstGeom>
        </p:spPr>
        <p:txBody>
          <a:bodyPr/>
          <a:lstStyle>
            <a:lvl1pPr>
              <a:defRPr lang="en-US" sz="2800" baseline="0" dirty="0">
                <a:solidFill>
                  <a:schemeClr val="bg1"/>
                </a:solidFill>
                <a:latin typeface="Neutra Text Alt" pitchFamily="50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11537455" y="125520"/>
            <a:ext cx="413559" cy="715499"/>
          </a:xfrm>
          <a:prstGeom prst="rect">
            <a:avLst/>
          </a:prstGeom>
          <a:solidFill>
            <a:srgbClr val="AB8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400">
              <a:solidFill>
                <a:schemeClr val="tx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362" y="6079612"/>
            <a:ext cx="4705723" cy="103623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510D708-F94D-4E78-AF14-A279D4D9197D}"/>
              </a:ext>
            </a:extLst>
          </p:cNvPr>
          <p:cNvSpPr/>
          <p:nvPr userDrawn="1"/>
        </p:nvSpPr>
        <p:spPr>
          <a:xfrm>
            <a:off x="1" y="6305757"/>
            <a:ext cx="12204193" cy="552243"/>
          </a:xfrm>
          <a:prstGeom prst="rect">
            <a:avLst/>
          </a:prstGeom>
          <a:solidFill>
            <a:srgbClr val="0B114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48" tIns="45625" rIns="91248" bIns="45625" anchor="ctr"/>
          <a:lstStyle/>
          <a:p>
            <a:pPr lvl="0" algn="ctr" defTabSz="912476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0847E2E-751F-45C0-ABA0-37E69C1CF993}"/>
              </a:ext>
            </a:extLst>
          </p:cNvPr>
          <p:cNvSpPr>
            <a:spLocks noChangeAspect="1"/>
          </p:cNvSpPr>
          <p:nvPr userDrawn="1"/>
        </p:nvSpPr>
        <p:spPr>
          <a:xfrm>
            <a:off x="11605260" y="6375892"/>
            <a:ext cx="407877" cy="403351"/>
          </a:xfrm>
          <a:prstGeom prst="ellipse">
            <a:avLst/>
          </a:prstGeom>
          <a:solidFill>
            <a:srgbClr val="AB8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9" name="Shape 39">
            <a:extLst>
              <a:ext uri="{FF2B5EF4-FFF2-40B4-BE49-F238E27FC236}">
                <a16:creationId xmlns:a16="http://schemas.microsoft.com/office/drawing/2014/main" id="{76D803E9-DD79-4FC2-BA2F-F5AFAB7ADA5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539447" y="6402625"/>
            <a:ext cx="537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>
              <a:defRPr lang="en-US" sz="1200" baseline="0" smtClean="0">
                <a:solidFill>
                  <a:schemeClr val="bg1"/>
                </a:solidFill>
                <a:latin typeface="Neutra Text Alt" pitchFamily="50" charset="0"/>
                <a:ea typeface="Neutra Text Alt" pitchFamily="50" charset="0"/>
                <a:cs typeface="Neutra Text Alt" pitchFamily="50" charset="0"/>
                <a:sym typeface="Calibri"/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Shape 37">
            <a:extLst>
              <a:ext uri="{FF2B5EF4-FFF2-40B4-BE49-F238E27FC236}">
                <a16:creationId xmlns:a16="http://schemas.microsoft.com/office/drawing/2014/main" id="{E19E3B3F-0EA5-46CB-A1AD-F969668C5160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9332252" y="6398708"/>
            <a:ext cx="2216097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baseline="0">
                <a:solidFill>
                  <a:schemeClr val="bg1"/>
                </a:solidFill>
                <a:latin typeface="Neutra Text Alt" pitchFamily="50" charset="0"/>
                <a:ea typeface="Neutra Text Alt" pitchFamily="50" charset="0"/>
                <a:cs typeface="Neutra Text Alt" pitchFamily="50" charset="0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October 27, 2021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922E7A6-4303-426D-91C9-F269D443B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823" y="6092644"/>
            <a:ext cx="3681522" cy="103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779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1" y="6305757"/>
            <a:ext cx="12204193" cy="552243"/>
          </a:xfrm>
          <a:prstGeom prst="rect">
            <a:avLst/>
          </a:prstGeom>
          <a:solidFill>
            <a:srgbClr val="0B114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48" tIns="45625" rIns="91248" bIns="45625" anchor="ctr"/>
          <a:lstStyle/>
          <a:p>
            <a:pPr lvl="0" algn="ctr" defTabSz="912476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9E7D77F-7AB4-4A51-8574-6B18A16F1B3B}"/>
              </a:ext>
            </a:extLst>
          </p:cNvPr>
          <p:cNvSpPr>
            <a:spLocks noChangeAspect="1"/>
          </p:cNvSpPr>
          <p:nvPr userDrawn="1"/>
        </p:nvSpPr>
        <p:spPr>
          <a:xfrm>
            <a:off x="11605260" y="6375892"/>
            <a:ext cx="407877" cy="403351"/>
          </a:xfrm>
          <a:prstGeom prst="ellipse">
            <a:avLst/>
          </a:prstGeom>
          <a:solidFill>
            <a:srgbClr val="AB8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1" y="125520"/>
            <a:ext cx="12204193" cy="715499"/>
          </a:xfrm>
          <a:prstGeom prst="rect">
            <a:avLst/>
          </a:prstGeom>
          <a:solidFill>
            <a:srgbClr val="09732E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48" tIns="45625" rIns="91248" bIns="45625" anchor="ctr"/>
          <a:lstStyle/>
          <a:p>
            <a:pPr lvl="0" algn="ctr" defTabSz="912476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3" name="Shape 73"/>
          <p:cNvSpPr txBox="1">
            <a:spLocks noGrp="1"/>
          </p:cNvSpPr>
          <p:nvPr>
            <p:ph type="body" idx="1" hasCustomPrompt="1"/>
          </p:nvPr>
        </p:nvSpPr>
        <p:spPr>
          <a:xfrm>
            <a:off x="193525" y="955742"/>
            <a:ext cx="11819611" cy="52768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"/>
              <a:defRPr sz="1800" b="0" i="0" u="none" strike="noStrike" cap="none" baseline="0">
                <a:solidFill>
                  <a:schemeClr val="tx1"/>
                </a:solidFill>
                <a:latin typeface="Neutra Text" pitchFamily="50" charset="0"/>
                <a:ea typeface="Neutra Text" pitchFamily="50" charset="0"/>
                <a:cs typeface="Neutra Text" pitchFamily="50" charset="0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 Click to Add Text</a:t>
            </a:r>
            <a:endParaRPr/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106543" y="205269"/>
            <a:ext cx="10301125" cy="556000"/>
          </a:xfrm>
          <a:prstGeom prst="rect">
            <a:avLst/>
          </a:prstGeom>
        </p:spPr>
        <p:txBody>
          <a:bodyPr/>
          <a:lstStyle>
            <a:lvl1pPr>
              <a:defRPr lang="en-US" sz="2800" baseline="0" dirty="0">
                <a:solidFill>
                  <a:schemeClr val="bg1"/>
                </a:solidFill>
                <a:latin typeface="Neutra Text Alt" pitchFamily="50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1537455" y="125520"/>
            <a:ext cx="413559" cy="715499"/>
          </a:xfrm>
          <a:prstGeom prst="rect">
            <a:avLst/>
          </a:prstGeom>
          <a:solidFill>
            <a:srgbClr val="AB8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1" name="Shape 37">
            <a:extLst>
              <a:ext uri="{FF2B5EF4-FFF2-40B4-BE49-F238E27FC236}">
                <a16:creationId xmlns:a16="http://schemas.microsoft.com/office/drawing/2014/main" id="{2EFC3E79-08E2-46B0-9919-5AE75044D542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9332252" y="6398708"/>
            <a:ext cx="2216097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baseline="0">
                <a:solidFill>
                  <a:schemeClr val="bg1"/>
                </a:solidFill>
                <a:latin typeface="Neutra Text Alt" pitchFamily="50" charset="0"/>
                <a:ea typeface="Neutra Text Alt" pitchFamily="50" charset="0"/>
                <a:cs typeface="Neutra Text Alt" pitchFamily="50" charset="0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October 27, 2021</a:t>
            </a:r>
          </a:p>
        </p:txBody>
      </p:sp>
      <p:sp>
        <p:nvSpPr>
          <p:cNvPr id="18" name="Shape 39">
            <a:extLst>
              <a:ext uri="{FF2B5EF4-FFF2-40B4-BE49-F238E27FC236}">
                <a16:creationId xmlns:a16="http://schemas.microsoft.com/office/drawing/2014/main" id="{B91FE38B-AF87-422A-9BEA-181D5BFE067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539447" y="6402625"/>
            <a:ext cx="537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>
              <a:defRPr lang="en-US" sz="1200" baseline="0" smtClean="0">
                <a:solidFill>
                  <a:schemeClr val="bg1"/>
                </a:solidFill>
                <a:latin typeface="Neutra Text Alt" pitchFamily="50" charset="0"/>
                <a:ea typeface="Neutra Text Alt" pitchFamily="50" charset="0"/>
                <a:cs typeface="Neutra Text Alt" pitchFamily="50" charset="0"/>
                <a:sym typeface="Calibri"/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B1DDC18-CF38-4C80-B414-E95948315C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823" y="6092644"/>
            <a:ext cx="3681522" cy="103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65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Steps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/>
          <p:cNvSpPr>
            <a:spLocks noGrp="1"/>
          </p:cNvSpPr>
          <p:nvPr>
            <p:ph idx="13"/>
          </p:nvPr>
        </p:nvSpPr>
        <p:spPr>
          <a:xfrm>
            <a:off x="1" y="841017"/>
            <a:ext cx="12204193" cy="5464739"/>
          </a:xfrm>
          <a:prstGeom prst="rect">
            <a:avLst/>
          </a:prstGeom>
          <a:solidFill>
            <a:srgbClr val="09732E">
              <a:alpha val="40000"/>
            </a:srgbClr>
          </a:solidFill>
        </p:spPr>
        <p:txBody>
          <a:bodyPr/>
          <a:lstStyle>
            <a:lvl1pPr>
              <a:buClrTx/>
              <a:defRPr lang="en-US" sz="1800" dirty="0" smtClean="0">
                <a:solidFill>
                  <a:schemeClr val="tx1"/>
                </a:solidFill>
              </a:defRPr>
            </a:lvl1pPr>
          </a:lstStyle>
          <a:p>
            <a:pPr lvl="0" indent="257175">
              <a:buFont typeface="Arial" panose="020B0604020202020204" pitchFamily="34" charset="0"/>
              <a:buChar char="•"/>
              <a:tabLst>
                <a:tab pos="1144588" algn="l"/>
              </a:tabLst>
            </a:pPr>
            <a:endParaRPr lang="en-US"/>
          </a:p>
          <a:p>
            <a:pPr lvl="0" indent="257175">
              <a:buFont typeface="Arial" panose="020B0604020202020204" pitchFamily="34" charset="0"/>
              <a:buChar char="•"/>
              <a:tabLst>
                <a:tab pos="1144588" algn="l"/>
              </a:tabLst>
            </a:pPr>
            <a:r>
              <a:rPr lang="en-US"/>
              <a:t>Click to edit Master text styles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1" y="125520"/>
            <a:ext cx="12204193" cy="715499"/>
          </a:xfrm>
          <a:prstGeom prst="rect">
            <a:avLst/>
          </a:prstGeom>
          <a:solidFill>
            <a:srgbClr val="09732E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48" tIns="45625" rIns="91248" bIns="45625" anchor="ctr"/>
          <a:lstStyle/>
          <a:p>
            <a:pPr lvl="0" algn="ctr" defTabSz="912476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106543" y="205269"/>
            <a:ext cx="10301125" cy="556000"/>
          </a:xfrm>
          <a:prstGeom prst="rect">
            <a:avLst/>
          </a:prstGeom>
        </p:spPr>
        <p:txBody>
          <a:bodyPr/>
          <a:lstStyle>
            <a:lvl1pPr>
              <a:defRPr lang="en-US" sz="2800" baseline="0" dirty="0">
                <a:solidFill>
                  <a:schemeClr val="bg1"/>
                </a:solidFill>
                <a:latin typeface="Neutra Text Alt" pitchFamily="50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1537455" y="125520"/>
            <a:ext cx="413559" cy="715499"/>
          </a:xfrm>
          <a:prstGeom prst="rect">
            <a:avLst/>
          </a:prstGeom>
          <a:solidFill>
            <a:srgbClr val="AB8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AA6F9C-DDE3-4BA7-958C-85730F462559}"/>
              </a:ext>
            </a:extLst>
          </p:cNvPr>
          <p:cNvSpPr/>
          <p:nvPr userDrawn="1"/>
        </p:nvSpPr>
        <p:spPr>
          <a:xfrm>
            <a:off x="1" y="6305757"/>
            <a:ext cx="12204193" cy="552243"/>
          </a:xfrm>
          <a:prstGeom prst="rect">
            <a:avLst/>
          </a:prstGeom>
          <a:solidFill>
            <a:srgbClr val="0B114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48" tIns="45625" rIns="91248" bIns="45625" anchor="ctr"/>
          <a:lstStyle/>
          <a:p>
            <a:pPr lvl="0" algn="ctr" defTabSz="912476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838EA04-4BBB-4639-8BA6-C8D5AD689DC9}"/>
              </a:ext>
            </a:extLst>
          </p:cNvPr>
          <p:cNvSpPr>
            <a:spLocks noChangeAspect="1"/>
          </p:cNvSpPr>
          <p:nvPr userDrawn="1"/>
        </p:nvSpPr>
        <p:spPr>
          <a:xfrm>
            <a:off x="11605260" y="6375892"/>
            <a:ext cx="407877" cy="403351"/>
          </a:xfrm>
          <a:prstGeom prst="ellipse">
            <a:avLst/>
          </a:prstGeom>
          <a:solidFill>
            <a:srgbClr val="AB8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0" name="Shape 39">
            <a:extLst>
              <a:ext uri="{FF2B5EF4-FFF2-40B4-BE49-F238E27FC236}">
                <a16:creationId xmlns:a16="http://schemas.microsoft.com/office/drawing/2014/main" id="{D979F2E9-AD6B-4937-8583-A102431A0D2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539447" y="6402625"/>
            <a:ext cx="537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>
              <a:defRPr lang="en-US" sz="1200" baseline="0" smtClean="0">
                <a:solidFill>
                  <a:schemeClr val="bg1"/>
                </a:solidFill>
                <a:latin typeface="Neutra Text Alt" pitchFamily="50" charset="0"/>
                <a:ea typeface="Neutra Text Alt" pitchFamily="50" charset="0"/>
                <a:cs typeface="Neutra Text Alt" pitchFamily="50" charset="0"/>
                <a:sym typeface="Calibri"/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Shape 37">
            <a:extLst>
              <a:ext uri="{FF2B5EF4-FFF2-40B4-BE49-F238E27FC236}">
                <a16:creationId xmlns:a16="http://schemas.microsoft.com/office/drawing/2014/main" id="{AE0DA443-35AC-46F5-A4C6-7C43160529F3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9332252" y="6398708"/>
            <a:ext cx="2216097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baseline="0">
                <a:solidFill>
                  <a:schemeClr val="bg1"/>
                </a:solidFill>
                <a:latin typeface="Neutra Text Alt" pitchFamily="50" charset="0"/>
                <a:ea typeface="Neutra Text Alt" pitchFamily="50" charset="0"/>
                <a:cs typeface="Neutra Text Alt" pitchFamily="50" charset="0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October 27, 2021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9BC32B-083C-4DF3-BC6D-1C14D4B2A8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823" y="6092644"/>
            <a:ext cx="3681522" cy="103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368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aliz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1" y="125520"/>
            <a:ext cx="12204193" cy="715499"/>
          </a:xfrm>
          <a:prstGeom prst="rect">
            <a:avLst/>
          </a:prstGeom>
          <a:solidFill>
            <a:srgbClr val="09732E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48" tIns="45625" rIns="91248" bIns="45625" anchor="ctr"/>
          <a:lstStyle/>
          <a:p>
            <a:pPr lvl="0" algn="ctr" defTabSz="912476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106543" y="205269"/>
            <a:ext cx="10301125" cy="556000"/>
          </a:xfrm>
          <a:prstGeom prst="rect">
            <a:avLst/>
          </a:prstGeom>
        </p:spPr>
        <p:txBody>
          <a:bodyPr/>
          <a:lstStyle>
            <a:lvl1pPr>
              <a:defRPr lang="en-US" sz="2800" baseline="0" dirty="0">
                <a:solidFill>
                  <a:schemeClr val="bg1"/>
                </a:solidFill>
                <a:latin typeface="Neutra Text Alt" pitchFamily="50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Picture Placeholder 56"/>
          <p:cNvSpPr>
            <a:spLocks noGrp="1"/>
          </p:cNvSpPr>
          <p:nvPr>
            <p:ph type="pic" sz="quarter" idx="16" hasCustomPrompt="1"/>
          </p:nvPr>
        </p:nvSpPr>
        <p:spPr>
          <a:xfrm>
            <a:off x="165101" y="957944"/>
            <a:ext cx="11848036" cy="4480832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Picture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139699" y="5505540"/>
            <a:ext cx="11873436" cy="727075"/>
          </a:xfrm>
          <a:prstGeom prst="rect">
            <a:avLst/>
          </a:prstGeom>
        </p:spPr>
        <p:txBody>
          <a:bodyPr/>
          <a:lstStyle>
            <a:lvl1pPr marL="0" indent="0">
              <a:defRPr sz="1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caption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1537455" y="125520"/>
            <a:ext cx="413559" cy="715499"/>
          </a:xfrm>
          <a:prstGeom prst="rect">
            <a:avLst/>
          </a:prstGeom>
          <a:solidFill>
            <a:srgbClr val="AB8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13CC966-0553-43CF-A6F0-80BE01D12A6A}"/>
              </a:ext>
            </a:extLst>
          </p:cNvPr>
          <p:cNvSpPr/>
          <p:nvPr userDrawn="1"/>
        </p:nvSpPr>
        <p:spPr>
          <a:xfrm>
            <a:off x="1" y="6305757"/>
            <a:ext cx="12204193" cy="552243"/>
          </a:xfrm>
          <a:prstGeom prst="rect">
            <a:avLst/>
          </a:prstGeom>
          <a:solidFill>
            <a:srgbClr val="0B114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48" tIns="45625" rIns="91248" bIns="45625" anchor="ctr"/>
          <a:lstStyle/>
          <a:p>
            <a:pPr lvl="0" algn="ctr" defTabSz="912476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4C65368-5995-4433-B220-4FDEDA1FF564}"/>
              </a:ext>
            </a:extLst>
          </p:cNvPr>
          <p:cNvSpPr>
            <a:spLocks noChangeAspect="1"/>
          </p:cNvSpPr>
          <p:nvPr userDrawn="1"/>
        </p:nvSpPr>
        <p:spPr>
          <a:xfrm>
            <a:off x="11605260" y="6375892"/>
            <a:ext cx="407877" cy="403351"/>
          </a:xfrm>
          <a:prstGeom prst="ellipse">
            <a:avLst/>
          </a:prstGeom>
          <a:solidFill>
            <a:srgbClr val="AB8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8" name="Shape 39">
            <a:extLst>
              <a:ext uri="{FF2B5EF4-FFF2-40B4-BE49-F238E27FC236}">
                <a16:creationId xmlns:a16="http://schemas.microsoft.com/office/drawing/2014/main" id="{60999B40-F421-41BB-B752-CE0CB565AA1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539447" y="6402625"/>
            <a:ext cx="537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>
              <a:defRPr lang="en-US" sz="1200" baseline="0" smtClean="0">
                <a:solidFill>
                  <a:schemeClr val="bg1"/>
                </a:solidFill>
                <a:latin typeface="Neutra Text Alt" pitchFamily="50" charset="0"/>
                <a:ea typeface="Neutra Text Alt" pitchFamily="50" charset="0"/>
                <a:cs typeface="Neutra Text Alt" pitchFamily="50" charset="0"/>
                <a:sym typeface="Calibri"/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" name="Shape 37">
            <a:extLst>
              <a:ext uri="{FF2B5EF4-FFF2-40B4-BE49-F238E27FC236}">
                <a16:creationId xmlns:a16="http://schemas.microsoft.com/office/drawing/2014/main" id="{9894AB93-1A57-43DF-850D-F388AA91C7A6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9332252" y="6398708"/>
            <a:ext cx="2216097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baseline="0">
                <a:solidFill>
                  <a:schemeClr val="bg1"/>
                </a:solidFill>
                <a:latin typeface="Neutra Text Alt" pitchFamily="50" charset="0"/>
                <a:ea typeface="Neutra Text Alt" pitchFamily="50" charset="0"/>
                <a:cs typeface="Neutra Text Alt" pitchFamily="50" charset="0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October 27, 2021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DE5A37-7700-4975-98AB-D67A09E07F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823" y="6092644"/>
            <a:ext cx="3681522" cy="103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1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1" y="125520"/>
            <a:ext cx="12204193" cy="715499"/>
          </a:xfrm>
          <a:prstGeom prst="rect">
            <a:avLst/>
          </a:prstGeom>
          <a:solidFill>
            <a:srgbClr val="09732E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48" tIns="45625" rIns="91248" bIns="45625" anchor="ctr"/>
          <a:lstStyle/>
          <a:p>
            <a:pPr lvl="0" algn="ctr" defTabSz="912476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106543" y="205269"/>
            <a:ext cx="10301125" cy="556000"/>
          </a:xfrm>
          <a:prstGeom prst="rect">
            <a:avLst/>
          </a:prstGeom>
        </p:spPr>
        <p:txBody>
          <a:bodyPr/>
          <a:lstStyle>
            <a:lvl1pPr>
              <a:defRPr lang="en-US" sz="2800" baseline="0" dirty="0">
                <a:solidFill>
                  <a:schemeClr val="bg1"/>
                </a:solidFill>
                <a:latin typeface="Neutra Text Alt" pitchFamily="50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16418" y="979488"/>
            <a:ext cx="5834439" cy="51530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12C3B"/>
                </a:solidFill>
                <a:latin typeface="Neutra Text" pitchFamily="50" charset="0"/>
              </a:defRPr>
            </a:lvl1pPr>
            <a:lvl2pPr>
              <a:defRPr>
                <a:solidFill>
                  <a:srgbClr val="012C3B"/>
                </a:solidFill>
                <a:latin typeface="Neutra Text" pitchFamily="50" charset="0"/>
              </a:defRPr>
            </a:lvl2pPr>
            <a:lvl3pPr>
              <a:defRPr>
                <a:solidFill>
                  <a:srgbClr val="012C3B"/>
                </a:solidFill>
                <a:latin typeface="Neutra Text" pitchFamily="50" charset="0"/>
              </a:defRPr>
            </a:lvl3pPr>
            <a:lvl4pPr>
              <a:defRPr>
                <a:solidFill>
                  <a:srgbClr val="012C3B"/>
                </a:solidFill>
                <a:latin typeface="Neutra Text" pitchFamily="50" charset="0"/>
              </a:defRPr>
            </a:lvl4pPr>
            <a:lvl5pPr>
              <a:defRPr>
                <a:solidFill>
                  <a:srgbClr val="012C3B"/>
                </a:solidFill>
                <a:latin typeface="Neutra Text" pitchFamily="50" charset="0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6227076" y="986746"/>
            <a:ext cx="5815088" cy="51530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12C3B"/>
                </a:solidFill>
                <a:latin typeface="Neutra Text" pitchFamily="50" charset="0"/>
              </a:defRPr>
            </a:lvl1pPr>
            <a:lvl2pPr>
              <a:defRPr>
                <a:solidFill>
                  <a:srgbClr val="012C3B"/>
                </a:solidFill>
                <a:latin typeface="Neutra Text" pitchFamily="50" charset="0"/>
              </a:defRPr>
            </a:lvl2pPr>
            <a:lvl3pPr>
              <a:defRPr>
                <a:solidFill>
                  <a:srgbClr val="012C3B"/>
                </a:solidFill>
                <a:latin typeface="Neutra Text" pitchFamily="50" charset="0"/>
              </a:defRPr>
            </a:lvl3pPr>
            <a:lvl4pPr>
              <a:defRPr>
                <a:solidFill>
                  <a:srgbClr val="012C3B"/>
                </a:solidFill>
                <a:latin typeface="Neutra Text" pitchFamily="50" charset="0"/>
              </a:defRPr>
            </a:lvl4pPr>
            <a:lvl5pPr>
              <a:defRPr>
                <a:solidFill>
                  <a:srgbClr val="012C3B"/>
                </a:solidFill>
                <a:latin typeface="Neutra Text" pitchFamily="50" charset="0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11537455" y="125520"/>
            <a:ext cx="413559" cy="715499"/>
          </a:xfrm>
          <a:prstGeom prst="rect">
            <a:avLst/>
          </a:prstGeom>
          <a:solidFill>
            <a:srgbClr val="AB8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EADFFB1-0A98-46BA-8A4B-4962B249EF6A}"/>
              </a:ext>
            </a:extLst>
          </p:cNvPr>
          <p:cNvSpPr/>
          <p:nvPr userDrawn="1"/>
        </p:nvSpPr>
        <p:spPr>
          <a:xfrm>
            <a:off x="1" y="6305757"/>
            <a:ext cx="12204193" cy="552243"/>
          </a:xfrm>
          <a:prstGeom prst="rect">
            <a:avLst/>
          </a:prstGeom>
          <a:solidFill>
            <a:srgbClr val="0B114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48" tIns="45625" rIns="91248" bIns="45625" anchor="ctr"/>
          <a:lstStyle/>
          <a:p>
            <a:pPr lvl="0" algn="ctr" defTabSz="912476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B0E3919-8694-4085-B7E7-30F27D467727}"/>
              </a:ext>
            </a:extLst>
          </p:cNvPr>
          <p:cNvSpPr>
            <a:spLocks noChangeAspect="1"/>
          </p:cNvSpPr>
          <p:nvPr userDrawn="1"/>
        </p:nvSpPr>
        <p:spPr>
          <a:xfrm>
            <a:off x="11605260" y="6375892"/>
            <a:ext cx="407877" cy="403351"/>
          </a:xfrm>
          <a:prstGeom prst="ellipse">
            <a:avLst/>
          </a:prstGeom>
          <a:solidFill>
            <a:srgbClr val="AB8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0" name="Shape 39">
            <a:extLst>
              <a:ext uri="{FF2B5EF4-FFF2-40B4-BE49-F238E27FC236}">
                <a16:creationId xmlns:a16="http://schemas.microsoft.com/office/drawing/2014/main" id="{3AB3CC13-579A-4088-9D95-DFD21D88F3E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539447" y="6402625"/>
            <a:ext cx="537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>
              <a:defRPr lang="en-US" sz="1200" baseline="0" smtClean="0">
                <a:solidFill>
                  <a:schemeClr val="bg1"/>
                </a:solidFill>
                <a:latin typeface="Neutra Text Alt" pitchFamily="50" charset="0"/>
                <a:ea typeface="Neutra Text Alt" pitchFamily="50" charset="0"/>
                <a:cs typeface="Neutra Text Alt" pitchFamily="50" charset="0"/>
                <a:sym typeface="Calibri"/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Shape 37">
            <a:extLst>
              <a:ext uri="{FF2B5EF4-FFF2-40B4-BE49-F238E27FC236}">
                <a16:creationId xmlns:a16="http://schemas.microsoft.com/office/drawing/2014/main" id="{9553501B-D287-4C43-B0FF-0F362177DB1B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9332252" y="6398708"/>
            <a:ext cx="2216097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baseline="0">
                <a:solidFill>
                  <a:schemeClr val="bg1"/>
                </a:solidFill>
                <a:latin typeface="Neutra Text Alt" pitchFamily="50" charset="0"/>
                <a:ea typeface="Neutra Text Alt" pitchFamily="50" charset="0"/>
                <a:cs typeface="Neutra Text Alt" pitchFamily="50" charset="0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October 27, 2021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D5BAB5-50D8-4BF1-A2E8-48BEB97EC4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823" y="6092644"/>
            <a:ext cx="3681522" cy="103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028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&amp;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1" y="125520"/>
            <a:ext cx="12204193" cy="715499"/>
          </a:xfrm>
          <a:prstGeom prst="rect">
            <a:avLst/>
          </a:prstGeom>
          <a:solidFill>
            <a:srgbClr val="09732E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48" tIns="45625" rIns="91248" bIns="45625" anchor="ctr"/>
          <a:lstStyle/>
          <a:p>
            <a:pPr lvl="0" algn="ctr" defTabSz="912476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106543" y="205269"/>
            <a:ext cx="10301125" cy="556000"/>
          </a:xfrm>
          <a:prstGeom prst="rect">
            <a:avLst/>
          </a:prstGeom>
        </p:spPr>
        <p:txBody>
          <a:bodyPr/>
          <a:lstStyle>
            <a:lvl1pPr>
              <a:defRPr lang="en-US" sz="2800" baseline="0" dirty="0">
                <a:solidFill>
                  <a:schemeClr val="bg1"/>
                </a:solidFill>
                <a:latin typeface="Neutra Text Alt" pitchFamily="50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16418" y="979488"/>
            <a:ext cx="5834439" cy="51530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12C3B"/>
                </a:solidFill>
                <a:latin typeface="Neutra Text" pitchFamily="50" charset="0"/>
              </a:defRPr>
            </a:lvl1pPr>
            <a:lvl2pPr>
              <a:defRPr>
                <a:solidFill>
                  <a:srgbClr val="012C3B"/>
                </a:solidFill>
                <a:latin typeface="Neutra Text" pitchFamily="50" charset="0"/>
              </a:defRPr>
            </a:lvl2pPr>
            <a:lvl3pPr>
              <a:defRPr>
                <a:solidFill>
                  <a:srgbClr val="012C3B"/>
                </a:solidFill>
                <a:latin typeface="Neutra Text" pitchFamily="50" charset="0"/>
              </a:defRPr>
            </a:lvl3pPr>
            <a:lvl4pPr>
              <a:defRPr>
                <a:solidFill>
                  <a:srgbClr val="012C3B"/>
                </a:solidFill>
                <a:latin typeface="Neutra Text" pitchFamily="50" charset="0"/>
              </a:defRPr>
            </a:lvl4pPr>
            <a:lvl5pPr>
              <a:defRPr>
                <a:solidFill>
                  <a:srgbClr val="012C3B"/>
                </a:solidFill>
                <a:latin typeface="Neutra Text" pitchFamily="50" charset="0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248401" y="981077"/>
            <a:ext cx="5854700" cy="51434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11537455" y="125520"/>
            <a:ext cx="413559" cy="715499"/>
          </a:xfrm>
          <a:prstGeom prst="rect">
            <a:avLst/>
          </a:prstGeom>
          <a:solidFill>
            <a:srgbClr val="AB8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B1F994-1013-4370-A41B-8D99D9A645D9}"/>
              </a:ext>
            </a:extLst>
          </p:cNvPr>
          <p:cNvSpPr/>
          <p:nvPr userDrawn="1"/>
        </p:nvSpPr>
        <p:spPr>
          <a:xfrm>
            <a:off x="1" y="6305757"/>
            <a:ext cx="12204193" cy="552243"/>
          </a:xfrm>
          <a:prstGeom prst="rect">
            <a:avLst/>
          </a:prstGeom>
          <a:solidFill>
            <a:srgbClr val="0B114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48" tIns="45625" rIns="91248" bIns="45625" anchor="ctr"/>
          <a:lstStyle/>
          <a:p>
            <a:pPr lvl="0" algn="ctr" defTabSz="912476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086A46C-C343-4601-BC74-3BFE3895A15B}"/>
              </a:ext>
            </a:extLst>
          </p:cNvPr>
          <p:cNvSpPr>
            <a:spLocks noChangeAspect="1"/>
          </p:cNvSpPr>
          <p:nvPr userDrawn="1"/>
        </p:nvSpPr>
        <p:spPr>
          <a:xfrm>
            <a:off x="11605260" y="6375892"/>
            <a:ext cx="407877" cy="403351"/>
          </a:xfrm>
          <a:prstGeom prst="ellipse">
            <a:avLst/>
          </a:prstGeom>
          <a:solidFill>
            <a:srgbClr val="AB8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6" name="Shape 39">
            <a:extLst>
              <a:ext uri="{FF2B5EF4-FFF2-40B4-BE49-F238E27FC236}">
                <a16:creationId xmlns:a16="http://schemas.microsoft.com/office/drawing/2014/main" id="{590A06B1-A379-491A-B095-45FE2A2815C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539447" y="6402625"/>
            <a:ext cx="537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>
              <a:defRPr lang="en-US" sz="1200" baseline="0" smtClean="0">
                <a:solidFill>
                  <a:schemeClr val="bg1"/>
                </a:solidFill>
                <a:latin typeface="Neutra Text Alt" pitchFamily="50" charset="0"/>
                <a:ea typeface="Neutra Text Alt" pitchFamily="50" charset="0"/>
                <a:cs typeface="Neutra Text Alt" pitchFamily="50" charset="0"/>
                <a:sym typeface="Calibri"/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" name="Shape 37">
            <a:extLst>
              <a:ext uri="{FF2B5EF4-FFF2-40B4-BE49-F238E27FC236}">
                <a16:creationId xmlns:a16="http://schemas.microsoft.com/office/drawing/2014/main" id="{2D5C7309-F141-463C-9853-B2EC22358057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9332252" y="6398708"/>
            <a:ext cx="2216097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baseline="0">
                <a:solidFill>
                  <a:schemeClr val="bg1"/>
                </a:solidFill>
                <a:latin typeface="Neutra Text Alt" pitchFamily="50" charset="0"/>
                <a:ea typeface="Neutra Text Alt" pitchFamily="50" charset="0"/>
                <a:cs typeface="Neutra Text Alt" pitchFamily="50" charset="0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October 27, 2021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5BB3FF-C7E6-4A82-832C-FC8BD1FF4F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823" y="6092644"/>
            <a:ext cx="3681522" cy="103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668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1" y="125520"/>
            <a:ext cx="12204193" cy="715499"/>
          </a:xfrm>
          <a:prstGeom prst="rect">
            <a:avLst/>
          </a:prstGeom>
          <a:solidFill>
            <a:srgbClr val="09732E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48" tIns="45625" rIns="91248" bIns="45625" anchor="ctr"/>
          <a:lstStyle/>
          <a:p>
            <a:pPr lvl="0" algn="ctr" defTabSz="912476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106543" y="205269"/>
            <a:ext cx="10301125" cy="556000"/>
          </a:xfrm>
          <a:prstGeom prst="rect">
            <a:avLst/>
          </a:prstGeom>
        </p:spPr>
        <p:txBody>
          <a:bodyPr/>
          <a:lstStyle>
            <a:lvl1pPr>
              <a:defRPr lang="en-US" sz="2800" baseline="0" dirty="0">
                <a:solidFill>
                  <a:schemeClr val="bg1"/>
                </a:solidFill>
                <a:latin typeface="Neutra Text Alt" pitchFamily="50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27001" y="933452"/>
            <a:ext cx="5854700" cy="46485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223001" y="933452"/>
            <a:ext cx="5854700" cy="465772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139700" y="5657940"/>
            <a:ext cx="5842000" cy="574675"/>
          </a:xfrm>
          <a:prstGeom prst="rect">
            <a:avLst/>
          </a:prstGeom>
        </p:spPr>
        <p:txBody>
          <a:bodyPr/>
          <a:lstStyle>
            <a:lvl1pPr marL="0" indent="0">
              <a:defRPr sz="1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caption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6223000" y="5657940"/>
            <a:ext cx="5842000" cy="574675"/>
          </a:xfrm>
          <a:prstGeom prst="rect">
            <a:avLst/>
          </a:prstGeom>
        </p:spPr>
        <p:txBody>
          <a:bodyPr/>
          <a:lstStyle>
            <a:lvl1pPr marL="0" indent="0">
              <a:defRPr sz="1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caption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11537455" y="125520"/>
            <a:ext cx="413559" cy="715499"/>
          </a:xfrm>
          <a:prstGeom prst="rect">
            <a:avLst/>
          </a:prstGeom>
          <a:solidFill>
            <a:srgbClr val="AB8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A8D46E2-CD68-4850-B461-709A13FF6E04}"/>
              </a:ext>
            </a:extLst>
          </p:cNvPr>
          <p:cNvSpPr/>
          <p:nvPr userDrawn="1"/>
        </p:nvSpPr>
        <p:spPr>
          <a:xfrm>
            <a:off x="1" y="6305757"/>
            <a:ext cx="12204193" cy="552243"/>
          </a:xfrm>
          <a:prstGeom prst="rect">
            <a:avLst/>
          </a:prstGeom>
          <a:solidFill>
            <a:srgbClr val="0B114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48" tIns="45625" rIns="91248" bIns="45625" anchor="ctr"/>
          <a:lstStyle/>
          <a:p>
            <a:pPr lvl="0" algn="ctr" defTabSz="912476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479E022-0D30-4976-80E7-34B08E4C6FC1}"/>
              </a:ext>
            </a:extLst>
          </p:cNvPr>
          <p:cNvSpPr>
            <a:spLocks noChangeAspect="1"/>
          </p:cNvSpPr>
          <p:nvPr userDrawn="1"/>
        </p:nvSpPr>
        <p:spPr>
          <a:xfrm>
            <a:off x="11605260" y="6375892"/>
            <a:ext cx="407877" cy="403351"/>
          </a:xfrm>
          <a:prstGeom prst="ellipse">
            <a:avLst/>
          </a:prstGeom>
          <a:solidFill>
            <a:srgbClr val="AB8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31" name="Shape 39">
            <a:extLst>
              <a:ext uri="{FF2B5EF4-FFF2-40B4-BE49-F238E27FC236}">
                <a16:creationId xmlns:a16="http://schemas.microsoft.com/office/drawing/2014/main" id="{AD2AAD52-33D2-4950-8F5B-36320DCBFDD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539447" y="6402625"/>
            <a:ext cx="537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>
              <a:defRPr lang="en-US" sz="1200" baseline="0" smtClean="0">
                <a:solidFill>
                  <a:schemeClr val="bg1"/>
                </a:solidFill>
                <a:latin typeface="Neutra Text Alt" pitchFamily="50" charset="0"/>
                <a:ea typeface="Neutra Text Alt" pitchFamily="50" charset="0"/>
                <a:cs typeface="Neutra Text Alt" pitchFamily="50" charset="0"/>
                <a:sym typeface="Calibri"/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3" name="Shape 37">
            <a:extLst>
              <a:ext uri="{FF2B5EF4-FFF2-40B4-BE49-F238E27FC236}">
                <a16:creationId xmlns:a16="http://schemas.microsoft.com/office/drawing/2014/main" id="{B0CC4DCA-550F-45F3-8941-30E4C9491BC9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9332252" y="6398708"/>
            <a:ext cx="2216097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baseline="0">
                <a:solidFill>
                  <a:schemeClr val="bg1"/>
                </a:solidFill>
                <a:latin typeface="Neutra Text Alt" pitchFamily="50" charset="0"/>
                <a:ea typeface="Neutra Text Alt" pitchFamily="50" charset="0"/>
                <a:cs typeface="Neutra Text Alt" pitchFamily="50" charset="0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October 27, 2021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BABACD3-5CF9-446B-AA4E-3D0B55C354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823" y="6092644"/>
            <a:ext cx="3681522" cy="103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229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1" y="3440504"/>
            <a:ext cx="12204193" cy="715499"/>
          </a:xfrm>
          <a:prstGeom prst="rect">
            <a:avLst/>
          </a:prstGeom>
          <a:solidFill>
            <a:srgbClr val="09732E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48" tIns="45625" rIns="91248" bIns="45625" anchor="ctr"/>
          <a:lstStyle/>
          <a:p>
            <a:pPr lvl="0" algn="ctr" defTabSz="912476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154821" y="3536642"/>
            <a:ext cx="12037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Neutra Text Alt" pitchFamily="50" charset="0"/>
              </a:rPr>
              <a:t>APPENDIX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1537455" y="3440504"/>
            <a:ext cx="413559" cy="715499"/>
          </a:xfrm>
          <a:prstGeom prst="rect">
            <a:avLst/>
          </a:prstGeom>
          <a:solidFill>
            <a:srgbClr val="AB8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835285-9F11-4CB0-AD45-0191E7598BE4}"/>
              </a:ext>
            </a:extLst>
          </p:cNvPr>
          <p:cNvSpPr/>
          <p:nvPr userDrawn="1"/>
        </p:nvSpPr>
        <p:spPr>
          <a:xfrm>
            <a:off x="1" y="6305757"/>
            <a:ext cx="12204193" cy="552243"/>
          </a:xfrm>
          <a:prstGeom prst="rect">
            <a:avLst/>
          </a:prstGeom>
          <a:solidFill>
            <a:srgbClr val="0B114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48" tIns="45625" rIns="91248" bIns="45625" anchor="ctr"/>
          <a:lstStyle/>
          <a:p>
            <a:pPr lvl="0" algn="ctr" defTabSz="912476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016F1BA-1B99-47EC-8463-37C6F4DAF7D0}"/>
              </a:ext>
            </a:extLst>
          </p:cNvPr>
          <p:cNvSpPr>
            <a:spLocks noChangeAspect="1"/>
          </p:cNvSpPr>
          <p:nvPr userDrawn="1"/>
        </p:nvSpPr>
        <p:spPr>
          <a:xfrm>
            <a:off x="11605260" y="6375892"/>
            <a:ext cx="407877" cy="403351"/>
          </a:xfrm>
          <a:prstGeom prst="ellipse">
            <a:avLst/>
          </a:prstGeom>
          <a:solidFill>
            <a:srgbClr val="AB8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6" name="Shape 39">
            <a:extLst>
              <a:ext uri="{FF2B5EF4-FFF2-40B4-BE49-F238E27FC236}">
                <a16:creationId xmlns:a16="http://schemas.microsoft.com/office/drawing/2014/main" id="{EC4F65D4-4C01-4A49-97AA-0FD56DFFC6C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539447" y="6402625"/>
            <a:ext cx="537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>
              <a:defRPr lang="en-US" sz="1200" baseline="0" smtClean="0">
                <a:solidFill>
                  <a:schemeClr val="bg1"/>
                </a:solidFill>
                <a:latin typeface="Neutra Text Alt" pitchFamily="50" charset="0"/>
                <a:ea typeface="Neutra Text Alt" pitchFamily="50" charset="0"/>
                <a:cs typeface="Neutra Text Alt" pitchFamily="50" charset="0"/>
                <a:sym typeface="Calibri"/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Shape 37">
            <a:extLst>
              <a:ext uri="{FF2B5EF4-FFF2-40B4-BE49-F238E27FC236}">
                <a16:creationId xmlns:a16="http://schemas.microsoft.com/office/drawing/2014/main" id="{A83A0D77-876A-4755-925A-35F34B9342D0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9332252" y="6398708"/>
            <a:ext cx="2216097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baseline="0">
                <a:solidFill>
                  <a:schemeClr val="bg1"/>
                </a:solidFill>
                <a:latin typeface="Neutra Text Alt" pitchFamily="50" charset="0"/>
                <a:ea typeface="Neutra Text Alt" pitchFamily="50" charset="0"/>
                <a:cs typeface="Neutra Text Alt" pitchFamily="50" charset="0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October 27, 2021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C51AED-51E6-4658-A64A-61717AAD5B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823" y="6092644"/>
            <a:ext cx="3681522" cy="103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420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&amp; Next Steps with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6235701" y="841017"/>
            <a:ext cx="5956300" cy="5464739"/>
          </a:xfrm>
          <a:prstGeom prst="rect">
            <a:avLst/>
          </a:prstGeom>
          <a:solidFill>
            <a:srgbClr val="09732E">
              <a:alpha val="40000"/>
            </a:srgbClr>
          </a:solidFill>
        </p:spPr>
        <p:txBody>
          <a:bodyPr/>
          <a:lstStyle>
            <a:lvl1pPr>
              <a:defRPr lang="en-US" sz="1800" dirty="0" smtClean="0">
                <a:solidFill>
                  <a:schemeClr val="tx1"/>
                </a:solidFill>
              </a:defRPr>
            </a:lvl1pPr>
          </a:lstStyle>
          <a:p>
            <a:pPr lvl="0" indent="257175">
              <a:buClrTx/>
              <a:buFont typeface="Arial" panose="020B0604020202020204" pitchFamily="34" charset="0"/>
              <a:buChar char="•"/>
              <a:tabLst>
                <a:tab pos="1144588" algn="l"/>
              </a:tabLst>
            </a:pPr>
            <a:endParaRPr lang="en-US"/>
          </a:p>
          <a:p>
            <a:pPr lvl="0" indent="257175">
              <a:buClrTx/>
              <a:buFont typeface="Arial" panose="020B0604020202020204" pitchFamily="34" charset="0"/>
              <a:buChar char="•"/>
              <a:tabLst>
                <a:tab pos="1144588" algn="l"/>
              </a:tabLst>
            </a:pPr>
            <a:r>
              <a:rPr lang="en-US"/>
              <a:t>Click to edit Master text styles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1" y="125520"/>
            <a:ext cx="12204193" cy="715499"/>
          </a:xfrm>
          <a:prstGeom prst="rect">
            <a:avLst/>
          </a:prstGeom>
          <a:solidFill>
            <a:srgbClr val="09732E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48" tIns="45625" rIns="91248" bIns="45625" anchor="ctr"/>
          <a:lstStyle/>
          <a:p>
            <a:pPr lvl="0" algn="ctr" defTabSz="912476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106543" y="205269"/>
            <a:ext cx="10301125" cy="556000"/>
          </a:xfrm>
          <a:prstGeom prst="rect">
            <a:avLst/>
          </a:prstGeom>
        </p:spPr>
        <p:txBody>
          <a:bodyPr/>
          <a:lstStyle>
            <a:lvl1pPr>
              <a:defRPr lang="en-US" sz="2800" baseline="0" dirty="0">
                <a:solidFill>
                  <a:schemeClr val="bg1"/>
                </a:solidFill>
                <a:latin typeface="Neutra Text Alt" pitchFamily="50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144298" y="2236576"/>
            <a:ext cx="5932436" cy="36113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tle 1"/>
          <p:cNvSpPr txBox="1">
            <a:spLocks/>
          </p:cNvSpPr>
          <p:nvPr userDrawn="1"/>
        </p:nvSpPr>
        <p:spPr>
          <a:xfrm>
            <a:off x="145248" y="1605898"/>
            <a:ext cx="5950752" cy="556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800" b="0" i="0" u="none" strike="noStrike" cap="none" baseline="0" dirty="0">
                <a:solidFill>
                  <a:schemeClr val="bg1"/>
                </a:solidFill>
                <a:latin typeface="Neutra Text Alt" pitchFamily="50" charset="0"/>
                <a:ea typeface="Arial"/>
                <a:cs typeface="Arial"/>
                <a:sym typeface="Arial"/>
              </a:defRPr>
            </a:lvl1pPr>
          </a:lstStyle>
          <a:p>
            <a:r>
              <a:rPr lang="en-US" sz="2400">
                <a:solidFill>
                  <a:srgbClr val="012C3B"/>
                </a:solidFill>
              </a:rPr>
              <a:t>Click to edit Master title style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11537455" y="125520"/>
            <a:ext cx="413559" cy="715499"/>
          </a:xfrm>
          <a:prstGeom prst="rect">
            <a:avLst/>
          </a:prstGeom>
          <a:solidFill>
            <a:srgbClr val="AB8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400">
              <a:solidFill>
                <a:schemeClr val="tx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362" y="6079612"/>
            <a:ext cx="4705723" cy="103623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65CEFE2-F930-4427-921F-51DF22C71FA3}"/>
              </a:ext>
            </a:extLst>
          </p:cNvPr>
          <p:cNvSpPr/>
          <p:nvPr userDrawn="1"/>
        </p:nvSpPr>
        <p:spPr>
          <a:xfrm>
            <a:off x="1" y="6305757"/>
            <a:ext cx="12204193" cy="552243"/>
          </a:xfrm>
          <a:prstGeom prst="rect">
            <a:avLst/>
          </a:prstGeom>
          <a:solidFill>
            <a:srgbClr val="0B114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48" tIns="45625" rIns="91248" bIns="45625" anchor="ctr"/>
          <a:lstStyle/>
          <a:p>
            <a:pPr lvl="0" algn="ctr" defTabSz="912476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BAB9AAD-5329-4FFF-9A2C-E67B44B768A9}"/>
              </a:ext>
            </a:extLst>
          </p:cNvPr>
          <p:cNvSpPr>
            <a:spLocks noChangeAspect="1"/>
          </p:cNvSpPr>
          <p:nvPr userDrawn="1"/>
        </p:nvSpPr>
        <p:spPr>
          <a:xfrm>
            <a:off x="11605260" y="6375892"/>
            <a:ext cx="407877" cy="403351"/>
          </a:xfrm>
          <a:prstGeom prst="ellipse">
            <a:avLst/>
          </a:prstGeom>
          <a:solidFill>
            <a:srgbClr val="AB8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0" name="Shape 39">
            <a:extLst>
              <a:ext uri="{FF2B5EF4-FFF2-40B4-BE49-F238E27FC236}">
                <a16:creationId xmlns:a16="http://schemas.microsoft.com/office/drawing/2014/main" id="{C55CA158-DF07-4C3F-9236-55B48DA9768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539447" y="6402625"/>
            <a:ext cx="537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>
              <a:defRPr lang="en-US" sz="1200" baseline="0" smtClean="0">
                <a:solidFill>
                  <a:schemeClr val="bg1"/>
                </a:solidFill>
                <a:latin typeface="Neutra Text Alt" pitchFamily="50" charset="0"/>
                <a:ea typeface="Neutra Text Alt" pitchFamily="50" charset="0"/>
                <a:cs typeface="Neutra Text Alt" pitchFamily="50" charset="0"/>
                <a:sym typeface="Calibri"/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9" name="Shape 37">
            <a:extLst>
              <a:ext uri="{FF2B5EF4-FFF2-40B4-BE49-F238E27FC236}">
                <a16:creationId xmlns:a16="http://schemas.microsoft.com/office/drawing/2014/main" id="{B16DDCB6-0601-44F8-8B71-AA2CCD28E901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9332252" y="6398708"/>
            <a:ext cx="2216097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baseline="0">
                <a:solidFill>
                  <a:schemeClr val="bg1"/>
                </a:solidFill>
                <a:latin typeface="Neutra Text Alt" pitchFamily="50" charset="0"/>
                <a:ea typeface="Neutra Text Alt" pitchFamily="50" charset="0"/>
                <a:cs typeface="Neutra Text Alt" pitchFamily="50" charset="0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October 27, 2021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247ACDE-04A6-4F37-9AF9-28A2164B1E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823" y="6092644"/>
            <a:ext cx="3681522" cy="103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23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clusion &amp; Next Steps with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6235701" y="841017"/>
            <a:ext cx="5956300" cy="5464739"/>
          </a:xfrm>
          <a:prstGeom prst="rect">
            <a:avLst/>
          </a:prstGeom>
          <a:solidFill>
            <a:srgbClr val="09732E">
              <a:alpha val="40000"/>
            </a:srgbClr>
          </a:solidFill>
        </p:spPr>
        <p:txBody>
          <a:bodyPr/>
          <a:lstStyle>
            <a:lvl1pPr>
              <a:defRPr lang="en-US" sz="1800" dirty="0" smtClean="0">
                <a:solidFill>
                  <a:schemeClr val="tx1"/>
                </a:solidFill>
              </a:defRPr>
            </a:lvl1pPr>
          </a:lstStyle>
          <a:p>
            <a:pPr lvl="0" indent="257175">
              <a:buClrTx/>
              <a:buFont typeface="Arial" panose="020B0604020202020204" pitchFamily="34" charset="0"/>
              <a:buChar char="•"/>
              <a:tabLst>
                <a:tab pos="1144588" algn="l"/>
              </a:tabLst>
            </a:pPr>
            <a:endParaRPr lang="en-US"/>
          </a:p>
          <a:p>
            <a:pPr lvl="0" indent="257175">
              <a:buClrTx/>
              <a:buFont typeface="Arial" panose="020B0604020202020204" pitchFamily="34" charset="0"/>
              <a:buChar char="•"/>
              <a:tabLst>
                <a:tab pos="1144588" algn="l"/>
              </a:tabLst>
            </a:pPr>
            <a:r>
              <a:rPr lang="en-US"/>
              <a:t>Click to edit Master text styles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3"/>
          </p:nvPr>
        </p:nvSpPr>
        <p:spPr>
          <a:xfrm>
            <a:off x="1" y="841017"/>
            <a:ext cx="5956300" cy="5464739"/>
          </a:xfrm>
          <a:prstGeom prst="rect">
            <a:avLst/>
          </a:prstGeom>
          <a:solidFill>
            <a:srgbClr val="09732E">
              <a:alpha val="40000"/>
            </a:srgbClr>
          </a:solidFill>
        </p:spPr>
        <p:txBody>
          <a:bodyPr/>
          <a:lstStyle>
            <a:lvl1pPr>
              <a:defRPr lang="en-US" sz="1800" dirty="0" smtClean="0">
                <a:solidFill>
                  <a:schemeClr val="tx1"/>
                </a:solidFill>
              </a:defRPr>
            </a:lvl1pPr>
          </a:lstStyle>
          <a:p>
            <a:pPr lvl="0" indent="257175">
              <a:buClrTx/>
              <a:buFont typeface="Arial" panose="020B0604020202020204" pitchFamily="34" charset="0"/>
              <a:buChar char="•"/>
              <a:tabLst>
                <a:tab pos="1144588" algn="l"/>
              </a:tabLst>
            </a:pPr>
            <a:endParaRPr lang="en-US"/>
          </a:p>
          <a:p>
            <a:pPr lvl="0" indent="257175">
              <a:buClrTx/>
              <a:buFont typeface="Arial" panose="020B0604020202020204" pitchFamily="34" charset="0"/>
              <a:buChar char="•"/>
              <a:tabLst>
                <a:tab pos="1144588" algn="l"/>
              </a:tabLst>
            </a:pPr>
            <a:r>
              <a:rPr lang="en-US"/>
              <a:t>Click to edit Master text styles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1" y="125520"/>
            <a:ext cx="12204193" cy="715499"/>
          </a:xfrm>
          <a:prstGeom prst="rect">
            <a:avLst/>
          </a:prstGeom>
          <a:solidFill>
            <a:srgbClr val="09732E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48" tIns="45625" rIns="91248" bIns="45625" anchor="ctr"/>
          <a:lstStyle/>
          <a:p>
            <a:pPr lvl="0" algn="ctr" defTabSz="912476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106543" y="205269"/>
            <a:ext cx="10301125" cy="556000"/>
          </a:xfrm>
          <a:prstGeom prst="rect">
            <a:avLst/>
          </a:prstGeom>
        </p:spPr>
        <p:txBody>
          <a:bodyPr/>
          <a:lstStyle>
            <a:lvl1pPr>
              <a:defRPr lang="en-US" sz="2800" baseline="0" dirty="0">
                <a:solidFill>
                  <a:schemeClr val="bg1"/>
                </a:solidFill>
                <a:latin typeface="Neutra Text Alt" pitchFamily="50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11537455" y="125520"/>
            <a:ext cx="413559" cy="715499"/>
          </a:xfrm>
          <a:prstGeom prst="rect">
            <a:avLst/>
          </a:prstGeom>
          <a:solidFill>
            <a:srgbClr val="AB8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400">
              <a:solidFill>
                <a:schemeClr val="tx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362" y="6079612"/>
            <a:ext cx="4705723" cy="103623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510D708-F94D-4E78-AF14-A279D4D9197D}"/>
              </a:ext>
            </a:extLst>
          </p:cNvPr>
          <p:cNvSpPr/>
          <p:nvPr userDrawn="1"/>
        </p:nvSpPr>
        <p:spPr>
          <a:xfrm>
            <a:off x="1" y="6305757"/>
            <a:ext cx="12204193" cy="552243"/>
          </a:xfrm>
          <a:prstGeom prst="rect">
            <a:avLst/>
          </a:prstGeom>
          <a:solidFill>
            <a:srgbClr val="0B114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48" tIns="45625" rIns="91248" bIns="45625" anchor="ctr"/>
          <a:lstStyle/>
          <a:p>
            <a:pPr lvl="0" algn="ctr" defTabSz="912476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0847E2E-751F-45C0-ABA0-37E69C1CF993}"/>
              </a:ext>
            </a:extLst>
          </p:cNvPr>
          <p:cNvSpPr>
            <a:spLocks noChangeAspect="1"/>
          </p:cNvSpPr>
          <p:nvPr userDrawn="1"/>
        </p:nvSpPr>
        <p:spPr>
          <a:xfrm>
            <a:off x="11605260" y="6375892"/>
            <a:ext cx="407877" cy="403351"/>
          </a:xfrm>
          <a:prstGeom prst="ellipse">
            <a:avLst/>
          </a:prstGeom>
          <a:solidFill>
            <a:srgbClr val="AB8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9" name="Shape 39">
            <a:extLst>
              <a:ext uri="{FF2B5EF4-FFF2-40B4-BE49-F238E27FC236}">
                <a16:creationId xmlns:a16="http://schemas.microsoft.com/office/drawing/2014/main" id="{76D803E9-DD79-4FC2-BA2F-F5AFAB7ADA5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539447" y="6402625"/>
            <a:ext cx="537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>
              <a:defRPr lang="en-US" sz="1200" baseline="0" smtClean="0">
                <a:solidFill>
                  <a:schemeClr val="bg1"/>
                </a:solidFill>
                <a:latin typeface="Neutra Text Alt" pitchFamily="50" charset="0"/>
                <a:ea typeface="Neutra Text Alt" pitchFamily="50" charset="0"/>
                <a:cs typeface="Neutra Text Alt" pitchFamily="50" charset="0"/>
                <a:sym typeface="Calibri"/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Shape 37">
            <a:extLst>
              <a:ext uri="{FF2B5EF4-FFF2-40B4-BE49-F238E27FC236}">
                <a16:creationId xmlns:a16="http://schemas.microsoft.com/office/drawing/2014/main" id="{E19E3B3F-0EA5-46CB-A1AD-F969668C5160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9332252" y="6398708"/>
            <a:ext cx="2216097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baseline="0">
                <a:solidFill>
                  <a:schemeClr val="bg1"/>
                </a:solidFill>
                <a:latin typeface="Neutra Text Alt" pitchFamily="50" charset="0"/>
                <a:ea typeface="Neutra Text Alt" pitchFamily="50" charset="0"/>
                <a:cs typeface="Neutra Text Alt" pitchFamily="50" charset="0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October 27, 2021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922E7A6-4303-426D-91C9-F269D443B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823" y="6092644"/>
            <a:ext cx="3681522" cy="103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887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61" r:id="rId2"/>
    <p:sldLayoutId id="2147483681" r:id="rId3"/>
    <p:sldLayoutId id="2147483678" r:id="rId4"/>
    <p:sldLayoutId id="2147483683" r:id="rId5"/>
    <p:sldLayoutId id="2147483682" r:id="rId6"/>
    <p:sldLayoutId id="2147483680" r:id="rId7"/>
    <p:sldLayoutId id="2147483679" r:id="rId8"/>
    <p:sldLayoutId id="2147483684" r:id="rId9"/>
    <p:sldLayoutId id="2147483685" r:id="rId10"/>
  </p:sldLayoutIdLst>
  <p:hf hdr="0" ft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203200" marR="0" lvl="0" indent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chemeClr val="bg1"/>
        </a:buClr>
        <a:buFontTx/>
        <a:buNone/>
        <a:defRPr sz="1400" b="0" i="0" u="none" strike="noStrike" cap="none" baseline="0">
          <a:solidFill>
            <a:schemeClr val="bg1"/>
          </a:solidFill>
          <a:latin typeface="Neutra Text" pitchFamily="50" charset="0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33313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</p:sldLayoutIdLst>
  <p:hf hdr="0" ft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203200" marR="0" lvl="0" indent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chemeClr val="bg1"/>
        </a:buClr>
        <a:buFontTx/>
        <a:buNone/>
        <a:defRPr sz="1400" b="0" i="0" u="none" strike="noStrike" cap="none" baseline="0">
          <a:solidFill>
            <a:schemeClr val="bg1"/>
          </a:solidFill>
          <a:latin typeface="Neutra Text" pitchFamily="50" charset="0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9.emf"/><Relationship Id="rId4" Type="http://schemas.openxmlformats.org/officeDocument/2006/relationships/package" Target="../embeddings/Microsoft_Excel_Worksheet.xlsx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3.emf"/><Relationship Id="rId4" Type="http://schemas.openxmlformats.org/officeDocument/2006/relationships/package" Target="../embeddings/Microsoft_Excel_Worksheet1.xlsx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92151" y="154039"/>
            <a:ext cx="7680061" cy="715962"/>
          </a:xfrm>
        </p:spPr>
        <p:txBody>
          <a:bodyPr/>
          <a:lstStyle/>
          <a:p>
            <a:pPr marL="0"/>
            <a:r>
              <a:rPr lang="en-US">
                <a:latin typeface="Neutra Text Alt" panose="02000000000000000000" pitchFamily="50" charset="0"/>
              </a:rPr>
              <a:t>FY 2022 Priority Initiative Progress Update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0" y="4207571"/>
            <a:ext cx="8896350" cy="715962"/>
          </a:xfrm>
        </p:spPr>
        <p:txBody>
          <a:bodyPr lIns="91440" tIns="45720" rIns="91440" bIns="45720" anchor="ctr" anchorCtr="0"/>
          <a:lstStyle/>
          <a:p>
            <a:pPr marL="60325"/>
            <a:r>
              <a:rPr lang="en-US">
                <a:latin typeface="Neutra Text Alt"/>
              </a:rPr>
              <a:t>Transportation Equity, Mobility, and Safety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October 27,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11548060" y="6395005"/>
            <a:ext cx="537800" cy="365125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A3732AF6-E787-48AA-86F5-D6E11DCD1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3895" y="55250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4CCC9671-4AD0-4D4B-BC80-0793CD966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0492" y="-65314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510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46F78C-15FA-4AC3-80A9-798E7CDE2C32}"/>
              </a:ext>
            </a:extLst>
          </p:cNvPr>
          <p:cNvSpPr/>
          <p:nvPr/>
        </p:nvSpPr>
        <p:spPr>
          <a:xfrm>
            <a:off x="222477" y="975581"/>
            <a:ext cx="11747046" cy="5208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6EFE6F-5E50-4DE2-93DB-C679AAC5CD9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tra Text Alt" pitchFamily="50" charset="0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tra Text Alt" pitchFamily="50" charset="0"/>
              <a:sym typeface="Calibri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310F298-D89E-4FEE-8E5C-5CD577BA336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tra Text Alt" pitchFamily="50" charset="0"/>
                <a:sym typeface="Calibri"/>
              </a:rPr>
              <a:t>October 27,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27561D-AFF6-45C6-836B-49F7E7C6FEF7}"/>
              </a:ext>
            </a:extLst>
          </p:cNvPr>
          <p:cNvSpPr txBox="1"/>
          <p:nvPr/>
        </p:nvSpPr>
        <p:spPr>
          <a:xfrm>
            <a:off x="595216" y="1137686"/>
            <a:ext cx="66436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eutra Text Alt" panose="02000000000000000000" pitchFamily="50" charset="0"/>
                <a:sym typeface="Arial"/>
              </a:rPr>
              <a:t>OUR BUS PRIORITY VISION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86C652-6DF9-4A41-B76A-5030F9B63C61}"/>
              </a:ext>
            </a:extLst>
          </p:cNvPr>
          <p:cNvSpPr txBox="1"/>
          <p:nvPr/>
        </p:nvSpPr>
        <p:spPr>
          <a:xfrm>
            <a:off x="609168" y="1586841"/>
            <a:ext cx="6261532" cy="457048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US" sz="1600" b="1">
                <a:solidFill>
                  <a:srgbClr val="293E6B"/>
                </a:solidFill>
                <a:latin typeface="Neutra Text Alt"/>
              </a:rPr>
              <a:t>A 70-mile Bus Priority Network</a:t>
            </a:r>
            <a:endParaRPr lang="en-US">
              <a:solidFill>
                <a:srgbClr val="293E6B"/>
              </a:solidFill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  <a:defRPr/>
            </a:pPr>
            <a:r>
              <a:rPr lang="en-US" sz="1600">
                <a:solidFill>
                  <a:schemeClr val="tx1"/>
                </a:solidFill>
                <a:latin typeface="Neutra Text Alt"/>
              </a:rPr>
              <a:t>Serves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eutra Text Alt"/>
                <a:cs typeface="Arial"/>
                <a:sym typeface="Arial"/>
              </a:rPr>
              <a:t> 122 Metrobus and 5 Circulator routes</a:t>
            </a:r>
            <a:r>
              <a:rPr lang="en-US" sz="1600">
                <a:solidFill>
                  <a:schemeClr val="tx1"/>
                </a:solidFill>
                <a:latin typeface="Neutra Text Alt"/>
              </a:rPr>
              <a:t> 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  <a:defRPr/>
            </a:pPr>
            <a:r>
              <a:rPr lang="en-US" sz="1600">
                <a:solidFill>
                  <a:schemeClr val="tx1"/>
                </a:solidFill>
                <a:latin typeface="Neutra Text Alt"/>
              </a:rPr>
              <a:t>63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eutra Text Alt"/>
                <a:cs typeface="Arial"/>
                <a:sym typeface="Arial"/>
              </a:rPr>
              <a:t>% of District residents live within</a:t>
            </a:r>
            <a:r>
              <a:rPr lang="en-US" sz="1600">
                <a:solidFill>
                  <a:schemeClr val="tx1"/>
                </a:solidFill>
                <a:latin typeface="Neutra Text Alt"/>
              </a:rPr>
              <a:t> 1/4-mile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eutra Text Alt"/>
                <a:cs typeface="Arial"/>
                <a:sym typeface="Arial"/>
              </a:rPr>
              <a:t> of</a:t>
            </a:r>
            <a:r>
              <a:rPr lang="en-US" sz="1600">
                <a:solidFill>
                  <a:schemeClr val="tx1"/>
                </a:solidFill>
                <a:latin typeface="Neutra Text Alt"/>
              </a:rPr>
              <a:t> the network 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  <a:defRPr/>
            </a:pPr>
            <a:r>
              <a:rPr lang="en-US" sz="1600">
                <a:solidFill>
                  <a:schemeClr val="tx1"/>
                </a:solidFill>
                <a:latin typeface="Neutra Text Alt"/>
              </a:rPr>
              <a:t>Corridors across all Wards identified by DDOT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eutra Text Alt"/>
                <a:cs typeface="Arial"/>
                <a:sym typeface="Arial"/>
              </a:rPr>
              <a:t> and WMATA </a:t>
            </a:r>
            <a:endParaRPr lang="en-US" sz="1600">
              <a:solidFill>
                <a:schemeClr val="tx1"/>
              </a:solidFill>
              <a:latin typeface="Neutra Text Alt"/>
            </a:endParaRPr>
          </a:p>
          <a:p>
            <a:pPr marL="285750" indent="-285750">
              <a:buFont typeface="Arial"/>
              <a:buChar char="•"/>
              <a:defRPr/>
            </a:pPr>
            <a:endParaRPr lang="en-US" sz="16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eutra Text Alt"/>
              <a:cs typeface="Arial"/>
            </a:endParaRPr>
          </a:p>
          <a:p>
            <a:pPr>
              <a:defRPr/>
            </a:pPr>
            <a:r>
              <a:rPr lang="en-US" sz="1600" b="1">
                <a:solidFill>
                  <a:srgbClr val="293E6B"/>
                </a:solidFill>
                <a:latin typeface="Neutra Text Alt"/>
              </a:rPr>
              <a:t>Better Access to Jobs and Opportunity</a:t>
            </a:r>
            <a:endParaRPr lang="en-US" sz="1600">
              <a:solidFill>
                <a:srgbClr val="293E6B"/>
              </a:solidFill>
              <a:latin typeface="Neutra Text Alt"/>
            </a:endParaRPr>
          </a:p>
          <a:p>
            <a:pPr marL="342900" lvl="8" indent="-342900">
              <a:spcBef>
                <a:spcPts val="600"/>
              </a:spcBef>
              <a:buFont typeface="Arial"/>
              <a:buChar char="•"/>
              <a:defRPr/>
            </a:pPr>
            <a:r>
              <a:rPr lang="en-US" sz="1600">
                <a:solidFill>
                  <a:schemeClr val="tx1"/>
                </a:solidFill>
                <a:latin typeface="Neutra Text Alt"/>
              </a:rPr>
              <a:t>Serves approximately 60% of bus riders and 79% of jobs</a:t>
            </a:r>
          </a:p>
          <a:p>
            <a:pPr marL="342900" lvl="8" indent="-342900">
              <a:spcBef>
                <a:spcPts val="600"/>
              </a:spcBef>
              <a:buFont typeface="Arial"/>
              <a:buChar char="•"/>
              <a:defRPr/>
            </a:pPr>
            <a:r>
              <a:rPr lang="en-US" sz="1600">
                <a:solidFill>
                  <a:schemeClr val="tx1"/>
                </a:solidFill>
                <a:latin typeface="Neutra Text Alt"/>
              </a:rPr>
              <a:t>Approximately 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eutra Text Alt"/>
                <a:cs typeface="Arial"/>
                <a:sym typeface="Arial"/>
              </a:rPr>
              <a:t>67%</a:t>
            </a:r>
            <a:r>
              <a:rPr lang="en-US" sz="1600">
                <a:solidFill>
                  <a:schemeClr val="tx1"/>
                </a:solidFill>
                <a:latin typeface="Neutra Text Alt"/>
              </a:rPr>
              <a:t> of 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eutra Text Alt"/>
                <a:cs typeface="Arial"/>
                <a:sym typeface="Arial"/>
              </a:rPr>
              <a:t>low-income households, 65%</a:t>
            </a:r>
            <a:r>
              <a:rPr lang="en-US" sz="1600">
                <a:solidFill>
                  <a:schemeClr val="tx1"/>
                </a:solidFill>
                <a:latin typeface="Neutra Text Alt"/>
              </a:rPr>
              <a:t> of 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eutra Text Alt"/>
                <a:cs typeface="Arial"/>
                <a:sym typeface="Arial"/>
              </a:rPr>
              <a:t>persons with disabilities,</a:t>
            </a:r>
            <a:r>
              <a:rPr lang="en-US" sz="1600">
                <a:solidFill>
                  <a:schemeClr val="tx1"/>
                </a:solidFill>
                <a:latin typeface="Neutra Text Alt"/>
              </a:rPr>
              <a:t> and 64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eutra Text Alt"/>
                <a:cs typeface="Arial"/>
                <a:sym typeface="Arial"/>
              </a:rPr>
              <a:t>%</a:t>
            </a:r>
            <a:r>
              <a:rPr lang="en-US" sz="1600">
                <a:solidFill>
                  <a:schemeClr val="tx1"/>
                </a:solidFill>
                <a:latin typeface="Neutra Text Alt"/>
              </a:rPr>
              <a:t> of 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eutra Text Alt"/>
                <a:cs typeface="Arial"/>
                <a:sym typeface="Arial"/>
              </a:rPr>
              <a:t>People of Color live within 1/4-mile</a:t>
            </a:r>
          </a:p>
          <a:p>
            <a:pPr marL="342900" lvl="8" indent="-342900">
              <a:buFont typeface="Arial"/>
              <a:buChar char="•"/>
              <a:defRPr/>
            </a:pPr>
            <a:endParaRPr lang="en-US" sz="1600">
              <a:solidFill>
                <a:srgbClr val="293E6B"/>
              </a:solidFill>
              <a:latin typeface="Neutra Text Alt"/>
            </a:endParaRPr>
          </a:p>
          <a:p>
            <a:pPr lvl="8"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293E6B"/>
                </a:solidFill>
                <a:effectLst/>
                <a:uLnTx/>
                <a:uFillTx/>
                <a:latin typeface="Neutra Text Alt"/>
                <a:cs typeface="Arial"/>
                <a:sym typeface="Arial"/>
              </a:rPr>
              <a:t>A Network Worth Investing In</a:t>
            </a:r>
          </a:p>
          <a:p>
            <a:pPr marL="342900" lvl="8" indent="-342900">
              <a:spcBef>
                <a:spcPts val="600"/>
              </a:spcBef>
              <a:buFont typeface="Arial"/>
              <a:buChar char="•"/>
              <a:defRPr/>
            </a:pPr>
            <a:r>
              <a:rPr lang="en-US" sz="1600">
                <a:solidFill>
                  <a:schemeClr val="tx1"/>
                </a:solidFill>
                <a:latin typeface="Neutra Text Alt"/>
              </a:rPr>
              <a:t>Almost half of District Metrobus riders make less than $30,000/year, and 2 in 3 live in zero-car households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eutra Text Alt"/>
                <a:cs typeface="Arial"/>
                <a:sym typeface="Arial"/>
              </a:rPr>
              <a:t> </a:t>
            </a:r>
          </a:p>
          <a:p>
            <a:pPr marL="342900" lvl="8" indent="-342900">
              <a:spcBef>
                <a:spcPts val="600"/>
              </a:spcBef>
              <a:buFont typeface="Arial"/>
              <a:buChar char="•"/>
              <a:defRPr/>
            </a:pPr>
            <a:r>
              <a:rPr lang="en-US" sz="1600">
                <a:solidFill>
                  <a:schemeClr val="tx1"/>
                </a:solidFill>
                <a:latin typeface="Neutra Text Alt"/>
              </a:rPr>
              <a:t>During COVID-19, Metrobus ridership was consistently 2-3 times higher than Metrorail ridership</a:t>
            </a:r>
          </a:p>
          <a:p>
            <a:pPr marL="342900" lvl="8" indent="-342900">
              <a:buFont typeface="Arial"/>
              <a:buChar char="•"/>
              <a:defRPr/>
            </a:pPr>
            <a:endParaRPr lang="en-US" sz="1600">
              <a:solidFill>
                <a:schemeClr val="tx1"/>
              </a:solidFill>
              <a:latin typeface="Neutra Text Alt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67344E4-F6FE-4BB9-82E2-A2DF33434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Mobility: </a:t>
            </a:r>
            <a:r>
              <a:rPr lang="en-US"/>
              <a:t>Bus Priority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5150DBC-713E-4A3B-A2D3-F0C051B24C4B}"/>
              </a:ext>
            </a:extLst>
          </p:cNvPr>
          <p:cNvGrpSpPr/>
          <p:nvPr/>
        </p:nvGrpSpPr>
        <p:grpSpPr>
          <a:xfrm>
            <a:off x="7594935" y="1173590"/>
            <a:ext cx="3987897" cy="4812796"/>
            <a:chOff x="7048403" y="1371600"/>
            <a:chExt cx="3987897" cy="481279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730D330-59A4-47D5-8CAD-FEA1B0818D31}"/>
                </a:ext>
              </a:extLst>
            </p:cNvPr>
            <p:cNvSpPr/>
            <p:nvPr/>
          </p:nvSpPr>
          <p:spPr>
            <a:xfrm>
              <a:off x="7048403" y="1371600"/>
              <a:ext cx="3987897" cy="481279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7">
              <a:extLst>
                <a:ext uri="{FF2B5EF4-FFF2-40B4-BE49-F238E27FC236}">
                  <a16:creationId xmlns:a16="http://schemas.microsoft.com/office/drawing/2014/main" id="{34836F88-9D81-4747-B841-42137056B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30642" y="1442349"/>
              <a:ext cx="3659016" cy="4604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8205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EB7872-9A59-4CE4-A135-FF0721CA40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8397" y="939733"/>
            <a:ext cx="6607717" cy="4926689"/>
          </a:xfrm>
        </p:spPr>
        <p:txBody>
          <a:bodyPr lIns="91440" tIns="45720" rIns="91440" bIns="45720" anchor="t"/>
          <a:lstStyle/>
          <a:p>
            <a:pPr marL="546100" indent="-342900">
              <a:buClrTx/>
              <a:buFont typeface="Arial" panose="020B0604020202020204" pitchFamily="34" charset="0"/>
              <a:buChar char="•"/>
            </a:pPr>
            <a:endParaRPr lang="en-US" sz="2000">
              <a:solidFill>
                <a:schemeClr val="tx1"/>
              </a:solidFill>
              <a:latin typeface="Neutra Text"/>
            </a:endParaRPr>
          </a:p>
          <a:p>
            <a:pPr marL="488950" indent="-285750">
              <a:buFont typeface="Arial"/>
              <a:buChar char="•"/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84A5AE-1D47-4475-B889-6E781566C1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tra Text Alt" pitchFamily="50" charset="0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tra Text Alt" pitchFamily="50" charset="0"/>
              <a:sym typeface="Calibri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2604882-8515-482C-99DC-54CCF5D7409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tra Text Alt" pitchFamily="50" charset="0"/>
                <a:sym typeface="Calibri"/>
              </a:rPr>
              <a:t>October 27, 2021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D7DD9E19-6295-4392-9F35-3C0A6B50F6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7000"/>
                    </a14:imgEffect>
                  </a14:imgLayer>
                </a14:imgProps>
              </a:ext>
            </a:extLst>
          </a:blip>
          <a:srcRect l="4635" r="3451"/>
          <a:stretch/>
        </p:blipFill>
        <p:spPr>
          <a:xfrm>
            <a:off x="6863231" y="1250203"/>
            <a:ext cx="4733366" cy="2635997"/>
          </a:xfrm>
          <a:prstGeom prst="rect">
            <a:avLst/>
          </a:prstGeom>
          <a:ln w="28575">
            <a:solidFill>
              <a:srgbClr val="293E6B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189E078-8680-4873-8137-3B03A1710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Mobility: </a:t>
            </a:r>
            <a:r>
              <a:rPr lang="en-US"/>
              <a:t>Trails Network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8591C9C-2524-4A99-969D-C994BBD105E3}"/>
              </a:ext>
            </a:extLst>
          </p:cNvPr>
          <p:cNvSpPr txBox="1">
            <a:spLocks/>
          </p:cNvSpPr>
          <p:nvPr/>
        </p:nvSpPr>
        <p:spPr>
          <a:xfrm>
            <a:off x="311028" y="1275603"/>
            <a:ext cx="6024086" cy="2826498"/>
          </a:xfrm>
          <a:prstGeom prst="rect">
            <a:avLst/>
          </a:prstGeom>
        </p:spPr>
        <p:txBody>
          <a:bodyPr lIns="91440" tIns="45720" rIns="91440" bIns="4572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03200" marR="0" lvl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Tx/>
              <a:buNone/>
              <a:defRPr sz="1800" b="0" i="0" u="none" strike="noStrike" cap="none" baseline="0">
                <a:solidFill>
                  <a:srgbClr val="012C3B"/>
                </a:solidFill>
                <a:latin typeface="Neutra Text" pitchFamily="50" charset="0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12C3B"/>
                </a:solidFill>
                <a:latin typeface="Neutra Text" pitchFamily="50" charset="0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12C3B"/>
                </a:solidFill>
                <a:latin typeface="Neutra Text" pitchFamily="50" charset="0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12C3B"/>
                </a:solidFill>
                <a:latin typeface="Neutra Text" pitchFamily="50" charset="0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12C3B"/>
                </a:solidFill>
                <a:latin typeface="Neutra Text" pitchFamily="50" charset="0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800"/>
              </a:spcAft>
            </a:pPr>
            <a:r>
              <a:rPr lang="en-US" sz="2000" b="1">
                <a:solidFill>
                  <a:schemeClr val="tx1"/>
                </a:solidFill>
                <a:latin typeface="Neutra Text Alt" panose="02000000000000000000" pitchFamily="50" charset="0"/>
              </a:rPr>
              <a:t>The District is investing a record $113 million over 6 years to add 17+ miles to the city’s </a:t>
            </a:r>
            <a:r>
              <a:rPr lang="en-US" sz="2000" b="1">
                <a:solidFill>
                  <a:srgbClr val="09732E"/>
                </a:solidFill>
                <a:latin typeface="Neutra Text Alt" panose="02000000000000000000" pitchFamily="50" charset="0"/>
              </a:rPr>
              <a:t>Trails Network</a:t>
            </a:r>
          </a:p>
          <a:p>
            <a:pPr marL="546100" indent="-342900">
              <a:spcAft>
                <a:spcPts val="1600"/>
              </a:spcAft>
              <a:buClr>
                <a:srgbClr val="293E6B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Neutra Text Alt" panose="02000000000000000000" pitchFamily="50" charset="0"/>
              </a:rPr>
              <a:t>New South Capitol Street, Shepherd Branch, Fort Davis, and Oxon Run trails in Wards 7 &amp; 8</a:t>
            </a:r>
          </a:p>
          <a:p>
            <a:pPr marL="546100" indent="-342900">
              <a:spcAft>
                <a:spcPts val="1600"/>
              </a:spcAft>
              <a:buClr>
                <a:srgbClr val="293E6B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Neutra Text Alt" panose="02000000000000000000" pitchFamily="50" charset="0"/>
              </a:rPr>
              <a:t>Completion of the Metropolitan Branch Trail north through Fort Totten and Takoma</a:t>
            </a:r>
          </a:p>
          <a:p>
            <a:pPr marL="546100" indent="-342900">
              <a:spcAft>
                <a:spcPts val="1600"/>
              </a:spcAft>
              <a:buClr>
                <a:srgbClr val="293E6B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Neutra Text Alt" panose="02000000000000000000" pitchFamily="50" charset="0"/>
              </a:rPr>
              <a:t>New trail connections to the Anacostia Riverwalk and National Arboretum</a:t>
            </a:r>
          </a:p>
          <a:p>
            <a:pPr marL="546100" indent="-342900">
              <a:spcAft>
                <a:spcPts val="1600"/>
              </a:spcAft>
              <a:buClr>
                <a:srgbClr val="293E6B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Neutra Text Alt" panose="02000000000000000000" pitchFamily="50" charset="0"/>
              </a:rPr>
              <a:t>Funds for additional trail maintenance and expanded Trail Rangers program</a:t>
            </a: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5DC16B84-45C0-424E-90CC-C7DC8DCB07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3031" y="3005700"/>
            <a:ext cx="2729841" cy="3059051"/>
          </a:xfrm>
          <a:prstGeom prst="rect">
            <a:avLst/>
          </a:prstGeom>
          <a:ln w="25400">
            <a:solidFill>
              <a:srgbClr val="293E6B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91F08BF-AF29-42FF-A8AC-44A46C3407A6}"/>
              </a:ext>
            </a:extLst>
          </p:cNvPr>
          <p:cNvSpPr txBox="1"/>
          <p:nvPr/>
        </p:nvSpPr>
        <p:spPr>
          <a:xfrm>
            <a:off x="6934200" y="4654599"/>
            <a:ext cx="2088864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b="1">
                <a:solidFill>
                  <a:srgbClr val="09732E"/>
                </a:solidFill>
                <a:latin typeface="Neutra Text Alt" panose="02000000000000000000" pitchFamily="50" charset="0"/>
              </a:rPr>
              <a:t>PLANNED TRAILS INVESTMENTS</a:t>
            </a:r>
          </a:p>
          <a:p>
            <a:pPr algn="r"/>
            <a:r>
              <a:rPr lang="en-US" b="1" i="1">
                <a:solidFill>
                  <a:srgbClr val="293E6B"/>
                </a:solidFill>
                <a:latin typeface="Neutra Text Alt" panose="02000000000000000000" pitchFamily="50" charset="0"/>
              </a:rPr>
              <a:t>Blue lines </a:t>
            </a:r>
            <a:r>
              <a:rPr lang="en-US" b="0" i="1">
                <a:latin typeface="Neutra Text Alt" panose="02000000000000000000" pitchFamily="50" charset="0"/>
              </a:rPr>
              <a:t>indicate trails funded for construction by FY 2027. Most trails are in Wards 7 and 8.</a:t>
            </a:r>
          </a:p>
        </p:txBody>
      </p:sp>
    </p:spTree>
    <p:extLst>
      <p:ext uri="{BB962C8B-B14F-4D97-AF65-F5344CB8AC3E}">
        <p14:creationId xmlns:p14="http://schemas.microsoft.com/office/powerpoint/2010/main" val="2566179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84A5AE-1D47-4475-B889-6E781566C1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2604882-8515-482C-99DC-54CCF5D7409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October 27, 2021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998BE91-00B6-4A64-9BD3-84D1A7BCF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Mobility: </a:t>
            </a:r>
            <a:r>
              <a:rPr lang="en-US"/>
              <a:t>Protected Bike Lanes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BC3E772-EA93-4AC9-8077-954A475F9E47}"/>
              </a:ext>
            </a:extLst>
          </p:cNvPr>
          <p:cNvGrpSpPr/>
          <p:nvPr/>
        </p:nvGrpSpPr>
        <p:grpSpPr>
          <a:xfrm>
            <a:off x="7264400" y="920004"/>
            <a:ext cx="4546600" cy="5016627"/>
            <a:chOff x="7264322" y="945404"/>
            <a:chExt cx="4749878" cy="52409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60A6E41-0109-4AAA-8BE7-8B66A537F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64322" y="1005638"/>
              <a:ext cx="4734525" cy="5180686"/>
            </a:xfrm>
            <a:prstGeom prst="rect">
              <a:avLst/>
            </a:prstGeom>
            <a:ln w="28575">
              <a:solidFill>
                <a:srgbClr val="293E6B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5518ED1-4101-4E78-B3F2-09D95EE693C9}"/>
                </a:ext>
              </a:extLst>
            </p:cNvPr>
            <p:cNvSpPr txBox="1"/>
            <p:nvPr/>
          </p:nvSpPr>
          <p:spPr>
            <a:xfrm>
              <a:off x="10307056" y="945404"/>
              <a:ext cx="1707144" cy="167738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200" b="1">
                  <a:solidFill>
                    <a:srgbClr val="293E6B"/>
                  </a:solidFill>
                  <a:latin typeface="Neutra Text Alt" panose="02000000000000000000" pitchFamily="50" charset="0"/>
                </a:rPr>
                <a:t>PLANNED BIKE LANE INVESTMENTS</a:t>
              </a:r>
            </a:p>
            <a:p>
              <a:pPr algn="r">
                <a:lnSpc>
                  <a:spcPct val="90000"/>
                </a:lnSpc>
                <a:spcBef>
                  <a:spcPts val="600"/>
                </a:spcBef>
              </a:pPr>
              <a:r>
                <a:rPr lang="en-US" b="1" i="1">
                  <a:solidFill>
                    <a:srgbClr val="09732E"/>
                  </a:solidFill>
                  <a:latin typeface="Neutra Text Alt" panose="02000000000000000000" pitchFamily="50" charset="0"/>
                </a:rPr>
                <a:t>Solid green lines </a:t>
              </a:r>
              <a:br>
                <a:rPr lang="en-US" b="1" i="1">
                  <a:solidFill>
                    <a:srgbClr val="09732E"/>
                  </a:solidFill>
                  <a:latin typeface="Neutra Text Alt" panose="02000000000000000000" pitchFamily="50" charset="0"/>
                </a:rPr>
              </a:br>
              <a:r>
                <a:rPr lang="en-US" i="1">
                  <a:solidFill>
                    <a:schemeClr val="tx1"/>
                  </a:solidFill>
                  <a:latin typeface="Neutra Text Alt" panose="02000000000000000000" pitchFamily="50" charset="0"/>
                </a:rPr>
                <a:t>are existing lanes.</a:t>
              </a:r>
            </a:p>
            <a:p>
              <a:pPr algn="r">
                <a:lnSpc>
                  <a:spcPct val="90000"/>
                </a:lnSpc>
                <a:spcBef>
                  <a:spcPts val="600"/>
                </a:spcBef>
              </a:pPr>
              <a:r>
                <a:rPr lang="en-US" b="1" i="1">
                  <a:solidFill>
                    <a:srgbClr val="09732E"/>
                  </a:solidFill>
                  <a:latin typeface="Neutra Text Alt" panose="02000000000000000000" pitchFamily="50" charset="0"/>
                </a:rPr>
                <a:t>Dotted green lines</a:t>
              </a:r>
              <a:r>
                <a:rPr lang="en-US" i="1">
                  <a:solidFill>
                    <a:schemeClr val="tx1"/>
                  </a:solidFill>
                  <a:latin typeface="Neutra Text Alt" panose="02000000000000000000" pitchFamily="50" charset="0"/>
                </a:rPr>
                <a:t> are lanes funded for construction.</a:t>
              </a:r>
            </a:p>
          </p:txBody>
        </p:sp>
      </p:grp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4055416-984F-418A-8CB4-22DCEEAC5AF1}"/>
              </a:ext>
            </a:extLst>
          </p:cNvPr>
          <p:cNvSpPr txBox="1">
            <a:spLocks/>
          </p:cNvSpPr>
          <p:nvPr/>
        </p:nvSpPr>
        <p:spPr>
          <a:xfrm>
            <a:off x="311028" y="1275603"/>
            <a:ext cx="5956422" cy="2826498"/>
          </a:xfrm>
          <a:prstGeom prst="rect">
            <a:avLst/>
          </a:prstGeom>
        </p:spPr>
        <p:txBody>
          <a:bodyPr lIns="91440" tIns="45720" rIns="91440" bIns="4572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03200" marR="0" lvl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Tx/>
              <a:buNone/>
              <a:defRPr sz="1800" b="0" i="0" u="none" strike="noStrike" cap="none" baseline="0">
                <a:solidFill>
                  <a:srgbClr val="012C3B"/>
                </a:solidFill>
                <a:latin typeface="Neutra Text" pitchFamily="50" charset="0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12C3B"/>
                </a:solidFill>
                <a:latin typeface="Neutra Text" pitchFamily="50" charset="0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12C3B"/>
                </a:solidFill>
                <a:latin typeface="Neutra Text" pitchFamily="50" charset="0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12C3B"/>
                </a:solidFill>
                <a:latin typeface="Neutra Text" pitchFamily="50" charset="0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12C3B"/>
                </a:solidFill>
                <a:latin typeface="Neutra Text" pitchFamily="50" charset="0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800"/>
              </a:spcAft>
            </a:pPr>
            <a:r>
              <a:rPr lang="en-US" sz="2000" b="1">
                <a:solidFill>
                  <a:schemeClr val="tx1"/>
                </a:solidFill>
                <a:latin typeface="Neutra Text Alt" panose="02000000000000000000" pitchFamily="50" charset="0"/>
              </a:rPr>
              <a:t>The District is investing $21 million over 6 years to add 10 miles of </a:t>
            </a:r>
            <a:r>
              <a:rPr lang="en-US" sz="2000" b="1">
                <a:solidFill>
                  <a:srgbClr val="09732E"/>
                </a:solidFill>
                <a:latin typeface="Neutra Text Alt" panose="02000000000000000000" pitchFamily="50" charset="0"/>
              </a:rPr>
              <a:t>Protected Bike Lanes</a:t>
            </a:r>
            <a:r>
              <a:rPr lang="en-US" sz="2000" b="1">
                <a:solidFill>
                  <a:schemeClr val="tx1"/>
                </a:solidFill>
                <a:latin typeface="Neutra Text Alt" panose="02000000000000000000" pitchFamily="50" charset="0"/>
              </a:rPr>
              <a:t> per year</a:t>
            </a:r>
            <a:endParaRPr lang="en-US" sz="2000" b="1">
              <a:solidFill>
                <a:srgbClr val="09732E"/>
              </a:solidFill>
              <a:latin typeface="Neutra Text Alt" panose="02000000000000000000" pitchFamily="50" charset="0"/>
            </a:endParaRPr>
          </a:p>
          <a:p>
            <a:pPr marL="546100" indent="-342900">
              <a:spcAft>
                <a:spcPts val="1600"/>
              </a:spcAft>
              <a:buClr>
                <a:srgbClr val="293E6B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Neutra Text Alt" panose="02000000000000000000" pitchFamily="50" charset="0"/>
              </a:rPr>
              <a:t>Meets our “20x22” goal of adding 20 miles of new lanes by 2022</a:t>
            </a:r>
          </a:p>
          <a:p>
            <a:pPr marL="546100" indent="-342900">
              <a:spcAft>
                <a:spcPts val="1600"/>
              </a:spcAft>
              <a:buClr>
                <a:srgbClr val="293E6B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Neutra Text Alt" panose="02000000000000000000" pitchFamily="50" charset="0"/>
              </a:rPr>
              <a:t>Keeps that progress going, with another 20 miles of new lanes by 2024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F77022AD-D84C-40D2-AE90-4BB5AD3967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741" t="34781" r="9148" b="21052"/>
          <a:stretch/>
        </p:blipFill>
        <p:spPr>
          <a:xfrm>
            <a:off x="5493426" y="3922712"/>
            <a:ext cx="3550656" cy="2211260"/>
          </a:xfrm>
          <a:prstGeom prst="rect">
            <a:avLst/>
          </a:prstGeom>
          <a:noFill/>
          <a:ln w="28575">
            <a:solidFill>
              <a:srgbClr val="293E6B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183A81E-0AB3-45FE-BD85-D37496EC4EEC}"/>
              </a:ext>
            </a:extLst>
          </p:cNvPr>
          <p:cNvSpPr txBox="1"/>
          <p:nvPr/>
        </p:nvSpPr>
        <p:spPr>
          <a:xfrm>
            <a:off x="1029818" y="4216929"/>
            <a:ext cx="3554273" cy="14670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293E6B"/>
            </a:solidFill>
          </a:ln>
        </p:spPr>
        <p:txBody>
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rgbClr val="293E6B"/>
                </a:solidFill>
                <a:latin typeface="Neutra Text Alt"/>
              </a:rPr>
              <a:t>9th Street Bike Lane</a:t>
            </a:r>
          </a:p>
          <a:p>
            <a:pPr algn="ctr">
              <a:spcBef>
                <a:spcPts val="400"/>
              </a:spcBef>
            </a:pPr>
            <a:r>
              <a:rPr lang="en-US" sz="1600">
                <a:latin typeface="Neutra Text Alt" panose="02000000000000000000" pitchFamily="50" charset="0"/>
              </a:rPr>
              <a:t>This investment funds the design and construction of the 9th Street protected bike lane from Florida Ave to Pennsylvania Ave NW</a:t>
            </a:r>
            <a:endParaRPr lang="en-US" sz="1600" b="0">
              <a:latin typeface="Neutra Text Alt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919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84A5AE-1D47-4475-B889-6E781566C1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tra Text Alt" pitchFamily="50" charset="0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tra Text Alt" pitchFamily="50" charset="0"/>
              <a:sym typeface="Calibri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2604882-8515-482C-99DC-54CCF5D7409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tra Text Alt" pitchFamily="50" charset="0"/>
                <a:sym typeface="Calibri"/>
              </a:rPr>
              <a:t>October 27, 2021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0238699A-B2F1-4C8E-9F5E-5771956DE1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30" t="3181" r="5553" b="4815"/>
          <a:stretch/>
        </p:blipFill>
        <p:spPr>
          <a:xfrm>
            <a:off x="8555415" y="1201540"/>
            <a:ext cx="3287457" cy="3929259"/>
          </a:xfrm>
          <a:prstGeom prst="rect">
            <a:avLst/>
          </a:prstGeom>
          <a:ln w="28575">
            <a:solidFill>
              <a:srgbClr val="293E6B"/>
            </a:solidFill>
          </a:ln>
        </p:spPr>
      </p:pic>
      <p:pic>
        <p:nvPicPr>
          <p:cNvPr id="52226" name="Picture 2" descr="A Capital Bikeshare station, filled with red bikes, in Foggy Bottom.">
            <a:extLst>
              <a:ext uri="{FF2B5EF4-FFF2-40B4-BE49-F238E27FC236}">
                <a16:creationId xmlns:a16="http://schemas.microsoft.com/office/drawing/2014/main" id="{B7AF8A59-CEF8-44B4-A396-B851583D8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10" y="3926062"/>
            <a:ext cx="3098051" cy="2065367"/>
          </a:xfrm>
          <a:prstGeom prst="rect">
            <a:avLst/>
          </a:prstGeom>
          <a:noFill/>
          <a:ln w="28575">
            <a:solidFill>
              <a:srgbClr val="293E6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B8B6F3C9-88E7-48D4-9A1E-00A1F2F4A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Mobility: </a:t>
            </a:r>
            <a:r>
              <a:rPr lang="en-US"/>
              <a:t>Capital Bikeshare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ED9357C-6784-488E-89C6-668D91444561}"/>
              </a:ext>
            </a:extLst>
          </p:cNvPr>
          <p:cNvSpPr txBox="1">
            <a:spLocks/>
          </p:cNvSpPr>
          <p:nvPr/>
        </p:nvSpPr>
        <p:spPr>
          <a:xfrm>
            <a:off x="311028" y="1275603"/>
            <a:ext cx="6394572" cy="2826498"/>
          </a:xfrm>
          <a:prstGeom prst="rect">
            <a:avLst/>
          </a:prstGeom>
        </p:spPr>
        <p:txBody>
          <a:bodyPr lIns="91440" tIns="45720" rIns="91440" bIns="4572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03200" marR="0" lvl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Tx/>
              <a:buNone/>
              <a:defRPr sz="1800" b="0" i="0" u="none" strike="noStrike" cap="none" baseline="0">
                <a:solidFill>
                  <a:srgbClr val="012C3B"/>
                </a:solidFill>
                <a:latin typeface="Neutra Text" pitchFamily="50" charset="0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12C3B"/>
                </a:solidFill>
                <a:latin typeface="Neutra Text" pitchFamily="50" charset="0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12C3B"/>
                </a:solidFill>
                <a:latin typeface="Neutra Text" pitchFamily="50" charset="0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12C3B"/>
                </a:solidFill>
                <a:latin typeface="Neutra Text" pitchFamily="50" charset="0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12C3B"/>
                </a:solidFill>
                <a:latin typeface="Neutra Text" pitchFamily="50" charset="0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800"/>
              </a:spcAft>
            </a:pPr>
            <a:r>
              <a:rPr lang="en-US" sz="2000" b="1">
                <a:solidFill>
                  <a:schemeClr val="tx1"/>
                </a:solidFill>
                <a:latin typeface="Neutra Text Alt" panose="02000000000000000000" pitchFamily="50" charset="0"/>
              </a:rPr>
              <a:t>The District is investing $19.4 million over 6 years to make </a:t>
            </a:r>
            <a:r>
              <a:rPr lang="en-US" sz="2000" b="1">
                <a:solidFill>
                  <a:srgbClr val="09732E"/>
                </a:solidFill>
                <a:latin typeface="Neutra Text Alt" panose="02000000000000000000" pitchFamily="50" charset="0"/>
              </a:rPr>
              <a:t>Capital Bikeshare </a:t>
            </a:r>
            <a:r>
              <a:rPr lang="en-US" sz="2000" b="1">
                <a:solidFill>
                  <a:schemeClr val="tx1"/>
                </a:solidFill>
                <a:latin typeface="Neutra Text Alt" panose="02000000000000000000" pitchFamily="50" charset="0"/>
              </a:rPr>
              <a:t>available to more people</a:t>
            </a:r>
            <a:endParaRPr lang="en-US" sz="2000" b="1">
              <a:solidFill>
                <a:srgbClr val="09732E"/>
              </a:solidFill>
              <a:latin typeface="Neutra Text Alt" panose="02000000000000000000" pitchFamily="50" charset="0"/>
            </a:endParaRPr>
          </a:p>
          <a:p>
            <a:pPr marL="546100" indent="-342900">
              <a:spcAft>
                <a:spcPts val="1600"/>
              </a:spcAft>
              <a:buClr>
                <a:srgbClr val="293E6B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Neutra Text Alt" panose="02000000000000000000" pitchFamily="50" charset="0"/>
              </a:rPr>
              <a:t>80 new docking stations, so every District residents has a station within 1/4-mile of home</a:t>
            </a:r>
          </a:p>
          <a:p>
            <a:pPr marL="546100" indent="-342900">
              <a:spcAft>
                <a:spcPts val="1600"/>
              </a:spcAft>
              <a:buClr>
                <a:srgbClr val="293E6B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Neutra Text Alt" panose="02000000000000000000" pitchFamily="50" charset="0"/>
              </a:rPr>
              <a:t>800 new bicycles and 2,500 new e-bikes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2AD0C65-8793-4DF2-86B5-78F53F099E53}"/>
              </a:ext>
            </a:extLst>
          </p:cNvPr>
          <p:cNvGrpSpPr/>
          <p:nvPr/>
        </p:nvGrpSpPr>
        <p:grpSpPr>
          <a:xfrm>
            <a:off x="922729" y="4085969"/>
            <a:ext cx="5110426" cy="1716722"/>
            <a:chOff x="533400" y="4126314"/>
            <a:chExt cx="5110426" cy="171672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88B732C-643D-402F-8CCA-5CA1D16126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880" r="8487"/>
            <a:stretch/>
          </p:blipFill>
          <p:spPr>
            <a:xfrm>
              <a:off x="546100" y="4141830"/>
              <a:ext cx="2426469" cy="1692967"/>
            </a:xfrm>
            <a:prstGeom prst="rect">
              <a:avLst/>
            </a:prstGeom>
            <a:ln w="25400">
              <a:noFill/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F7A3CF-9F2D-4AC8-9661-42450BD5FCF4}"/>
                </a:ext>
              </a:extLst>
            </p:cNvPr>
            <p:cNvSpPr txBox="1"/>
            <p:nvPr/>
          </p:nvSpPr>
          <p:spPr>
            <a:xfrm>
              <a:off x="2884562" y="4129746"/>
              <a:ext cx="2759264" cy="171329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>
              <a:noFill/>
            </a:ln>
          </p:spPr>
          <p:txBody>
            <a:bodyPr rot="0" spcFirstLastPara="0" vertOverflow="overflow" horzOverflow="overflow" vert="horz" wrap="square" lIns="137160" tIns="91440" rIns="137160" bIns="9144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>
                  <a:solidFill>
                    <a:srgbClr val="293E6B"/>
                  </a:solidFill>
                  <a:latin typeface="Neutra Text Alt"/>
                </a:rPr>
                <a:t>Adaptive Bikeshare Pilot</a:t>
              </a:r>
            </a:p>
            <a:p>
              <a:pPr algn="ctr">
                <a:spcBef>
                  <a:spcPts val="400"/>
                </a:spcBef>
              </a:pPr>
              <a:r>
                <a:rPr lang="en-US" sz="1600">
                  <a:latin typeface="Neutra Text Alt" panose="02000000000000000000" pitchFamily="50" charset="0"/>
                </a:rPr>
                <a:t>This investment funds a pilot of a new adaptive bikeshare program for users unable to ride a traditional, upright two-wheeled bike.</a:t>
              </a:r>
              <a:endParaRPr lang="en-US" sz="1600" b="0">
                <a:latin typeface="Neutra Text Alt" panose="02000000000000000000" pitchFamily="50" charset="0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32F18B3-FC0A-462A-BC0F-1E74DDF56AD4}"/>
                </a:ext>
              </a:extLst>
            </p:cNvPr>
            <p:cNvSpPr/>
            <p:nvPr/>
          </p:nvSpPr>
          <p:spPr>
            <a:xfrm>
              <a:off x="533400" y="4126314"/>
              <a:ext cx="5100262" cy="1716722"/>
            </a:xfrm>
            <a:prstGeom prst="rect">
              <a:avLst/>
            </a:prstGeom>
            <a:noFill/>
            <a:ln>
              <a:solidFill>
                <a:srgbClr val="293E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27353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5FFC1-11DA-495B-92FE-3D2027E8946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October 27,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1CB24E-068F-48CD-8616-D690CE3752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8256AD94-3053-4A6C-BCBE-015CD05C7C4A}"/>
              </a:ext>
            </a:extLst>
          </p:cNvPr>
          <p:cNvSpPr txBox="1">
            <a:spLocks/>
          </p:cNvSpPr>
          <p:nvPr/>
        </p:nvSpPr>
        <p:spPr>
          <a:xfrm>
            <a:off x="3013074" y="1352491"/>
            <a:ext cx="6165851" cy="6868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101823" tIns="50911" rIns="101823" bIns="50911" anchor="t">
            <a:noAutofit/>
          </a:bodyPr>
          <a:lstStyle>
            <a:lvl1pPr marL="572755" indent="-572755" algn="l" rtl="0" eaLnBrk="1" latinLnBrk="0" hangingPunct="1">
              <a:spcBef>
                <a:spcPts val="780"/>
              </a:spcBef>
              <a:buClrTx/>
              <a:buSzPct val="60000"/>
              <a:buFont typeface="Arial" panose="020B0604020202020204" pitchFamily="34" charset="0"/>
              <a:buChar char="•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80046" indent="-572755" algn="l" rtl="0" eaLnBrk="1" latinLnBrk="0" hangingPunct="1">
              <a:spcBef>
                <a:spcPts val="613"/>
              </a:spcBef>
              <a:buClrTx/>
              <a:buSzPct val="70000"/>
              <a:buFont typeface="Arial" panose="020B0604020202020204" pitchFamily="34" charset="0"/>
              <a:buChar char="•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2787" indent="-509115" algn="l" rtl="0" eaLnBrk="1" latinLnBrk="0" hangingPunct="1">
              <a:spcBef>
                <a:spcPts val="557"/>
              </a:spcBef>
              <a:buClrTx/>
              <a:buSzPct val="75000"/>
              <a:buFont typeface="Arial" panose="020B0604020202020204" pitchFamily="34" charset="0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1900" indent="-509115" algn="l" rtl="0" eaLnBrk="1" latinLnBrk="0" hangingPunct="1">
              <a:spcBef>
                <a:spcPts val="446"/>
              </a:spcBef>
              <a:buClrTx/>
              <a:buSzPct val="75000"/>
              <a:buFont typeface="Arial" panose="020B0604020202020204" pitchFamily="34" charset="0"/>
              <a:buChar char="•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1015" indent="-509115" algn="l" rtl="0" eaLnBrk="1" latinLnBrk="0" hangingPunct="1">
              <a:spcBef>
                <a:spcPts val="446"/>
              </a:spcBef>
              <a:buClrTx/>
              <a:buSzPct val="65000"/>
              <a:buFont typeface="Arial" panose="020B0604020202020204" pitchFamily="34" charset="0"/>
              <a:buChar char="•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41926" indent="-254556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47395" indent="-254556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52864" indent="-254556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58333" indent="-254556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>
                <a:latin typeface="Neutra Text Alt" panose="02000000000000000000" pitchFamily="50" charset="0"/>
                <a:cs typeface="Arial"/>
              </a:rPr>
              <a:t>Traffic deaths and serious injuries continue to occur in our city, and crashes are concentrated in Wards 5, 7, and 8.</a:t>
            </a:r>
          </a:p>
          <a:p>
            <a:pPr marL="572135" indent="-572135" algn="ctr">
              <a:buNone/>
            </a:pPr>
            <a:endParaRPr lang="en-US" sz="1800">
              <a:latin typeface="Neutra Text Alt" panose="02000000000000000000" pitchFamily="50" charset="0"/>
              <a:cs typeface="Arial"/>
            </a:endParaRPr>
          </a:p>
          <a:p>
            <a:pPr marL="0" indent="0" algn="ctr">
              <a:buNone/>
            </a:pPr>
            <a:endParaRPr lang="en-US" sz="1800">
              <a:latin typeface="Neutra Text Alt" panose="02000000000000000000" pitchFamily="50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209362F-6727-491D-87A6-B6E65986B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</a:t>
            </a:r>
            <a:r>
              <a:rPr lang="en-US" b="1"/>
              <a:t>Safety</a:t>
            </a:r>
            <a:r>
              <a:rPr lang="en-US"/>
              <a:t> Challenge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AD47CF-7E07-4B6B-AD7C-E8653785C088}"/>
              </a:ext>
            </a:extLst>
          </p:cNvPr>
          <p:cNvGrpSpPr/>
          <p:nvPr/>
        </p:nvGrpSpPr>
        <p:grpSpPr>
          <a:xfrm>
            <a:off x="1012058" y="2525031"/>
            <a:ext cx="9550959" cy="2904098"/>
            <a:chOff x="1326383" y="2779211"/>
            <a:chExt cx="9550959" cy="2904098"/>
          </a:xfrm>
        </p:grpSpPr>
        <p:pic>
          <p:nvPicPr>
            <p:cNvPr id="7" name="Picture 8">
              <a:extLst>
                <a:ext uri="{FF2B5EF4-FFF2-40B4-BE49-F238E27FC236}">
                  <a16:creationId xmlns:a16="http://schemas.microsoft.com/office/drawing/2014/main" id="{58612B1A-B610-45BA-B780-329EC7993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6383" y="3086988"/>
              <a:ext cx="9550959" cy="259632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E1E873F-17B4-4CEB-A8E5-C1DEE6E9FCAB}"/>
                </a:ext>
              </a:extLst>
            </p:cNvPr>
            <p:cNvSpPr txBox="1"/>
            <p:nvPr/>
          </p:nvSpPr>
          <p:spPr>
            <a:xfrm>
              <a:off x="3295276" y="2779211"/>
              <a:ext cx="26193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293E6B"/>
                  </a:solidFill>
                  <a:latin typeface="Neutra Text Alt" panose="02000000000000000000" pitchFamily="50" charset="0"/>
                </a:rPr>
                <a:t>2020 fatalities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B0A7071-BED7-45A6-886C-F9251723354F}"/>
                </a:ext>
              </a:extLst>
            </p:cNvPr>
            <p:cNvSpPr txBox="1"/>
            <p:nvPr/>
          </p:nvSpPr>
          <p:spPr>
            <a:xfrm>
              <a:off x="7835918" y="2779211"/>
              <a:ext cx="26193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32837"/>
                  </a:solidFill>
                  <a:latin typeface="Neutra Text Alt" panose="02000000000000000000" pitchFamily="50" charset="0"/>
                </a:rPr>
                <a:t>2021 fatalities </a:t>
              </a:r>
              <a:r>
                <a:rPr lang="en-US" sz="1000">
                  <a:solidFill>
                    <a:schemeClr val="tx1"/>
                  </a:solidFill>
                  <a:latin typeface="Neutra Text Alt" panose="02000000000000000000" pitchFamily="50" charset="0"/>
                </a:rPr>
                <a:t>(as of 10/19)</a:t>
              </a:r>
              <a:endParaRPr lang="en-US">
                <a:solidFill>
                  <a:schemeClr val="tx1"/>
                </a:solidFill>
                <a:latin typeface="Neutra Text Alt" panose="020000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36376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9D5CF5F-F305-4507-89E1-FF2F8A03A89A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9332252" y="6398708"/>
            <a:ext cx="2216097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tra Text Alt" pitchFamily="50" charset="0"/>
                <a:sym typeface="Calibri"/>
              </a:rPr>
              <a:t>October 27, 2021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5F11408E-8FF4-412A-A24C-DEF2AC58963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539447" y="6402625"/>
            <a:ext cx="537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tra Text Alt" pitchFamily="50" charset="0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tra Text Alt" pitchFamily="50" charset="0"/>
              <a:sym typeface="Calibri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F87613C4-F37F-4D5F-83A5-3A22E8079C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30" r="13577"/>
          <a:stretch/>
        </p:blipFill>
        <p:spPr>
          <a:xfrm>
            <a:off x="7649449" y="1078499"/>
            <a:ext cx="3898900" cy="4938807"/>
          </a:xfrm>
          <a:prstGeom prst="rect">
            <a:avLst/>
          </a:prstGeom>
          <a:ln w="28575">
            <a:solidFill>
              <a:srgbClr val="293E6B"/>
            </a:solidFill>
          </a:ln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E6E8874B-C9EC-4DC7-A3A2-D50114D73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Safety: </a:t>
            </a:r>
            <a:r>
              <a:rPr lang="en-US"/>
              <a:t>Safe Routes to School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D6573AC-917D-4015-A010-9FCD3C6C129C}"/>
              </a:ext>
            </a:extLst>
          </p:cNvPr>
          <p:cNvSpPr txBox="1">
            <a:spLocks/>
          </p:cNvSpPr>
          <p:nvPr/>
        </p:nvSpPr>
        <p:spPr>
          <a:xfrm>
            <a:off x="254000" y="1265820"/>
            <a:ext cx="6902572" cy="2826498"/>
          </a:xfrm>
          <a:prstGeom prst="rect">
            <a:avLst/>
          </a:prstGeom>
        </p:spPr>
        <p:txBody>
          <a:bodyPr lIns="91440" tIns="45720" rIns="91440" bIns="4572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03200" marR="0" lvl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Tx/>
              <a:buNone/>
              <a:defRPr sz="1800" b="0" i="0" u="none" strike="noStrike" cap="none" baseline="0">
                <a:solidFill>
                  <a:srgbClr val="012C3B"/>
                </a:solidFill>
                <a:latin typeface="Neutra Text" pitchFamily="50" charset="0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12C3B"/>
                </a:solidFill>
                <a:latin typeface="Neutra Text" pitchFamily="50" charset="0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12C3B"/>
                </a:solidFill>
                <a:latin typeface="Neutra Text" pitchFamily="50" charset="0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12C3B"/>
                </a:solidFill>
                <a:latin typeface="Neutra Text" pitchFamily="50" charset="0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12C3B"/>
                </a:solidFill>
                <a:latin typeface="Neutra Text" pitchFamily="50" charset="0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800"/>
              </a:spcAft>
            </a:pPr>
            <a:r>
              <a:rPr lang="en-US" sz="2000" b="1">
                <a:solidFill>
                  <a:schemeClr val="tx1"/>
                </a:solidFill>
                <a:latin typeface="Neutra Text Alt" panose="02000000000000000000" pitchFamily="50" charset="0"/>
              </a:rPr>
              <a:t>The District is investing $2.9 million in sidewalks and other </a:t>
            </a:r>
            <a:r>
              <a:rPr lang="en-US" sz="2000" b="1">
                <a:solidFill>
                  <a:srgbClr val="09732E"/>
                </a:solidFill>
                <a:latin typeface="Neutra Text Alt" panose="02000000000000000000" pitchFamily="50" charset="0"/>
              </a:rPr>
              <a:t>Safe Routes to School </a:t>
            </a:r>
            <a:r>
              <a:rPr lang="en-US" sz="2000" b="1">
                <a:solidFill>
                  <a:schemeClr val="tx1"/>
                </a:solidFill>
                <a:latin typeface="Neutra Text Alt" panose="02000000000000000000" pitchFamily="50" charset="0"/>
              </a:rPr>
              <a:t>safety improvements in FY 2022</a:t>
            </a:r>
            <a:endParaRPr lang="en-US" sz="2000" b="1">
              <a:solidFill>
                <a:srgbClr val="09732E"/>
              </a:solidFill>
              <a:latin typeface="Neutra Text Alt" panose="02000000000000000000" pitchFamily="50" charset="0"/>
            </a:endParaRPr>
          </a:p>
          <a:p>
            <a:pPr marL="546100" indent="-342900">
              <a:spcAft>
                <a:spcPts val="1600"/>
              </a:spcAft>
              <a:buClr>
                <a:srgbClr val="293E6B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Neutra Text Alt" panose="02000000000000000000" pitchFamily="50" charset="0"/>
              </a:rPr>
              <a:t>District-wide effort to plan for safe routes near 36 schools with safety plans in 2020-2021</a:t>
            </a:r>
          </a:p>
          <a:p>
            <a:pPr marL="546100" indent="-342900">
              <a:spcAft>
                <a:spcPts val="1600"/>
              </a:spcAft>
              <a:buClr>
                <a:srgbClr val="293E6B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Neutra Text Alt" panose="02000000000000000000" pitchFamily="50" charset="0"/>
              </a:rPr>
              <a:t>Responsive school-based safety analysis and intervention</a:t>
            </a:r>
          </a:p>
          <a:p>
            <a:pPr marL="546100" indent="-342900">
              <a:spcAft>
                <a:spcPts val="1600"/>
              </a:spcAft>
              <a:buClr>
                <a:srgbClr val="293E6B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Neutra Text Alt" panose="02000000000000000000" pitchFamily="50" charset="0"/>
              </a:rPr>
              <a:t>DDOT works closely with schools on pick-up/drop-off and other safety issues near schools</a:t>
            </a:r>
          </a:p>
          <a:p>
            <a:pPr marL="546100" indent="-342900">
              <a:spcAft>
                <a:spcPts val="1600"/>
              </a:spcAft>
              <a:buClr>
                <a:srgbClr val="293E6B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Neutra Text Alt" panose="02000000000000000000" pitchFamily="50" charset="0"/>
              </a:rPr>
              <a:t>Eligible for expedited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23232354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9D5CF5F-F305-4507-89E1-FF2F8A03A89A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9332252" y="6398708"/>
            <a:ext cx="2216097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tra Text Alt" pitchFamily="50" charset="0"/>
                <a:sym typeface="Calibri"/>
              </a:rPr>
              <a:t>October 27, 2021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5F11408E-8FF4-412A-A24C-DEF2AC58963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539447" y="6402625"/>
            <a:ext cx="537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tra Text Alt" pitchFamily="50" charset="0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tra Text Alt" pitchFamily="50" charset="0"/>
              <a:sym typeface="Calibri"/>
            </a:endParaRP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EBB2459-FA55-4267-8BCE-3E9F3DE86784}"/>
              </a:ext>
            </a:extLst>
          </p:cNvPr>
          <p:cNvSpPr txBox="1">
            <a:spLocks/>
          </p:cNvSpPr>
          <p:nvPr/>
        </p:nvSpPr>
        <p:spPr>
          <a:xfrm>
            <a:off x="254000" y="1078499"/>
            <a:ext cx="11480800" cy="1114232"/>
          </a:xfrm>
          <a:prstGeom prst="rect">
            <a:avLst/>
          </a:prstGeom>
        </p:spPr>
        <p:txBody>
          <a:bodyPr vert="horz" lIns="101823" tIns="50911" rIns="101823" bIns="50911" anchor="t">
            <a:noAutofit/>
          </a:bodyPr>
          <a:lstStyle>
            <a:lvl1pPr marL="572755" indent="-572755" algn="l" rtl="0" eaLnBrk="1" latinLnBrk="0" hangingPunct="1">
              <a:spcBef>
                <a:spcPts val="780"/>
              </a:spcBef>
              <a:buClrTx/>
              <a:buSzPct val="60000"/>
              <a:buFont typeface="Arial" panose="020B0604020202020204" pitchFamily="34" charset="0"/>
              <a:buChar char="•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80046" indent="-572755" algn="l" rtl="0" eaLnBrk="1" latinLnBrk="0" hangingPunct="1">
              <a:spcBef>
                <a:spcPts val="613"/>
              </a:spcBef>
              <a:buClrTx/>
              <a:buSzPct val="70000"/>
              <a:buFont typeface="Arial" panose="020B0604020202020204" pitchFamily="34" charset="0"/>
              <a:buChar char="•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2787" indent="-509115" algn="l" rtl="0" eaLnBrk="1" latinLnBrk="0" hangingPunct="1">
              <a:spcBef>
                <a:spcPts val="557"/>
              </a:spcBef>
              <a:buClrTx/>
              <a:buSzPct val="75000"/>
              <a:buFont typeface="Arial" panose="020B0604020202020204" pitchFamily="34" charset="0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1900" indent="-509115" algn="l" rtl="0" eaLnBrk="1" latinLnBrk="0" hangingPunct="1">
              <a:spcBef>
                <a:spcPts val="446"/>
              </a:spcBef>
              <a:buClrTx/>
              <a:buSzPct val="75000"/>
              <a:buFont typeface="Arial" panose="020B0604020202020204" pitchFamily="34" charset="0"/>
              <a:buChar char="•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1015" indent="-509115" algn="l" rtl="0" eaLnBrk="1" latinLnBrk="0" hangingPunct="1">
              <a:spcBef>
                <a:spcPts val="446"/>
              </a:spcBef>
              <a:buClrTx/>
              <a:buSzPct val="65000"/>
              <a:buFont typeface="Arial" panose="020B0604020202020204" pitchFamily="34" charset="0"/>
              <a:buChar char="•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41926" indent="-254556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47395" indent="-254556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52864" indent="-254556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58333" indent="-254556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045" marR="0" lvl="0" indent="-233045" algn="l" defTabSz="914400" rtl="0" eaLnBrk="1" fontAlgn="auto" latinLnBrk="0" hangingPunct="1">
              <a:lnSpc>
                <a:spcPct val="100000"/>
              </a:lnSpc>
              <a:spcBef>
                <a:spcPts val="780"/>
              </a:spcBef>
              <a:spcAft>
                <a:spcPts val="0"/>
              </a:spcAft>
              <a:buClrTx/>
              <a:buSzPct val="60000"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tra Text Alt"/>
              <a:ea typeface="+mn-ea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568833-240B-4C0A-AC21-AE5C95C785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536" b="14222"/>
          <a:stretch/>
        </p:blipFill>
        <p:spPr>
          <a:xfrm>
            <a:off x="7386949" y="1040444"/>
            <a:ext cx="4337915" cy="2389357"/>
          </a:xfrm>
          <a:prstGeom prst="rect">
            <a:avLst/>
          </a:prstGeom>
          <a:ln w="28575">
            <a:solidFill>
              <a:srgbClr val="293E6B"/>
            </a:solidFill>
          </a:ln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735554A-6C98-4D8F-924B-01FB56E7B4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43" t="14874" r="11257" b="11324"/>
          <a:stretch/>
        </p:blipFill>
        <p:spPr>
          <a:xfrm>
            <a:off x="7386950" y="3585893"/>
            <a:ext cx="2084597" cy="2559040"/>
          </a:xfrm>
          <a:prstGeom prst="rect">
            <a:avLst/>
          </a:prstGeom>
          <a:ln w="28575">
            <a:solidFill>
              <a:srgbClr val="293E6B"/>
            </a:solidFill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6D97D56-160B-4F23-BCD7-F13E0349C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Safety: </a:t>
            </a:r>
            <a:r>
              <a:rPr lang="en-US"/>
              <a:t>Vision Zero &amp; Fall Safety Campaign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DD05870-7B3F-43F7-8836-A26F922709E9}"/>
              </a:ext>
            </a:extLst>
          </p:cNvPr>
          <p:cNvSpPr txBox="1">
            <a:spLocks/>
          </p:cNvSpPr>
          <p:nvPr/>
        </p:nvSpPr>
        <p:spPr>
          <a:xfrm>
            <a:off x="253999" y="1265820"/>
            <a:ext cx="6295361" cy="2826498"/>
          </a:xfrm>
          <a:prstGeom prst="rect">
            <a:avLst/>
          </a:prstGeom>
        </p:spPr>
        <p:txBody>
          <a:bodyPr lIns="91440" tIns="45720" rIns="91440" bIns="4572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03200" marR="0" lvl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Tx/>
              <a:buNone/>
              <a:defRPr sz="1800" b="0" i="0" u="none" strike="noStrike" cap="none" baseline="0">
                <a:solidFill>
                  <a:srgbClr val="012C3B"/>
                </a:solidFill>
                <a:latin typeface="Neutra Text" pitchFamily="50" charset="0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12C3B"/>
                </a:solidFill>
                <a:latin typeface="Neutra Text" pitchFamily="50" charset="0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12C3B"/>
                </a:solidFill>
                <a:latin typeface="Neutra Text" pitchFamily="50" charset="0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12C3B"/>
                </a:solidFill>
                <a:latin typeface="Neutra Text" pitchFamily="50" charset="0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12C3B"/>
                </a:solidFill>
                <a:latin typeface="Neutra Text" pitchFamily="50" charset="0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800"/>
              </a:spcAft>
            </a:pPr>
            <a:r>
              <a:rPr lang="en-US" sz="2000" b="1">
                <a:solidFill>
                  <a:schemeClr val="tx1"/>
                </a:solidFill>
                <a:latin typeface="Neutra Text Alt" panose="02000000000000000000" pitchFamily="50" charset="0"/>
              </a:rPr>
              <a:t>The District is investing $17.4 million in </a:t>
            </a:r>
            <a:r>
              <a:rPr lang="en-US" sz="2000" b="1">
                <a:solidFill>
                  <a:srgbClr val="09732E"/>
                </a:solidFill>
                <a:latin typeface="Neutra Text Alt" panose="02000000000000000000" pitchFamily="50" charset="0"/>
              </a:rPr>
              <a:t>traffic safety improvements</a:t>
            </a:r>
            <a:r>
              <a:rPr lang="en-US" sz="2000" b="1">
                <a:solidFill>
                  <a:schemeClr val="tx1"/>
                </a:solidFill>
                <a:latin typeface="Neutra Text Alt" panose="02000000000000000000" pitchFamily="50" charset="0"/>
              </a:rPr>
              <a:t> over the next 6 years</a:t>
            </a:r>
            <a:endParaRPr lang="en-US" sz="2000" b="1">
              <a:solidFill>
                <a:srgbClr val="09732E"/>
              </a:solidFill>
              <a:latin typeface="Neutra Text Alt" panose="02000000000000000000" pitchFamily="50" charset="0"/>
            </a:endParaRPr>
          </a:p>
          <a:p>
            <a:pPr marL="546100" indent="-342900">
              <a:spcAft>
                <a:spcPts val="1600"/>
              </a:spcAft>
              <a:buClr>
                <a:srgbClr val="293E6B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Neutra Text Alt" panose="02000000000000000000" pitchFamily="50" charset="0"/>
              </a:rPr>
              <a:t>Manage speed and focus driver attention</a:t>
            </a:r>
          </a:p>
          <a:p>
            <a:pPr marL="546100" indent="-342900">
              <a:spcAft>
                <a:spcPts val="1600"/>
              </a:spcAft>
              <a:buClr>
                <a:srgbClr val="293E6B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Neutra Text Alt" panose="02000000000000000000" pitchFamily="50" charset="0"/>
              </a:rPr>
              <a:t>Includes implementation of Traffic Safety Investigation (TSI) recommendations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0AA874-CBDB-4D03-88A2-7D572F12BAA7}"/>
              </a:ext>
            </a:extLst>
          </p:cNvPr>
          <p:cNvSpPr txBox="1"/>
          <p:nvPr/>
        </p:nvSpPr>
        <p:spPr>
          <a:xfrm>
            <a:off x="1087843" y="3613915"/>
            <a:ext cx="4554798" cy="22980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293E6B"/>
            </a:solidFill>
          </a:ln>
        </p:spPr>
        <p:txBody>
          <a:bodyPr rot="0" spcFirstLastPara="0" vertOverflow="overflow" horzOverflow="overflow" vert="horz" wrap="square" lIns="182880" tIns="137160" rIns="182880" bIns="1371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>
                <a:solidFill>
                  <a:srgbClr val="293E6B"/>
                </a:solidFill>
                <a:latin typeface="Neutra Text Alt"/>
              </a:rPr>
              <a:t>Fall 2021 Safety Campaign</a:t>
            </a:r>
          </a:p>
          <a:p>
            <a:pPr algn="ctr">
              <a:spcBef>
                <a:spcPts val="1000"/>
              </a:spcBef>
              <a:buClr>
                <a:srgbClr val="293E6B"/>
              </a:buClr>
            </a:pPr>
            <a:r>
              <a:rPr lang="en-US" sz="1600">
                <a:solidFill>
                  <a:schemeClr val="tx1"/>
                </a:solidFill>
                <a:latin typeface="Neutra Text Alt" panose="02000000000000000000" pitchFamily="50" charset="0"/>
              </a:rPr>
              <a:t>100+ speed hump installations or repairs</a:t>
            </a:r>
          </a:p>
          <a:p>
            <a:pPr algn="ctr">
              <a:spcBef>
                <a:spcPts val="1000"/>
              </a:spcBef>
              <a:buClr>
                <a:srgbClr val="293E6B"/>
              </a:buClr>
            </a:pPr>
            <a:r>
              <a:rPr lang="en-US" sz="1600">
                <a:solidFill>
                  <a:schemeClr val="tx1"/>
                </a:solidFill>
                <a:latin typeface="Neutra Text Alt" panose="02000000000000000000" pitchFamily="50" charset="0"/>
              </a:rPr>
              <a:t>40+ stop sign repairs or replacements</a:t>
            </a:r>
          </a:p>
          <a:p>
            <a:pPr algn="ctr">
              <a:spcBef>
                <a:spcPts val="1000"/>
              </a:spcBef>
              <a:buClr>
                <a:srgbClr val="293E6B"/>
              </a:buClr>
            </a:pPr>
            <a:r>
              <a:rPr lang="en-US" sz="1600">
                <a:solidFill>
                  <a:schemeClr val="tx1"/>
                </a:solidFill>
                <a:latin typeface="Neutra Text Alt" panose="02000000000000000000" pitchFamily="50" charset="0"/>
              </a:rPr>
              <a:t>Stop signs at dozens of new locations</a:t>
            </a:r>
          </a:p>
          <a:p>
            <a:pPr algn="ctr">
              <a:spcBef>
                <a:spcPts val="1000"/>
              </a:spcBef>
              <a:buClr>
                <a:srgbClr val="293E6B"/>
              </a:buClr>
            </a:pPr>
            <a:r>
              <a:rPr lang="en-US" sz="1600">
                <a:solidFill>
                  <a:schemeClr val="tx1"/>
                </a:solidFill>
                <a:latin typeface="Neutra Text Alt" panose="02000000000000000000" pitchFamily="50" charset="0"/>
              </a:rPr>
              <a:t>Flexi-post installations at 4 intersections to improve driver line-of-sight and slow turning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35C0FF3F-C71B-419B-9F1B-5C14A55603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4" t="839" r="14746" b="970"/>
          <a:stretch/>
        </p:blipFill>
        <p:spPr bwMode="auto">
          <a:xfrm>
            <a:off x="9646489" y="3585893"/>
            <a:ext cx="2078376" cy="2559040"/>
          </a:xfrm>
          <a:prstGeom prst="rect">
            <a:avLst/>
          </a:prstGeom>
          <a:noFill/>
          <a:ln w="28575">
            <a:solidFill>
              <a:srgbClr val="293E6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817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9D5CF5F-F305-4507-89E1-FF2F8A03A89A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9332252" y="6398708"/>
            <a:ext cx="2216097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tra Text Alt" pitchFamily="50" charset="0"/>
                <a:sym typeface="Calibri"/>
              </a:rPr>
              <a:t>October 27, 2021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5F11408E-8FF4-412A-A24C-DEF2AC58963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539447" y="6402625"/>
            <a:ext cx="537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tra Text Alt" pitchFamily="50" charset="0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tra Text Alt" pitchFamily="50" charset="0"/>
              <a:sym typeface="Calibri"/>
            </a:endParaRP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EBB2459-FA55-4267-8BCE-3E9F3DE86784}"/>
              </a:ext>
            </a:extLst>
          </p:cNvPr>
          <p:cNvSpPr txBox="1">
            <a:spLocks/>
          </p:cNvSpPr>
          <p:nvPr/>
        </p:nvSpPr>
        <p:spPr>
          <a:xfrm>
            <a:off x="254000" y="1078499"/>
            <a:ext cx="11480800" cy="1114232"/>
          </a:xfrm>
          <a:prstGeom prst="rect">
            <a:avLst/>
          </a:prstGeom>
        </p:spPr>
        <p:txBody>
          <a:bodyPr vert="horz" lIns="101823" tIns="50911" rIns="101823" bIns="50911" anchor="t">
            <a:noAutofit/>
          </a:bodyPr>
          <a:lstStyle>
            <a:lvl1pPr marL="572755" indent="-572755" algn="l" rtl="0" eaLnBrk="1" latinLnBrk="0" hangingPunct="1">
              <a:spcBef>
                <a:spcPts val="780"/>
              </a:spcBef>
              <a:buClrTx/>
              <a:buSzPct val="60000"/>
              <a:buFont typeface="Arial" panose="020B0604020202020204" pitchFamily="34" charset="0"/>
              <a:buChar char="•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80046" indent="-572755" algn="l" rtl="0" eaLnBrk="1" latinLnBrk="0" hangingPunct="1">
              <a:spcBef>
                <a:spcPts val="613"/>
              </a:spcBef>
              <a:buClrTx/>
              <a:buSzPct val="70000"/>
              <a:buFont typeface="Arial" panose="020B0604020202020204" pitchFamily="34" charset="0"/>
              <a:buChar char="•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2787" indent="-509115" algn="l" rtl="0" eaLnBrk="1" latinLnBrk="0" hangingPunct="1">
              <a:spcBef>
                <a:spcPts val="557"/>
              </a:spcBef>
              <a:buClrTx/>
              <a:buSzPct val="75000"/>
              <a:buFont typeface="Arial" panose="020B0604020202020204" pitchFamily="34" charset="0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1900" indent="-509115" algn="l" rtl="0" eaLnBrk="1" latinLnBrk="0" hangingPunct="1">
              <a:spcBef>
                <a:spcPts val="446"/>
              </a:spcBef>
              <a:buClrTx/>
              <a:buSzPct val="75000"/>
              <a:buFont typeface="Arial" panose="020B0604020202020204" pitchFamily="34" charset="0"/>
              <a:buChar char="•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1015" indent="-509115" algn="l" rtl="0" eaLnBrk="1" latinLnBrk="0" hangingPunct="1">
              <a:spcBef>
                <a:spcPts val="446"/>
              </a:spcBef>
              <a:buClrTx/>
              <a:buSzPct val="65000"/>
              <a:buFont typeface="Arial" panose="020B0604020202020204" pitchFamily="34" charset="0"/>
              <a:buChar char="•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41926" indent="-254556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47395" indent="-254556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52864" indent="-254556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58333" indent="-254556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045" marR="0" lvl="0" indent="-233045" algn="l" defTabSz="914400" rtl="0" eaLnBrk="1" fontAlgn="auto" latinLnBrk="0" hangingPunct="1">
              <a:lnSpc>
                <a:spcPct val="100000"/>
              </a:lnSpc>
              <a:spcBef>
                <a:spcPts val="780"/>
              </a:spcBef>
              <a:spcAft>
                <a:spcPts val="0"/>
              </a:spcAft>
              <a:buClrTx/>
              <a:buSzPct val="60000"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tra Text Alt"/>
              <a:ea typeface="+mn-ea"/>
              <a:cs typeface="+mn-cs"/>
              <a:sym typeface="Arial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B752C4E-8043-4F57-82EA-71DC1C07F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340" y="3819856"/>
            <a:ext cx="3375307" cy="2245878"/>
          </a:xfrm>
          <a:prstGeom prst="rect">
            <a:avLst/>
          </a:prstGeom>
          <a:noFill/>
          <a:ln w="28575">
            <a:solidFill>
              <a:srgbClr val="293E6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9F8FE353-48CC-489D-8351-E8BB98405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340" y="1075320"/>
            <a:ext cx="3375307" cy="2531480"/>
          </a:xfrm>
          <a:prstGeom prst="rect">
            <a:avLst/>
          </a:prstGeom>
          <a:noFill/>
          <a:ln w="28575">
            <a:solidFill>
              <a:srgbClr val="293E6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C80FA2E-F298-4BAB-A875-4DB0ED899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Safety: </a:t>
            </a:r>
            <a:r>
              <a:rPr lang="en-US"/>
              <a:t>Livability Study Recommendations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67EC513-C396-4CBC-9563-400274343AF7}"/>
              </a:ext>
            </a:extLst>
          </p:cNvPr>
          <p:cNvSpPr txBox="1">
            <a:spLocks/>
          </p:cNvSpPr>
          <p:nvPr/>
        </p:nvSpPr>
        <p:spPr>
          <a:xfrm>
            <a:off x="253999" y="1170570"/>
            <a:ext cx="7333787" cy="2826498"/>
          </a:xfrm>
          <a:prstGeom prst="rect">
            <a:avLst/>
          </a:prstGeom>
        </p:spPr>
        <p:txBody>
          <a:bodyPr lIns="91440" tIns="45720" rIns="91440" bIns="4572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03200" marR="0" lvl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Tx/>
              <a:buNone/>
              <a:defRPr sz="1800" b="0" i="0" u="none" strike="noStrike" cap="none" baseline="0">
                <a:solidFill>
                  <a:srgbClr val="012C3B"/>
                </a:solidFill>
                <a:latin typeface="Neutra Text" pitchFamily="50" charset="0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12C3B"/>
                </a:solidFill>
                <a:latin typeface="Neutra Text" pitchFamily="50" charset="0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12C3B"/>
                </a:solidFill>
                <a:latin typeface="Neutra Text" pitchFamily="50" charset="0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12C3B"/>
                </a:solidFill>
                <a:latin typeface="Neutra Text" pitchFamily="50" charset="0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12C3B"/>
                </a:solidFill>
                <a:latin typeface="Neutra Text" pitchFamily="50" charset="0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800"/>
              </a:spcAft>
            </a:pPr>
            <a:r>
              <a:rPr lang="en-US" sz="2000" b="1">
                <a:solidFill>
                  <a:schemeClr val="tx1"/>
                </a:solidFill>
                <a:latin typeface="Neutra Text Alt" panose="02000000000000000000" pitchFamily="50" charset="0"/>
              </a:rPr>
              <a:t>The District is investing $3.5 million in FY 2022 to deliver neighborhood-specific </a:t>
            </a:r>
            <a:r>
              <a:rPr lang="en-US" sz="2000" b="1">
                <a:solidFill>
                  <a:srgbClr val="09732E"/>
                </a:solidFill>
                <a:latin typeface="Neutra Text Alt" panose="02000000000000000000" pitchFamily="50" charset="0"/>
              </a:rPr>
              <a:t>Livability Study</a:t>
            </a:r>
            <a:r>
              <a:rPr lang="en-US" sz="2000">
                <a:solidFill>
                  <a:srgbClr val="09732E"/>
                </a:solidFill>
                <a:latin typeface="Neutra Text Alt" panose="02000000000000000000" pitchFamily="50" charset="0"/>
              </a:rPr>
              <a:t> </a:t>
            </a:r>
            <a:r>
              <a:rPr lang="en-US" sz="2000" b="1">
                <a:solidFill>
                  <a:srgbClr val="09732E"/>
                </a:solidFill>
                <a:latin typeface="Neutra Text Alt" panose="02000000000000000000" pitchFamily="50" charset="0"/>
              </a:rPr>
              <a:t>Recommendations</a:t>
            </a:r>
          </a:p>
          <a:p>
            <a:pPr marL="546100" indent="-342900">
              <a:buClr>
                <a:srgbClr val="293E6B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Neutra Text Alt" panose="02000000000000000000" pitchFamily="50" charset="0"/>
              </a:rPr>
              <a:t>14 Livability projects and 15 intersection safety improvements</a:t>
            </a:r>
          </a:p>
          <a:p>
            <a:pPr marL="546100" indent="-342900">
              <a:spcBef>
                <a:spcPts val="1200"/>
              </a:spcBef>
              <a:buClr>
                <a:srgbClr val="293E6B"/>
              </a:buClr>
              <a:buFont typeface="Arial" panose="020B0604020202020204" pitchFamily="34" charset="0"/>
              <a:buChar char="•"/>
            </a:pPr>
            <a:r>
              <a:rPr lang="en-US" sz="2000" u="sng">
                <a:solidFill>
                  <a:schemeClr val="tx1"/>
                </a:solidFill>
                <a:latin typeface="Neutra Text Alt" panose="02000000000000000000" pitchFamily="50" charset="0"/>
              </a:rPr>
              <a:t>Improvements include:</a:t>
            </a:r>
          </a:p>
          <a:p>
            <a:pPr marL="800100" indent="-228600">
              <a:spcBef>
                <a:spcPts val="400"/>
              </a:spcBef>
              <a:buClr>
                <a:srgbClr val="293E6B"/>
              </a:buClr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/>
                </a:solidFill>
                <a:latin typeface="Neutra Text Alt" panose="02000000000000000000" pitchFamily="50" charset="0"/>
              </a:rPr>
              <a:t>Safer pedestrian crossings</a:t>
            </a:r>
          </a:p>
          <a:p>
            <a:pPr marL="800100" indent="-228600">
              <a:spcBef>
                <a:spcPts val="400"/>
              </a:spcBef>
              <a:buClr>
                <a:srgbClr val="293E6B"/>
              </a:buClr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/>
                </a:solidFill>
                <a:latin typeface="Neutra Text Alt" panose="02000000000000000000" pitchFamily="50" charset="0"/>
              </a:rPr>
              <a:t>Improved access to bus stops</a:t>
            </a:r>
          </a:p>
          <a:p>
            <a:pPr marL="800100" indent="-228600">
              <a:spcBef>
                <a:spcPts val="400"/>
              </a:spcBef>
              <a:buClr>
                <a:srgbClr val="293E6B"/>
              </a:buClr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/>
                </a:solidFill>
                <a:latin typeface="Neutra Text Alt" panose="02000000000000000000" pitchFamily="50" charset="0"/>
              </a:rPr>
              <a:t>Traffic signal modification</a:t>
            </a:r>
          </a:p>
          <a:p>
            <a:pPr marL="800100" indent="-228600">
              <a:spcBef>
                <a:spcPts val="400"/>
              </a:spcBef>
              <a:buClr>
                <a:srgbClr val="293E6B"/>
              </a:buClr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/>
                </a:solidFill>
                <a:latin typeface="Neutra Text Alt" panose="02000000000000000000" pitchFamily="50" charset="0"/>
              </a:rPr>
              <a:t>Enhanced green spaces</a:t>
            </a:r>
          </a:p>
          <a:p>
            <a:pPr marL="800100" indent="-228600">
              <a:spcBef>
                <a:spcPts val="400"/>
              </a:spcBef>
              <a:buClr>
                <a:srgbClr val="293E6B"/>
              </a:buClr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/>
                </a:solidFill>
                <a:latin typeface="Neutra Text Alt" panose="02000000000000000000" pitchFamily="50" charset="0"/>
              </a:rPr>
              <a:t>Signage for better driver information</a:t>
            </a:r>
          </a:p>
          <a:p>
            <a:pPr marL="800100" indent="-228600">
              <a:spcBef>
                <a:spcPts val="400"/>
              </a:spcBef>
              <a:buClr>
                <a:srgbClr val="293E6B"/>
              </a:buClr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/>
                </a:solidFill>
                <a:latin typeface="Neutra Text Alt" panose="02000000000000000000" pitchFamily="50" charset="0"/>
              </a:rPr>
              <a:t>Speed control in sensitive areas</a:t>
            </a:r>
          </a:p>
          <a:p>
            <a:pPr marL="546100" indent="-342900">
              <a:spcBef>
                <a:spcPts val="1800"/>
              </a:spcBef>
              <a:buClr>
                <a:srgbClr val="293E6B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Neutra Text Alt" panose="02000000000000000000" pitchFamily="50" charset="0"/>
              </a:rPr>
              <a:t>Improvements identified through Livability Studies conducted with neighborhood engagement and input</a:t>
            </a:r>
          </a:p>
        </p:txBody>
      </p:sp>
    </p:spTree>
    <p:extLst>
      <p:ext uri="{BB962C8B-B14F-4D97-AF65-F5344CB8AC3E}">
        <p14:creationId xmlns:p14="http://schemas.microsoft.com/office/powerpoint/2010/main" val="15607865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9D5CF5F-F305-4507-89E1-FF2F8A03A89A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9332252" y="6398708"/>
            <a:ext cx="2216097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tra Text Alt" pitchFamily="50" charset="0"/>
                <a:sym typeface="Calibri"/>
              </a:rPr>
              <a:t>October 27, 2021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5F11408E-8FF4-412A-A24C-DEF2AC58963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539447" y="6402625"/>
            <a:ext cx="537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tra Text Alt" pitchFamily="50" charset="0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tra Text Alt" pitchFamily="50" charset="0"/>
              <a:sym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6D97D56-160B-4F23-BCD7-F13E0349C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Safety: </a:t>
            </a:r>
            <a:r>
              <a:rPr lang="en-US"/>
              <a:t>Streetscapes</a:t>
            </a:r>
          </a:p>
        </p:txBody>
      </p:sp>
      <p:graphicFrame>
        <p:nvGraphicFramePr>
          <p:cNvPr id="42" name="Object 41">
            <a:extLst>
              <a:ext uri="{FF2B5EF4-FFF2-40B4-BE49-F238E27FC236}">
                <a16:creationId xmlns:a16="http://schemas.microsoft.com/office/drawing/2014/main" id="{D660733A-E210-4521-BEEB-654C17B80F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50407"/>
              </p:ext>
            </p:extLst>
          </p:nvPr>
        </p:nvGraphicFramePr>
        <p:xfrm>
          <a:off x="3677399" y="1397805"/>
          <a:ext cx="8139112" cy="441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3" name="Worksheet" r:id="rId4" imgW="8239070" imgH="4324087" progId="Excel.Sheet.12">
                  <p:embed/>
                </p:oleObj>
              </mc:Choice>
              <mc:Fallback>
                <p:oleObj name="Worksheet" r:id="rId4" imgW="8239070" imgH="4324087" progId="Excel.Sheet.12">
                  <p:embed/>
                  <p:pic>
                    <p:nvPicPr>
                      <p:cNvPr id="42" name="Object 41">
                        <a:extLst>
                          <a:ext uri="{FF2B5EF4-FFF2-40B4-BE49-F238E27FC236}">
                            <a16:creationId xmlns:a16="http://schemas.microsoft.com/office/drawing/2014/main" id="{D660733A-E210-4521-BEEB-654C17B80F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77399" y="1397805"/>
                        <a:ext cx="8139112" cy="4418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8C55E5B9-6B27-43B3-8E44-9C063CF7D4B8}"/>
              </a:ext>
            </a:extLst>
          </p:cNvPr>
          <p:cNvSpPr txBox="1">
            <a:spLocks/>
          </p:cNvSpPr>
          <p:nvPr/>
        </p:nvSpPr>
        <p:spPr>
          <a:xfrm>
            <a:off x="106547" y="1399517"/>
            <a:ext cx="3415736" cy="2826498"/>
          </a:xfrm>
          <a:prstGeom prst="rect">
            <a:avLst/>
          </a:prstGeom>
        </p:spPr>
        <p:txBody>
          <a:bodyPr lIns="91440" tIns="45720" rIns="91440" bIns="4572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03200" marR="0" lvl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Tx/>
              <a:buNone/>
              <a:defRPr sz="1800" b="0" i="0" u="none" strike="noStrike" cap="none" baseline="0">
                <a:solidFill>
                  <a:srgbClr val="012C3B"/>
                </a:solidFill>
                <a:latin typeface="Neutra Text" pitchFamily="50" charset="0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12C3B"/>
                </a:solidFill>
                <a:latin typeface="Neutra Text" pitchFamily="50" charset="0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12C3B"/>
                </a:solidFill>
                <a:latin typeface="Neutra Text" pitchFamily="50" charset="0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12C3B"/>
                </a:solidFill>
                <a:latin typeface="Neutra Text" pitchFamily="50" charset="0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12C3B"/>
                </a:solidFill>
                <a:latin typeface="Neutra Text" pitchFamily="50" charset="0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800"/>
              </a:spcAft>
            </a:pPr>
            <a:r>
              <a:rPr lang="en-US" sz="2000" b="1">
                <a:solidFill>
                  <a:schemeClr val="tx1"/>
                </a:solidFill>
                <a:latin typeface="Neutra Text Alt" panose="02000000000000000000" pitchFamily="50" charset="0"/>
              </a:rPr>
              <a:t>The District is investing $144.4 million over 6 years to study, design, and/or construct </a:t>
            </a:r>
            <a:r>
              <a:rPr lang="en-US" sz="2000" b="1">
                <a:solidFill>
                  <a:srgbClr val="09732E"/>
                </a:solidFill>
                <a:highlight>
                  <a:srgbClr val="FFFF00"/>
                </a:highlight>
                <a:latin typeface="Neutra Text Alt" panose="02000000000000000000" pitchFamily="50" charset="0"/>
              </a:rPr>
              <a:t>17</a:t>
            </a:r>
            <a:r>
              <a:rPr lang="en-US" sz="2000" b="1">
                <a:solidFill>
                  <a:srgbClr val="09732E"/>
                </a:solidFill>
                <a:latin typeface="Neutra Text Alt" panose="02000000000000000000" pitchFamily="50" charset="0"/>
              </a:rPr>
              <a:t> Streetscape projects </a:t>
            </a:r>
            <a:r>
              <a:rPr lang="en-US" sz="2000" b="1">
                <a:solidFill>
                  <a:schemeClr val="tx1"/>
                </a:solidFill>
                <a:latin typeface="Neutra Text Alt" panose="02000000000000000000" pitchFamily="50" charset="0"/>
              </a:rPr>
              <a:t>that will improve safety for people biking and walking. </a:t>
            </a:r>
            <a:endParaRPr lang="en-US" sz="2000" b="1">
              <a:solidFill>
                <a:srgbClr val="09732E"/>
              </a:solidFill>
              <a:latin typeface="Neutra Text Alt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3949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9D5CF5F-F305-4507-89E1-FF2F8A03A89A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9332252" y="6398708"/>
            <a:ext cx="2216097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tra Text Alt" pitchFamily="50" charset="0"/>
                <a:sym typeface="Calibri"/>
              </a:rPr>
              <a:t>October 27, 2021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5F11408E-8FF4-412A-A24C-DEF2AC58963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539447" y="6402625"/>
            <a:ext cx="537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tra Text Alt" pitchFamily="50" charset="0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tra Text Alt" pitchFamily="50" charset="0"/>
              <a:sym typeface="Calibri"/>
            </a:endParaRP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EBB2459-FA55-4267-8BCE-3E9F3DE86784}"/>
              </a:ext>
            </a:extLst>
          </p:cNvPr>
          <p:cNvSpPr txBox="1">
            <a:spLocks/>
          </p:cNvSpPr>
          <p:nvPr/>
        </p:nvSpPr>
        <p:spPr>
          <a:xfrm>
            <a:off x="254000" y="1078499"/>
            <a:ext cx="11480800" cy="1114232"/>
          </a:xfrm>
          <a:prstGeom prst="rect">
            <a:avLst/>
          </a:prstGeom>
        </p:spPr>
        <p:txBody>
          <a:bodyPr vert="horz" lIns="101823" tIns="50911" rIns="101823" bIns="50911" anchor="t">
            <a:noAutofit/>
          </a:bodyPr>
          <a:lstStyle>
            <a:lvl1pPr marL="572755" indent="-572755" algn="l" rtl="0" eaLnBrk="1" latinLnBrk="0" hangingPunct="1">
              <a:spcBef>
                <a:spcPts val="780"/>
              </a:spcBef>
              <a:buClrTx/>
              <a:buSzPct val="60000"/>
              <a:buFont typeface="Arial" panose="020B0604020202020204" pitchFamily="34" charset="0"/>
              <a:buChar char="•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80046" indent="-572755" algn="l" rtl="0" eaLnBrk="1" latinLnBrk="0" hangingPunct="1">
              <a:spcBef>
                <a:spcPts val="613"/>
              </a:spcBef>
              <a:buClrTx/>
              <a:buSzPct val="70000"/>
              <a:buFont typeface="Arial" panose="020B0604020202020204" pitchFamily="34" charset="0"/>
              <a:buChar char="•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2787" indent="-509115" algn="l" rtl="0" eaLnBrk="1" latinLnBrk="0" hangingPunct="1">
              <a:spcBef>
                <a:spcPts val="557"/>
              </a:spcBef>
              <a:buClrTx/>
              <a:buSzPct val="75000"/>
              <a:buFont typeface="Arial" panose="020B0604020202020204" pitchFamily="34" charset="0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1900" indent="-509115" algn="l" rtl="0" eaLnBrk="1" latinLnBrk="0" hangingPunct="1">
              <a:spcBef>
                <a:spcPts val="446"/>
              </a:spcBef>
              <a:buClrTx/>
              <a:buSzPct val="75000"/>
              <a:buFont typeface="Arial" panose="020B0604020202020204" pitchFamily="34" charset="0"/>
              <a:buChar char="•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1015" indent="-509115" algn="l" rtl="0" eaLnBrk="1" latinLnBrk="0" hangingPunct="1">
              <a:spcBef>
                <a:spcPts val="446"/>
              </a:spcBef>
              <a:buClrTx/>
              <a:buSzPct val="65000"/>
              <a:buFont typeface="Arial" panose="020B0604020202020204" pitchFamily="34" charset="0"/>
              <a:buChar char="•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41926" indent="-254556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47395" indent="-254556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52864" indent="-254556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58333" indent="-254556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045" marR="0" lvl="0" indent="-233045" algn="l" defTabSz="914400" rtl="0" eaLnBrk="1" fontAlgn="auto" latinLnBrk="0" hangingPunct="1">
              <a:lnSpc>
                <a:spcPct val="100000"/>
              </a:lnSpc>
              <a:spcBef>
                <a:spcPts val="780"/>
              </a:spcBef>
              <a:spcAft>
                <a:spcPts val="0"/>
              </a:spcAft>
              <a:buClrTx/>
              <a:buSzPct val="60000"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tra Text Alt"/>
              <a:ea typeface="+mn-ea"/>
              <a:cs typeface="+mn-cs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6D97D56-160B-4F23-BCD7-F13E0349C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Safety: </a:t>
            </a:r>
            <a:r>
              <a:rPr lang="en-US"/>
              <a:t>State of Good Repair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E58A35-A336-4EB3-9285-08F3095F7C28}"/>
              </a:ext>
            </a:extLst>
          </p:cNvPr>
          <p:cNvGrpSpPr/>
          <p:nvPr/>
        </p:nvGrpSpPr>
        <p:grpSpPr>
          <a:xfrm>
            <a:off x="4291986" y="1145080"/>
            <a:ext cx="3608027" cy="4816978"/>
            <a:chOff x="648929" y="1092209"/>
            <a:chExt cx="3234813" cy="4816978"/>
          </a:xfrm>
        </p:grpSpPr>
        <p:sp>
          <p:nvSpPr>
            <p:cNvPr id="24" name="Content Placeholder 1">
              <a:extLst>
                <a:ext uri="{FF2B5EF4-FFF2-40B4-BE49-F238E27FC236}">
                  <a16:creationId xmlns:a16="http://schemas.microsoft.com/office/drawing/2014/main" id="{2B9942BC-4751-4AB3-8BA1-D42F9512F92B}"/>
                </a:ext>
              </a:extLst>
            </p:cNvPr>
            <p:cNvSpPr txBox="1">
              <a:spLocks/>
            </p:cNvSpPr>
            <p:nvPr/>
          </p:nvSpPr>
          <p:spPr>
            <a:xfrm>
              <a:off x="648929" y="1532100"/>
              <a:ext cx="3234813" cy="4377087"/>
            </a:xfrm>
            <a:prstGeom prst="rect">
              <a:avLst/>
            </a:prstGeom>
            <a:ln w="25400">
              <a:solidFill>
                <a:srgbClr val="002C3B"/>
              </a:solidFill>
            </a:ln>
          </p:spPr>
          <p:txBody>
            <a:bodyPr vert="horz" lIns="91440" tIns="137160" rIns="182880" bIns="137160">
              <a:noAutofit/>
            </a:bodyPr>
            <a:lstStyle>
              <a:lvl1pPr marL="572755" indent="-572755" algn="l" rtl="0" eaLnBrk="1" latinLnBrk="0" hangingPunct="1">
                <a:spcBef>
                  <a:spcPts val="780"/>
                </a:spcBef>
                <a:buClrTx/>
                <a:buSzPct val="60000"/>
                <a:buFont typeface="Arial" panose="020B0604020202020204" pitchFamily="34" charset="0"/>
                <a:buChar char="•"/>
                <a:defRPr kumimoji="0"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80046" indent="-572755" algn="l" rtl="0" eaLnBrk="1" latinLnBrk="0" hangingPunct="1">
                <a:spcBef>
                  <a:spcPts val="613"/>
                </a:spcBef>
                <a:buClrTx/>
                <a:buSzPct val="70000"/>
                <a:buFont typeface="Arial" panose="020B0604020202020204" pitchFamily="34" charset="0"/>
                <a:buChar char="•"/>
                <a:defRPr kumimoji="0"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72787" indent="-509115" algn="l" rtl="0" eaLnBrk="1" latinLnBrk="0" hangingPunct="1">
                <a:spcBef>
                  <a:spcPts val="557"/>
                </a:spcBef>
                <a:buClrTx/>
                <a:buSzPct val="75000"/>
                <a:buFont typeface="Arial" panose="020B0604020202020204" pitchFamily="34" charset="0"/>
                <a:buChar char="•"/>
                <a:defRPr kumimoji="0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81900" indent="-509115" algn="l" rtl="0" eaLnBrk="1" latinLnBrk="0" hangingPunct="1">
                <a:spcBef>
                  <a:spcPts val="446"/>
                </a:spcBef>
                <a:buClrTx/>
                <a:buSzPct val="75000"/>
                <a:buFont typeface="Arial" panose="020B0604020202020204" pitchFamily="34" charset="0"/>
                <a:buChar char="•"/>
                <a:defRPr kumimoji="0"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91015" indent="-509115" algn="l" rtl="0" eaLnBrk="1" latinLnBrk="0" hangingPunct="1">
                <a:spcBef>
                  <a:spcPts val="446"/>
                </a:spcBef>
                <a:buClrTx/>
                <a:buSzPct val="65000"/>
                <a:buFont typeface="Arial" panose="020B0604020202020204" pitchFamily="34" charset="0"/>
                <a:buChar char="•"/>
                <a:defRPr kumimoji="0"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341926" indent="-254556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Wingdings"/>
                <a:buChar char="§"/>
                <a:defRPr kumimoji="0"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647395" indent="-254556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"/>
                <a:buChar char="§"/>
                <a:defRPr kumimoji="0"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952864" indent="-254556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"/>
                <a:buChar char="§"/>
                <a:defRPr kumimoji="0"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58333" indent="-254556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Wingdings"/>
                <a:buChar char="§"/>
                <a:defRPr kumimoji="0"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8738" lvl="1" indent="0" algn="ctr">
                <a:spcBef>
                  <a:spcPts val="600"/>
                </a:spcBef>
                <a:buClr>
                  <a:schemeClr val="dk1"/>
                </a:buClr>
                <a:buSzPct val="100000"/>
                <a:buNone/>
              </a:pPr>
              <a:r>
                <a:rPr lang="en-US" sz="1800" b="1">
                  <a:solidFill>
                    <a:schemeClr val="dk1"/>
                  </a:solidFill>
                  <a:latin typeface="Neutra Text Alt" panose="02000000000000000000" pitchFamily="50" charset="0"/>
                  <a:ea typeface="Calibri"/>
                  <a:cs typeface="Calibri"/>
                  <a:sym typeface="Calibri"/>
                </a:rPr>
                <a:t>$111.4 million over 6 years</a:t>
              </a:r>
            </a:p>
            <a:p>
              <a:pPr marL="346075" lvl="1" indent="-171450">
                <a:spcBef>
                  <a:spcPts val="600"/>
                </a:spcBef>
                <a:buClr>
                  <a:schemeClr val="dk1"/>
                </a:buClr>
                <a:buSzPct val="100000"/>
              </a:pPr>
              <a:r>
                <a:rPr lang="en-US" sz="1300">
                  <a:solidFill>
                    <a:schemeClr val="dk1"/>
                  </a:solidFill>
                  <a:latin typeface="Neutra Text Alt" panose="02000000000000000000" pitchFamily="50" charset="0"/>
                  <a:ea typeface="Calibri"/>
                  <a:cs typeface="Calibri"/>
                  <a:sym typeface="Calibri"/>
                </a:rPr>
                <a:t>Maintain sidewalk network with no sidewalks in poor condition</a:t>
              </a:r>
            </a:p>
            <a:p>
              <a:pPr marL="58738" lvl="1" indent="0">
                <a:spcBef>
                  <a:spcPts val="600"/>
                </a:spcBef>
                <a:buClr>
                  <a:schemeClr val="dk1"/>
                </a:buClr>
                <a:buSzPct val="100000"/>
                <a:buNone/>
              </a:pPr>
              <a:endParaRPr lang="en-US" sz="1300">
                <a:solidFill>
                  <a:schemeClr val="dk1"/>
                </a:solidFill>
                <a:latin typeface="Neutra Text Alt" panose="02000000000000000000" pitchFamily="50" charset="0"/>
                <a:ea typeface="Calibri"/>
                <a:cs typeface="Calibri"/>
                <a:sym typeface="Calibri"/>
              </a:endParaRPr>
            </a:p>
            <a:p>
              <a:pPr marL="58738" lvl="1" indent="0">
                <a:spcBef>
                  <a:spcPts val="600"/>
                </a:spcBef>
                <a:buClr>
                  <a:schemeClr val="dk1"/>
                </a:buClr>
                <a:buSzPct val="100000"/>
                <a:buNone/>
              </a:pPr>
              <a:endParaRPr lang="en-US" sz="1300">
                <a:solidFill>
                  <a:schemeClr val="dk1"/>
                </a:solidFill>
                <a:latin typeface="Neutra Text Alt" panose="02000000000000000000" pitchFamily="50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5B00914-3379-48E9-A172-AA7829717001}"/>
                </a:ext>
              </a:extLst>
            </p:cNvPr>
            <p:cNvSpPr txBox="1"/>
            <p:nvPr/>
          </p:nvSpPr>
          <p:spPr>
            <a:xfrm>
              <a:off x="648929" y="1092209"/>
              <a:ext cx="3234813" cy="468398"/>
            </a:xfrm>
            <a:prstGeom prst="rect">
              <a:avLst/>
            </a:prstGeom>
            <a:solidFill>
              <a:srgbClr val="002C3B"/>
            </a:solidFill>
            <a:ln w="25400">
              <a:solidFill>
                <a:srgbClr val="002C3B"/>
              </a:solidFill>
            </a:ln>
          </p:spPr>
          <p:txBody>
            <a:bodyPr wrap="square" lIns="137160" tIns="91440" rIns="137160" bIns="91440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800" b="1">
                  <a:solidFill>
                    <a:schemeClr val="bg1"/>
                  </a:solidFill>
                  <a:latin typeface="Neutra Text Alt" panose="02000000000000000000" pitchFamily="50" charset="0"/>
                </a:rPr>
                <a:t>SIDEWALKS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9016B50-7D00-4202-AF6E-AA4E4EB3B614}"/>
              </a:ext>
            </a:extLst>
          </p:cNvPr>
          <p:cNvGrpSpPr/>
          <p:nvPr/>
        </p:nvGrpSpPr>
        <p:grpSpPr>
          <a:xfrm>
            <a:off x="481988" y="1145080"/>
            <a:ext cx="3608027" cy="4816978"/>
            <a:chOff x="648929" y="1092209"/>
            <a:chExt cx="3234813" cy="4816978"/>
          </a:xfrm>
        </p:grpSpPr>
        <p:sp>
          <p:nvSpPr>
            <p:cNvPr id="27" name="Content Placeholder 1">
              <a:extLst>
                <a:ext uri="{FF2B5EF4-FFF2-40B4-BE49-F238E27FC236}">
                  <a16:creationId xmlns:a16="http://schemas.microsoft.com/office/drawing/2014/main" id="{08D10D72-C9CE-42A9-A0FC-28CAC51E6BCC}"/>
                </a:ext>
              </a:extLst>
            </p:cNvPr>
            <p:cNvSpPr txBox="1">
              <a:spLocks/>
            </p:cNvSpPr>
            <p:nvPr/>
          </p:nvSpPr>
          <p:spPr>
            <a:xfrm>
              <a:off x="648929" y="1532100"/>
              <a:ext cx="3234813" cy="4377087"/>
            </a:xfrm>
            <a:prstGeom prst="rect">
              <a:avLst/>
            </a:prstGeom>
            <a:ln w="25400">
              <a:solidFill>
                <a:srgbClr val="002C3B"/>
              </a:solidFill>
            </a:ln>
          </p:spPr>
          <p:txBody>
            <a:bodyPr vert="horz" lIns="91440" tIns="137160" rIns="182880" bIns="137160">
              <a:noAutofit/>
            </a:bodyPr>
            <a:lstStyle>
              <a:lvl1pPr marL="572755" indent="-572755" algn="l" rtl="0" eaLnBrk="1" latinLnBrk="0" hangingPunct="1">
                <a:spcBef>
                  <a:spcPts val="780"/>
                </a:spcBef>
                <a:buClrTx/>
                <a:buSzPct val="60000"/>
                <a:buFont typeface="Arial" panose="020B0604020202020204" pitchFamily="34" charset="0"/>
                <a:buChar char="•"/>
                <a:defRPr kumimoji="0"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80046" indent="-572755" algn="l" rtl="0" eaLnBrk="1" latinLnBrk="0" hangingPunct="1">
                <a:spcBef>
                  <a:spcPts val="613"/>
                </a:spcBef>
                <a:buClrTx/>
                <a:buSzPct val="70000"/>
                <a:buFont typeface="Arial" panose="020B0604020202020204" pitchFamily="34" charset="0"/>
                <a:buChar char="•"/>
                <a:defRPr kumimoji="0"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72787" indent="-509115" algn="l" rtl="0" eaLnBrk="1" latinLnBrk="0" hangingPunct="1">
                <a:spcBef>
                  <a:spcPts val="557"/>
                </a:spcBef>
                <a:buClrTx/>
                <a:buSzPct val="75000"/>
                <a:buFont typeface="Arial" panose="020B0604020202020204" pitchFamily="34" charset="0"/>
                <a:buChar char="•"/>
                <a:defRPr kumimoji="0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81900" indent="-509115" algn="l" rtl="0" eaLnBrk="1" latinLnBrk="0" hangingPunct="1">
                <a:spcBef>
                  <a:spcPts val="446"/>
                </a:spcBef>
                <a:buClrTx/>
                <a:buSzPct val="75000"/>
                <a:buFont typeface="Arial" panose="020B0604020202020204" pitchFamily="34" charset="0"/>
                <a:buChar char="•"/>
                <a:defRPr kumimoji="0"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91015" indent="-509115" algn="l" rtl="0" eaLnBrk="1" latinLnBrk="0" hangingPunct="1">
                <a:spcBef>
                  <a:spcPts val="446"/>
                </a:spcBef>
                <a:buClrTx/>
                <a:buSzPct val="65000"/>
                <a:buFont typeface="Arial" panose="020B0604020202020204" pitchFamily="34" charset="0"/>
                <a:buChar char="•"/>
                <a:defRPr kumimoji="0"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341926" indent="-254556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Wingdings"/>
                <a:buChar char="§"/>
                <a:defRPr kumimoji="0"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647395" indent="-254556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"/>
                <a:buChar char="§"/>
                <a:defRPr kumimoji="0"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952864" indent="-254556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"/>
                <a:buChar char="§"/>
                <a:defRPr kumimoji="0"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58333" indent="-254556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Wingdings"/>
                <a:buChar char="§"/>
                <a:defRPr kumimoji="0"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8738" lvl="1" indent="0" algn="ctr">
                <a:spcBef>
                  <a:spcPts val="600"/>
                </a:spcBef>
                <a:buClr>
                  <a:schemeClr val="dk1"/>
                </a:buClr>
                <a:buSzPct val="100000"/>
                <a:buNone/>
              </a:pPr>
              <a:r>
                <a:rPr lang="en-US" sz="1800" b="1">
                  <a:solidFill>
                    <a:schemeClr val="dk1"/>
                  </a:solidFill>
                  <a:latin typeface="Neutra Text Alt" panose="02000000000000000000" pitchFamily="50" charset="0"/>
                  <a:ea typeface="Calibri"/>
                  <a:cs typeface="Calibri"/>
                  <a:sym typeface="Calibri"/>
                </a:rPr>
                <a:t>$218.4 million over 6 years</a:t>
              </a:r>
            </a:p>
            <a:p>
              <a:pPr marL="344488" lvl="1" indent="-171450">
                <a:spcBef>
                  <a:spcPts val="600"/>
                </a:spcBef>
                <a:buClr>
                  <a:schemeClr val="dk1"/>
                </a:buClr>
                <a:buSzPct val="100000"/>
              </a:pPr>
              <a:r>
                <a:rPr lang="en-US" sz="1300">
                  <a:solidFill>
                    <a:schemeClr val="dk1"/>
                  </a:solidFill>
                  <a:latin typeface="Neutra Text Alt" panose="02000000000000000000" pitchFamily="50" charset="0"/>
                  <a:ea typeface="Calibri"/>
                  <a:cs typeface="Calibri"/>
                  <a:sym typeface="Calibri"/>
                </a:rPr>
                <a:t>Eliminate roads in poor condition by 2025</a:t>
              </a:r>
            </a:p>
            <a:p>
              <a:pPr marL="344488" lvl="1" indent="-171450">
                <a:spcBef>
                  <a:spcPts val="600"/>
                </a:spcBef>
                <a:buClr>
                  <a:schemeClr val="dk1"/>
                </a:buClr>
                <a:buSzPct val="100000"/>
              </a:pPr>
              <a:r>
                <a:rPr lang="en-US" sz="1300">
                  <a:solidFill>
                    <a:schemeClr val="dk1"/>
                  </a:solidFill>
                  <a:latin typeface="Neutra Text Alt" panose="02000000000000000000" pitchFamily="50" charset="0"/>
                  <a:ea typeface="Calibri"/>
                  <a:cs typeface="Calibri"/>
                  <a:sym typeface="Calibri"/>
                </a:rPr>
                <a:t>Taper to maintenance level in out-years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E25164B-9F8C-4F25-8D1A-91DBD94539D2}"/>
                </a:ext>
              </a:extLst>
            </p:cNvPr>
            <p:cNvSpPr txBox="1"/>
            <p:nvPr/>
          </p:nvSpPr>
          <p:spPr>
            <a:xfrm>
              <a:off x="648929" y="1092209"/>
              <a:ext cx="3234813" cy="468398"/>
            </a:xfrm>
            <a:prstGeom prst="rect">
              <a:avLst/>
            </a:prstGeom>
            <a:solidFill>
              <a:srgbClr val="002C3B"/>
            </a:solidFill>
            <a:ln w="25400">
              <a:solidFill>
                <a:srgbClr val="002C3B"/>
              </a:solidFill>
            </a:ln>
          </p:spPr>
          <p:txBody>
            <a:bodyPr wrap="square" lIns="137160" tIns="91440" rIns="137160" bIns="91440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800" b="1">
                  <a:solidFill>
                    <a:schemeClr val="bg1"/>
                  </a:solidFill>
                  <a:latin typeface="Neutra Text Alt" panose="02000000000000000000" pitchFamily="50" charset="0"/>
                </a:rPr>
                <a:t>STREETS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C8FE1C9-992D-4CEF-A6B6-AD08E88B1EC8}"/>
              </a:ext>
            </a:extLst>
          </p:cNvPr>
          <p:cNvGrpSpPr/>
          <p:nvPr/>
        </p:nvGrpSpPr>
        <p:grpSpPr>
          <a:xfrm>
            <a:off x="8101984" y="1154705"/>
            <a:ext cx="3608027" cy="4807353"/>
            <a:chOff x="648929" y="1101834"/>
            <a:chExt cx="3234813" cy="4807353"/>
          </a:xfrm>
        </p:grpSpPr>
        <p:sp>
          <p:nvSpPr>
            <p:cNvPr id="30" name="Content Placeholder 1">
              <a:extLst>
                <a:ext uri="{FF2B5EF4-FFF2-40B4-BE49-F238E27FC236}">
                  <a16:creationId xmlns:a16="http://schemas.microsoft.com/office/drawing/2014/main" id="{212A9894-8847-4B80-866A-434B1B84A63C}"/>
                </a:ext>
              </a:extLst>
            </p:cNvPr>
            <p:cNvSpPr txBox="1">
              <a:spLocks/>
            </p:cNvSpPr>
            <p:nvPr/>
          </p:nvSpPr>
          <p:spPr>
            <a:xfrm>
              <a:off x="648929" y="1532100"/>
              <a:ext cx="3234813" cy="4377087"/>
            </a:xfrm>
            <a:prstGeom prst="rect">
              <a:avLst/>
            </a:prstGeom>
            <a:ln w="25400">
              <a:solidFill>
                <a:srgbClr val="002C3B"/>
              </a:solidFill>
            </a:ln>
          </p:spPr>
          <p:txBody>
            <a:bodyPr vert="horz" lIns="91440" tIns="137160" rIns="182880" bIns="137160">
              <a:noAutofit/>
            </a:bodyPr>
            <a:lstStyle>
              <a:lvl1pPr marL="572755" indent="-572755" algn="l" rtl="0" eaLnBrk="1" latinLnBrk="0" hangingPunct="1">
                <a:spcBef>
                  <a:spcPts val="780"/>
                </a:spcBef>
                <a:buClrTx/>
                <a:buSzPct val="60000"/>
                <a:buFont typeface="Arial" panose="020B0604020202020204" pitchFamily="34" charset="0"/>
                <a:buChar char="•"/>
                <a:defRPr kumimoji="0"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80046" indent="-572755" algn="l" rtl="0" eaLnBrk="1" latinLnBrk="0" hangingPunct="1">
                <a:spcBef>
                  <a:spcPts val="613"/>
                </a:spcBef>
                <a:buClrTx/>
                <a:buSzPct val="70000"/>
                <a:buFont typeface="Arial" panose="020B0604020202020204" pitchFamily="34" charset="0"/>
                <a:buChar char="•"/>
                <a:defRPr kumimoji="0"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72787" indent="-509115" algn="l" rtl="0" eaLnBrk="1" latinLnBrk="0" hangingPunct="1">
                <a:spcBef>
                  <a:spcPts val="557"/>
                </a:spcBef>
                <a:buClrTx/>
                <a:buSzPct val="75000"/>
                <a:buFont typeface="Arial" panose="020B0604020202020204" pitchFamily="34" charset="0"/>
                <a:buChar char="•"/>
                <a:defRPr kumimoji="0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81900" indent="-509115" algn="l" rtl="0" eaLnBrk="1" latinLnBrk="0" hangingPunct="1">
                <a:spcBef>
                  <a:spcPts val="446"/>
                </a:spcBef>
                <a:buClrTx/>
                <a:buSzPct val="75000"/>
                <a:buFont typeface="Arial" panose="020B0604020202020204" pitchFamily="34" charset="0"/>
                <a:buChar char="•"/>
                <a:defRPr kumimoji="0"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91015" indent="-509115" algn="l" rtl="0" eaLnBrk="1" latinLnBrk="0" hangingPunct="1">
                <a:spcBef>
                  <a:spcPts val="446"/>
                </a:spcBef>
                <a:buClrTx/>
                <a:buSzPct val="65000"/>
                <a:buFont typeface="Arial" panose="020B0604020202020204" pitchFamily="34" charset="0"/>
                <a:buChar char="•"/>
                <a:defRPr kumimoji="0"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341926" indent="-254556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Wingdings"/>
                <a:buChar char="§"/>
                <a:defRPr kumimoji="0"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647395" indent="-254556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"/>
                <a:buChar char="§"/>
                <a:defRPr kumimoji="0"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952864" indent="-254556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"/>
                <a:buChar char="§"/>
                <a:defRPr kumimoji="0"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58333" indent="-254556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Wingdings"/>
                <a:buChar char="§"/>
                <a:defRPr kumimoji="0"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8738" lvl="1" indent="0" algn="ctr">
                <a:spcBef>
                  <a:spcPts val="600"/>
                </a:spcBef>
                <a:buClr>
                  <a:schemeClr val="dk1"/>
                </a:buClr>
                <a:buSzPct val="100000"/>
                <a:buNone/>
              </a:pPr>
              <a:r>
                <a:rPr lang="en-US" sz="1800" b="1">
                  <a:solidFill>
                    <a:schemeClr val="dk1"/>
                  </a:solidFill>
                  <a:latin typeface="Neutra Text Alt" panose="02000000000000000000" pitchFamily="50" charset="0"/>
                  <a:ea typeface="Calibri"/>
                  <a:cs typeface="Calibri"/>
                  <a:sym typeface="Calibri"/>
                </a:rPr>
                <a:t>$106.4 million over 6 years</a:t>
              </a:r>
            </a:p>
            <a:p>
              <a:pPr marL="346075" lvl="1" indent="-173038">
                <a:spcBef>
                  <a:spcPts val="600"/>
                </a:spcBef>
                <a:buClr>
                  <a:schemeClr val="dk1"/>
                </a:buClr>
                <a:buSzPct val="100000"/>
              </a:pPr>
              <a:r>
                <a:rPr lang="en-US" sz="1300">
                  <a:solidFill>
                    <a:schemeClr val="dk1"/>
                  </a:solidFill>
                  <a:latin typeface="Neutra Text Alt" panose="02000000000000000000" pitchFamily="50" charset="0"/>
                  <a:ea typeface="Calibri"/>
                  <a:cs typeface="Calibri"/>
                  <a:sym typeface="Calibri"/>
                </a:rPr>
                <a:t>Eliminate alleys in poor condition by 2023 and eventually bring nearly all alleys into good condition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AF5B75E-7620-42B0-9BA8-4E2A1E28BDFF}"/>
                </a:ext>
              </a:extLst>
            </p:cNvPr>
            <p:cNvSpPr txBox="1"/>
            <p:nvPr/>
          </p:nvSpPr>
          <p:spPr>
            <a:xfrm>
              <a:off x="648929" y="1101834"/>
              <a:ext cx="3234813" cy="468398"/>
            </a:xfrm>
            <a:prstGeom prst="rect">
              <a:avLst/>
            </a:prstGeom>
            <a:solidFill>
              <a:srgbClr val="002C3B"/>
            </a:solidFill>
            <a:ln w="25400">
              <a:solidFill>
                <a:srgbClr val="002C3B"/>
              </a:solidFill>
            </a:ln>
          </p:spPr>
          <p:txBody>
            <a:bodyPr wrap="square" lIns="137160" tIns="91440" rIns="137160" bIns="91440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800" b="1">
                  <a:solidFill>
                    <a:schemeClr val="bg1"/>
                  </a:solidFill>
                  <a:latin typeface="Neutra Text Alt" panose="02000000000000000000" pitchFamily="50" charset="0"/>
                </a:rPr>
                <a:t>ALLEYS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93658671-2593-403F-B4BE-AF334E3A9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922" y="2762733"/>
            <a:ext cx="3436573" cy="200432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2DE0E43-B05C-441D-A869-C126FF6B5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2506" y="2762733"/>
            <a:ext cx="3422833" cy="199631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F47320A-E954-4B9D-AF41-9E873F7493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7917" y="2754959"/>
            <a:ext cx="3436161" cy="2004089"/>
          </a:xfrm>
          <a:prstGeom prst="rect">
            <a:avLst/>
          </a:prstGeom>
        </p:spPr>
      </p:pic>
      <p:sp>
        <p:nvSpPr>
          <p:cNvPr id="35" name="Content Placeholder 1">
            <a:extLst>
              <a:ext uri="{FF2B5EF4-FFF2-40B4-BE49-F238E27FC236}">
                <a16:creationId xmlns:a16="http://schemas.microsoft.com/office/drawing/2014/main" id="{C74262F2-5BB1-4496-8D2D-1710B8FAFA20}"/>
              </a:ext>
            </a:extLst>
          </p:cNvPr>
          <p:cNvSpPr txBox="1">
            <a:spLocks/>
          </p:cNvSpPr>
          <p:nvPr/>
        </p:nvSpPr>
        <p:spPr>
          <a:xfrm>
            <a:off x="582093" y="4881404"/>
            <a:ext cx="3422402" cy="9186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101823" tIns="137160" rIns="101823" bIns="137160">
            <a:noAutofit/>
          </a:bodyPr>
          <a:lstStyle>
            <a:lvl1pPr marL="572755" indent="-572755" algn="l" rtl="0" eaLnBrk="1" latinLnBrk="0" hangingPunct="1">
              <a:spcBef>
                <a:spcPts val="780"/>
              </a:spcBef>
              <a:buClrTx/>
              <a:buSzPct val="60000"/>
              <a:buFont typeface="Arial" panose="020B0604020202020204" pitchFamily="34" charset="0"/>
              <a:buChar char="•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80046" indent="-572755" algn="l" rtl="0" eaLnBrk="1" latinLnBrk="0" hangingPunct="1">
              <a:spcBef>
                <a:spcPts val="613"/>
              </a:spcBef>
              <a:buClrTx/>
              <a:buSzPct val="70000"/>
              <a:buFont typeface="Arial" panose="020B0604020202020204" pitchFamily="34" charset="0"/>
              <a:buChar char="•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2787" indent="-509115" algn="l" rtl="0" eaLnBrk="1" latinLnBrk="0" hangingPunct="1">
              <a:spcBef>
                <a:spcPts val="557"/>
              </a:spcBef>
              <a:buClrTx/>
              <a:buSzPct val="75000"/>
              <a:buFont typeface="Arial" panose="020B0604020202020204" pitchFamily="34" charset="0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1900" indent="-509115" algn="l" rtl="0" eaLnBrk="1" latinLnBrk="0" hangingPunct="1">
              <a:spcBef>
                <a:spcPts val="446"/>
              </a:spcBef>
              <a:buClrTx/>
              <a:buSzPct val="75000"/>
              <a:buFont typeface="Arial" panose="020B0604020202020204" pitchFamily="34" charset="0"/>
              <a:buChar char="•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1015" indent="-509115" algn="l" rtl="0" eaLnBrk="1" latinLnBrk="0" hangingPunct="1">
              <a:spcBef>
                <a:spcPts val="446"/>
              </a:spcBef>
              <a:buClrTx/>
              <a:buSzPct val="65000"/>
              <a:buFont typeface="Arial" panose="020B0604020202020204" pitchFamily="34" charset="0"/>
              <a:buChar char="•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41926" indent="-254556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47395" indent="-254556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52864" indent="-254556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58333" indent="-254556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7475" lvl="1" indent="-117475">
              <a:lnSpc>
                <a:spcPct val="80000"/>
              </a:lnSpc>
              <a:spcBef>
                <a:spcPts val="1000"/>
              </a:spcBef>
              <a:buClr>
                <a:schemeClr val="dk1"/>
              </a:buClr>
              <a:buSzPct val="100000"/>
            </a:pPr>
            <a:r>
              <a:rPr lang="en-US" sz="1200" b="1">
                <a:solidFill>
                  <a:schemeClr val="dk1"/>
                </a:solidFill>
                <a:latin typeface="Neutra Text Alt" panose="02000000000000000000" pitchFamily="50" charset="0"/>
                <a:ea typeface="Calibri"/>
                <a:cs typeface="Calibri"/>
                <a:sym typeface="Calibri"/>
              </a:rPr>
              <a:t>Spent $81.8M in FY 2020 </a:t>
            </a:r>
            <a:r>
              <a:rPr lang="en-US" sz="1200">
                <a:solidFill>
                  <a:schemeClr val="dk1"/>
                </a:solidFill>
                <a:latin typeface="Neutra Text Alt" panose="02000000000000000000" pitchFamily="50" charset="0"/>
                <a:ea typeface="Calibri"/>
                <a:cs typeface="Calibri"/>
                <a:sym typeface="Calibri"/>
              </a:rPr>
              <a:t>– 33% increase over FY 2019, and 13X more than historical average</a:t>
            </a:r>
          </a:p>
          <a:p>
            <a:pPr marL="117475" lvl="1" indent="-117475">
              <a:lnSpc>
                <a:spcPct val="80000"/>
              </a:lnSpc>
              <a:spcBef>
                <a:spcPts val="600"/>
              </a:spcBef>
              <a:buClr>
                <a:schemeClr val="dk1"/>
              </a:buClr>
              <a:buSzPct val="100000"/>
            </a:pPr>
            <a:r>
              <a:rPr lang="en-US" sz="1200" b="1">
                <a:solidFill>
                  <a:schemeClr val="dk1"/>
                </a:solidFill>
                <a:latin typeface="Neutra Text Alt" panose="02000000000000000000" pitchFamily="50" charset="0"/>
                <a:ea typeface="Calibri"/>
                <a:cs typeface="Calibri"/>
                <a:sym typeface="Calibri"/>
              </a:rPr>
              <a:t>Paved 132 miles of local roads </a:t>
            </a:r>
            <a:r>
              <a:rPr lang="en-US" sz="1200">
                <a:solidFill>
                  <a:schemeClr val="dk1"/>
                </a:solidFill>
                <a:latin typeface="Neutra Text Alt" panose="02000000000000000000" pitchFamily="50" charset="0"/>
                <a:ea typeface="Calibri"/>
                <a:cs typeface="Calibri"/>
                <a:sym typeface="Calibri"/>
              </a:rPr>
              <a:t>– compared to 84 in FY 2019 and 21 in FY 2018</a:t>
            </a:r>
          </a:p>
        </p:txBody>
      </p:sp>
      <p:sp>
        <p:nvSpPr>
          <p:cNvPr id="36" name="Content Placeholder 1">
            <a:extLst>
              <a:ext uri="{FF2B5EF4-FFF2-40B4-BE49-F238E27FC236}">
                <a16:creationId xmlns:a16="http://schemas.microsoft.com/office/drawing/2014/main" id="{456F691E-96B6-4C8B-AD6E-F570C0D166C8}"/>
              </a:ext>
            </a:extLst>
          </p:cNvPr>
          <p:cNvSpPr txBox="1">
            <a:spLocks/>
          </p:cNvSpPr>
          <p:nvPr/>
        </p:nvSpPr>
        <p:spPr>
          <a:xfrm>
            <a:off x="4402506" y="4881404"/>
            <a:ext cx="3396728" cy="9186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101823" tIns="137160" rIns="101823" bIns="137160">
            <a:noAutofit/>
          </a:bodyPr>
          <a:lstStyle>
            <a:lvl1pPr marL="572755" indent="-572755" algn="l" rtl="0" eaLnBrk="1" latinLnBrk="0" hangingPunct="1">
              <a:spcBef>
                <a:spcPts val="780"/>
              </a:spcBef>
              <a:buClrTx/>
              <a:buSzPct val="60000"/>
              <a:buFont typeface="Arial" panose="020B0604020202020204" pitchFamily="34" charset="0"/>
              <a:buChar char="•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80046" indent="-572755" algn="l" rtl="0" eaLnBrk="1" latinLnBrk="0" hangingPunct="1">
              <a:spcBef>
                <a:spcPts val="613"/>
              </a:spcBef>
              <a:buClrTx/>
              <a:buSzPct val="70000"/>
              <a:buFont typeface="Arial" panose="020B0604020202020204" pitchFamily="34" charset="0"/>
              <a:buChar char="•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2787" indent="-509115" algn="l" rtl="0" eaLnBrk="1" latinLnBrk="0" hangingPunct="1">
              <a:spcBef>
                <a:spcPts val="557"/>
              </a:spcBef>
              <a:buClrTx/>
              <a:buSzPct val="75000"/>
              <a:buFont typeface="Arial" panose="020B0604020202020204" pitchFamily="34" charset="0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1900" indent="-509115" algn="l" rtl="0" eaLnBrk="1" latinLnBrk="0" hangingPunct="1">
              <a:spcBef>
                <a:spcPts val="446"/>
              </a:spcBef>
              <a:buClrTx/>
              <a:buSzPct val="75000"/>
              <a:buFont typeface="Arial" panose="020B0604020202020204" pitchFamily="34" charset="0"/>
              <a:buChar char="•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1015" indent="-509115" algn="l" rtl="0" eaLnBrk="1" latinLnBrk="0" hangingPunct="1">
              <a:spcBef>
                <a:spcPts val="446"/>
              </a:spcBef>
              <a:buClrTx/>
              <a:buSzPct val="65000"/>
              <a:buFont typeface="Arial" panose="020B0604020202020204" pitchFamily="34" charset="0"/>
              <a:buChar char="•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41926" indent="-254556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47395" indent="-254556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52864" indent="-254556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58333" indent="-254556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7475" lvl="1" indent="-117475">
              <a:lnSpc>
                <a:spcPct val="80000"/>
              </a:lnSpc>
              <a:spcBef>
                <a:spcPts val="1000"/>
              </a:spcBef>
              <a:buClr>
                <a:schemeClr val="dk1"/>
              </a:buClr>
              <a:buSzPct val="100000"/>
            </a:pPr>
            <a:r>
              <a:rPr lang="en-US" sz="1200" b="1">
                <a:solidFill>
                  <a:schemeClr val="dk1"/>
                </a:solidFill>
                <a:latin typeface="Neutra Text Alt" panose="02000000000000000000" pitchFamily="50" charset="0"/>
                <a:ea typeface="Calibri"/>
                <a:cs typeface="Calibri"/>
                <a:sym typeface="Calibri"/>
              </a:rPr>
              <a:t>Spent $20.2M in FY 2020 </a:t>
            </a:r>
            <a:r>
              <a:rPr lang="en-US" sz="1200">
                <a:solidFill>
                  <a:schemeClr val="dk1"/>
                </a:solidFill>
                <a:latin typeface="Neutra Text Alt" panose="02000000000000000000" pitchFamily="50" charset="0"/>
                <a:ea typeface="Calibri"/>
                <a:cs typeface="Calibri"/>
                <a:sym typeface="Calibri"/>
              </a:rPr>
              <a:t>– 32% increase over FY 2019, and 6X more than historical average</a:t>
            </a:r>
          </a:p>
          <a:p>
            <a:pPr marL="117475" lvl="1" indent="-117475">
              <a:lnSpc>
                <a:spcPct val="80000"/>
              </a:lnSpc>
              <a:spcBef>
                <a:spcPts val="600"/>
              </a:spcBef>
              <a:buClr>
                <a:schemeClr val="dk1"/>
              </a:buClr>
              <a:buSzPct val="100000"/>
            </a:pPr>
            <a:r>
              <a:rPr lang="en-US" sz="1200" b="1">
                <a:solidFill>
                  <a:schemeClr val="dk1"/>
                </a:solidFill>
                <a:latin typeface="Neutra Text Alt" panose="02000000000000000000" pitchFamily="50" charset="0"/>
                <a:ea typeface="Calibri"/>
                <a:cs typeface="Calibri"/>
                <a:sym typeface="Calibri"/>
              </a:rPr>
              <a:t>Completed 347 blocks </a:t>
            </a:r>
            <a:r>
              <a:rPr lang="en-US" sz="1200">
                <a:solidFill>
                  <a:schemeClr val="dk1"/>
                </a:solidFill>
                <a:latin typeface="Neutra Text Alt" panose="02000000000000000000" pitchFamily="50" charset="0"/>
                <a:ea typeface="Calibri"/>
                <a:cs typeface="Calibri"/>
                <a:sym typeface="Calibri"/>
              </a:rPr>
              <a:t>– up from 257 in</a:t>
            </a:r>
            <a:br>
              <a:rPr lang="en-US" sz="1200">
                <a:solidFill>
                  <a:schemeClr val="dk1"/>
                </a:solidFill>
                <a:latin typeface="Neutra Text Alt" panose="02000000000000000000" pitchFamily="50" charset="0"/>
                <a:ea typeface="Calibri"/>
                <a:cs typeface="Calibri"/>
                <a:sym typeface="Calibri"/>
              </a:rPr>
            </a:br>
            <a:r>
              <a:rPr lang="en-US" sz="1200">
                <a:solidFill>
                  <a:schemeClr val="dk1"/>
                </a:solidFill>
                <a:latin typeface="Neutra Text Alt" panose="02000000000000000000" pitchFamily="50" charset="0"/>
                <a:ea typeface="Calibri"/>
                <a:cs typeface="Calibri"/>
                <a:sym typeface="Calibri"/>
              </a:rPr>
              <a:t>FY 2019 and 198 in FY 2018</a:t>
            </a:r>
          </a:p>
        </p:txBody>
      </p:sp>
      <p:sp>
        <p:nvSpPr>
          <p:cNvPr id="37" name="Content Placeholder 1">
            <a:extLst>
              <a:ext uri="{FF2B5EF4-FFF2-40B4-BE49-F238E27FC236}">
                <a16:creationId xmlns:a16="http://schemas.microsoft.com/office/drawing/2014/main" id="{71EC4A99-B75A-4666-A2EC-83415950C480}"/>
              </a:ext>
            </a:extLst>
          </p:cNvPr>
          <p:cNvSpPr txBox="1">
            <a:spLocks/>
          </p:cNvSpPr>
          <p:nvPr/>
        </p:nvSpPr>
        <p:spPr>
          <a:xfrm>
            <a:off x="8187917" y="4879754"/>
            <a:ext cx="3421990" cy="9186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101823" tIns="137160" rIns="101823" bIns="137160">
            <a:noAutofit/>
          </a:bodyPr>
          <a:lstStyle>
            <a:lvl1pPr marL="572755" indent="-572755" algn="l" rtl="0" eaLnBrk="1" latinLnBrk="0" hangingPunct="1">
              <a:spcBef>
                <a:spcPts val="780"/>
              </a:spcBef>
              <a:buClrTx/>
              <a:buSzPct val="60000"/>
              <a:buFont typeface="Arial" panose="020B0604020202020204" pitchFamily="34" charset="0"/>
              <a:buChar char="•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80046" indent="-572755" algn="l" rtl="0" eaLnBrk="1" latinLnBrk="0" hangingPunct="1">
              <a:spcBef>
                <a:spcPts val="613"/>
              </a:spcBef>
              <a:buClrTx/>
              <a:buSzPct val="70000"/>
              <a:buFont typeface="Arial" panose="020B0604020202020204" pitchFamily="34" charset="0"/>
              <a:buChar char="•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2787" indent="-509115" algn="l" rtl="0" eaLnBrk="1" latinLnBrk="0" hangingPunct="1">
              <a:spcBef>
                <a:spcPts val="557"/>
              </a:spcBef>
              <a:buClrTx/>
              <a:buSzPct val="75000"/>
              <a:buFont typeface="Arial" panose="020B0604020202020204" pitchFamily="34" charset="0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1900" indent="-509115" algn="l" rtl="0" eaLnBrk="1" latinLnBrk="0" hangingPunct="1">
              <a:spcBef>
                <a:spcPts val="446"/>
              </a:spcBef>
              <a:buClrTx/>
              <a:buSzPct val="75000"/>
              <a:buFont typeface="Arial" panose="020B0604020202020204" pitchFamily="34" charset="0"/>
              <a:buChar char="•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1015" indent="-509115" algn="l" rtl="0" eaLnBrk="1" latinLnBrk="0" hangingPunct="1">
              <a:spcBef>
                <a:spcPts val="446"/>
              </a:spcBef>
              <a:buClrTx/>
              <a:buSzPct val="65000"/>
              <a:buFont typeface="Arial" panose="020B0604020202020204" pitchFamily="34" charset="0"/>
              <a:buChar char="•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41926" indent="-254556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47395" indent="-254556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52864" indent="-254556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58333" indent="-254556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7475" lvl="1" indent="-117475">
              <a:lnSpc>
                <a:spcPct val="80000"/>
              </a:lnSpc>
              <a:spcBef>
                <a:spcPts val="1000"/>
              </a:spcBef>
              <a:buClr>
                <a:schemeClr val="dk1"/>
              </a:buClr>
              <a:buSzPct val="100000"/>
            </a:pPr>
            <a:r>
              <a:rPr lang="en-US" sz="1200" b="1">
                <a:solidFill>
                  <a:schemeClr val="dk1"/>
                </a:solidFill>
                <a:latin typeface="Neutra Text Alt" panose="02000000000000000000" pitchFamily="50" charset="0"/>
                <a:ea typeface="Calibri"/>
                <a:cs typeface="Calibri"/>
                <a:sym typeface="Calibri"/>
              </a:rPr>
              <a:t>Spent $23.3M in FY 2020 </a:t>
            </a:r>
            <a:r>
              <a:rPr lang="en-US" sz="1200">
                <a:solidFill>
                  <a:schemeClr val="dk1"/>
                </a:solidFill>
                <a:latin typeface="Neutra Text Alt" panose="02000000000000000000" pitchFamily="50" charset="0"/>
                <a:ea typeface="Calibri"/>
                <a:cs typeface="Calibri"/>
                <a:sym typeface="Calibri"/>
              </a:rPr>
              <a:t>– 5% increase over FY 2019, and 3X more than historical average</a:t>
            </a:r>
          </a:p>
          <a:p>
            <a:pPr marL="117475" lvl="1" indent="-117475">
              <a:lnSpc>
                <a:spcPct val="80000"/>
              </a:lnSpc>
              <a:spcBef>
                <a:spcPts val="600"/>
              </a:spcBef>
              <a:buClr>
                <a:schemeClr val="dk1"/>
              </a:buClr>
              <a:buSzPct val="100000"/>
            </a:pPr>
            <a:r>
              <a:rPr lang="en-US" sz="1200" b="1">
                <a:solidFill>
                  <a:schemeClr val="dk1"/>
                </a:solidFill>
                <a:latin typeface="Neutra Text Alt" panose="02000000000000000000" pitchFamily="50" charset="0"/>
                <a:ea typeface="Calibri"/>
                <a:cs typeface="Calibri"/>
                <a:sym typeface="Calibri"/>
              </a:rPr>
              <a:t>Completed 150 alley blocks </a:t>
            </a:r>
            <a:r>
              <a:rPr lang="en-US" sz="1200">
                <a:solidFill>
                  <a:schemeClr val="dk1"/>
                </a:solidFill>
                <a:latin typeface="Neutra Text Alt" panose="02000000000000000000" pitchFamily="50" charset="0"/>
                <a:ea typeface="Calibri"/>
                <a:cs typeface="Calibri"/>
                <a:sym typeface="Calibri"/>
              </a:rPr>
              <a:t>– up from 128 in  FY 2019, and 109 in FY 2018</a:t>
            </a:r>
          </a:p>
        </p:txBody>
      </p:sp>
    </p:spTree>
    <p:extLst>
      <p:ext uri="{BB962C8B-B14F-4D97-AF65-F5344CB8AC3E}">
        <p14:creationId xmlns:p14="http://schemas.microsoft.com/office/powerpoint/2010/main" val="1364918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5FFC1-11DA-495B-92FE-3D2027E8946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October 27,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1CB24E-068F-48CD-8616-D690CE3752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2EF30A90-D97F-4439-9DE0-50209FA505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6" t="3660" r="85924" b="10585"/>
          <a:stretch/>
        </p:blipFill>
        <p:spPr>
          <a:xfrm>
            <a:off x="533400" y="1482998"/>
            <a:ext cx="1562100" cy="43338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685CE6-243C-4BC0-B1B8-BA7BB4425A4D}"/>
              </a:ext>
            </a:extLst>
          </p:cNvPr>
          <p:cNvSpPr txBox="1"/>
          <p:nvPr/>
        </p:nvSpPr>
        <p:spPr>
          <a:xfrm>
            <a:off x="2247949" y="1790150"/>
            <a:ext cx="2505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293E6B"/>
                </a:solidFill>
                <a:latin typeface="Neutra Text Alt" panose="02000000000000000000" pitchFamily="50" charset="0"/>
              </a:rPr>
              <a:t>EQUITY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17DBC6-ABC3-47C4-AC47-2CBD9EB7980E}"/>
              </a:ext>
            </a:extLst>
          </p:cNvPr>
          <p:cNvSpPr txBox="1"/>
          <p:nvPr/>
        </p:nvSpPr>
        <p:spPr>
          <a:xfrm>
            <a:off x="2247950" y="3511662"/>
            <a:ext cx="2505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293E6B"/>
                </a:solidFill>
                <a:latin typeface="Neutra Text Alt" panose="02000000000000000000" pitchFamily="50" charset="0"/>
              </a:rPr>
              <a:t>MOBILITY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E90470-BF57-4F16-B943-6DA8FC7B9D2F}"/>
              </a:ext>
            </a:extLst>
          </p:cNvPr>
          <p:cNvSpPr txBox="1"/>
          <p:nvPr/>
        </p:nvSpPr>
        <p:spPr>
          <a:xfrm>
            <a:off x="2247948" y="5016504"/>
            <a:ext cx="2505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293E6B"/>
                </a:solidFill>
                <a:latin typeface="Neutra Text Alt" panose="02000000000000000000" pitchFamily="50" charset="0"/>
              </a:rPr>
              <a:t>SAFETY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CF45AD-3DA8-4F88-B2D5-F8D513FF0084}"/>
              </a:ext>
            </a:extLst>
          </p:cNvPr>
          <p:cNvSpPr txBox="1"/>
          <p:nvPr/>
        </p:nvSpPr>
        <p:spPr>
          <a:xfrm>
            <a:off x="4416191" y="1588770"/>
            <a:ext cx="2717131" cy="1297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rgbClr val="293E6B"/>
                </a:solidFill>
                <a:latin typeface="Neutra Text Alt" panose="02000000000000000000" pitchFamily="50" charset="0"/>
              </a:rPr>
              <a:t>Deep-rooted structural injustices and inequities</a:t>
            </a:r>
          </a:p>
          <a:p>
            <a:pPr marL="285750" indent="-285750"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rgbClr val="293E6B"/>
                </a:solidFill>
                <a:latin typeface="Neutra Text Alt" panose="02000000000000000000" pitchFamily="50" charset="0"/>
              </a:rPr>
              <a:t>Disparate access to safe, affordable, and efficient transportation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559252-6623-4D4D-BE75-1EF2FB716E28}"/>
              </a:ext>
            </a:extLst>
          </p:cNvPr>
          <p:cNvSpPr txBox="1"/>
          <p:nvPr/>
        </p:nvSpPr>
        <p:spPr>
          <a:xfrm>
            <a:off x="4416190" y="3167508"/>
            <a:ext cx="2833021" cy="1297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rgbClr val="293E6B"/>
                </a:solidFill>
                <a:latin typeface="Neutra Text Alt" panose="02000000000000000000" pitchFamily="50" charset="0"/>
              </a:rPr>
              <a:t>Over-reliance on single occupancy vehicle travel</a:t>
            </a:r>
          </a:p>
          <a:p>
            <a:pPr marL="285750" indent="-285750"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rgbClr val="293E6B"/>
                </a:solidFill>
                <a:latin typeface="Neutra Text Alt" panose="02000000000000000000" pitchFamily="50" charset="0"/>
              </a:rPr>
              <a:t>Impacts on safety, travel times, access to jobs and education, and the environment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8598D2-D621-43B9-BD61-3703CAB238A3}"/>
              </a:ext>
            </a:extLst>
          </p:cNvPr>
          <p:cNvSpPr txBox="1"/>
          <p:nvPr/>
        </p:nvSpPr>
        <p:spPr>
          <a:xfrm>
            <a:off x="4445266" y="4785325"/>
            <a:ext cx="2717132" cy="1082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rgbClr val="293E6B"/>
                </a:solidFill>
                <a:latin typeface="Neutra Text Alt" panose="02000000000000000000" pitchFamily="50" charset="0"/>
              </a:rPr>
              <a:t>Traffic deaths and injuries continue to occur in our city</a:t>
            </a:r>
          </a:p>
          <a:p>
            <a:pPr marL="285750" indent="-285750"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rgbClr val="293E6B"/>
                </a:solidFill>
                <a:latin typeface="Neutra Text Alt" panose="02000000000000000000" pitchFamily="50" charset="0"/>
              </a:rPr>
              <a:t>Fatal crashes have increased significantly during COVID-19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38CBB3-0416-4F08-8BD2-E2CE8C24A48A}"/>
              </a:ext>
            </a:extLst>
          </p:cNvPr>
          <p:cNvSpPr txBox="1"/>
          <p:nvPr/>
        </p:nvSpPr>
        <p:spPr>
          <a:xfrm>
            <a:off x="7715642" y="1655445"/>
            <a:ext cx="3575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  <a:buClr>
                <a:srgbClr val="C00000"/>
              </a:buClr>
            </a:pPr>
            <a:r>
              <a:rPr lang="en-US" sz="1800" b="1">
                <a:solidFill>
                  <a:srgbClr val="293E6B"/>
                </a:solidFill>
                <a:latin typeface="Neutra Text Alt" panose="02000000000000000000" pitchFamily="50" charset="0"/>
              </a:rPr>
              <a:t>Ensure transportation investments </a:t>
            </a:r>
            <a:r>
              <a:rPr lang="en-US" sz="1800" b="1">
                <a:solidFill>
                  <a:srgbClr val="C00000"/>
                </a:solidFill>
                <a:latin typeface="Neutra Text Alt" panose="02000000000000000000" pitchFamily="50" charset="0"/>
              </a:rPr>
              <a:t>benefit all residents, visitors, and commuters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D41EA6-DC6E-469B-AD09-E186B253B002}"/>
              </a:ext>
            </a:extLst>
          </p:cNvPr>
          <p:cNvSpPr txBox="1"/>
          <p:nvPr/>
        </p:nvSpPr>
        <p:spPr>
          <a:xfrm>
            <a:off x="7715642" y="3243708"/>
            <a:ext cx="3657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  <a:buClr>
                <a:srgbClr val="C00000"/>
              </a:buClr>
            </a:pPr>
            <a:r>
              <a:rPr lang="en-US" sz="1800" b="1">
                <a:solidFill>
                  <a:srgbClr val="293E6B"/>
                </a:solidFill>
                <a:latin typeface="Neutra Text Alt" panose="02000000000000000000" pitchFamily="50" charset="0"/>
              </a:rPr>
              <a:t>Expand mobility options to provide </a:t>
            </a:r>
            <a:r>
              <a:rPr lang="en-US" sz="1800" b="1">
                <a:solidFill>
                  <a:srgbClr val="C00000"/>
                </a:solidFill>
                <a:latin typeface="Neutra Text Alt" panose="02000000000000000000" pitchFamily="50" charset="0"/>
              </a:rPr>
              <a:t>safe and affordable travel choices </a:t>
            </a:r>
            <a:r>
              <a:rPr lang="en-US" sz="1800" b="1">
                <a:solidFill>
                  <a:srgbClr val="293E6B"/>
                </a:solidFill>
                <a:latin typeface="Neutra Text Alt" panose="02000000000000000000" pitchFamily="50" charset="0"/>
              </a:rPr>
              <a:t>for all users and trips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64EF3A-5798-4596-8ECC-F6873E7DBEE3}"/>
              </a:ext>
            </a:extLst>
          </p:cNvPr>
          <p:cNvSpPr txBox="1"/>
          <p:nvPr/>
        </p:nvSpPr>
        <p:spPr>
          <a:xfrm>
            <a:off x="7744717" y="4832950"/>
            <a:ext cx="3847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  <a:buClr>
                <a:srgbClr val="C00000"/>
              </a:buClr>
            </a:pPr>
            <a:r>
              <a:rPr lang="en-US" sz="1800" b="1">
                <a:solidFill>
                  <a:srgbClr val="293E6B"/>
                </a:solidFill>
                <a:latin typeface="Neutra Text Alt" panose="02000000000000000000" pitchFamily="50" charset="0"/>
              </a:rPr>
              <a:t>Design and manage a transportation network that offers </a:t>
            </a:r>
            <a:r>
              <a:rPr lang="en-US" sz="1800" b="1">
                <a:solidFill>
                  <a:srgbClr val="C00000"/>
                </a:solidFill>
                <a:latin typeface="Neutra Text Alt" panose="02000000000000000000" pitchFamily="50" charset="0"/>
              </a:rPr>
              <a:t>safe and secure travel choices </a:t>
            </a:r>
            <a:r>
              <a:rPr lang="en-US" sz="1800" b="1">
                <a:solidFill>
                  <a:srgbClr val="293E6B"/>
                </a:solidFill>
                <a:latin typeface="Neutra Text Alt" panose="02000000000000000000" pitchFamily="50" charset="0"/>
              </a:rPr>
              <a:t>for all users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DAAE58-B0FB-4F96-9447-D203E0FF4ABE}"/>
              </a:ext>
            </a:extLst>
          </p:cNvPr>
          <p:cNvSpPr txBox="1"/>
          <p:nvPr/>
        </p:nvSpPr>
        <p:spPr>
          <a:xfrm>
            <a:off x="4400457" y="1148690"/>
            <a:ext cx="2717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  <a:buClr>
                <a:srgbClr val="C00000"/>
              </a:buClr>
            </a:pPr>
            <a:r>
              <a:rPr lang="en-US" b="1">
                <a:solidFill>
                  <a:schemeClr val="tx1">
                    <a:lumMod val="50000"/>
                    <a:lumOff val="50000"/>
                  </a:schemeClr>
                </a:solidFill>
                <a:latin typeface="Neutra Text Alt" panose="02000000000000000000" pitchFamily="50" charset="0"/>
              </a:rPr>
              <a:t>WHAT IS THE PROBLEM?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548B15-F48E-4EEC-9322-3C2B9ABF224F}"/>
              </a:ext>
            </a:extLst>
          </p:cNvPr>
          <p:cNvSpPr txBox="1"/>
          <p:nvPr/>
        </p:nvSpPr>
        <p:spPr>
          <a:xfrm>
            <a:off x="7715642" y="1148690"/>
            <a:ext cx="2717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  <a:buClr>
                <a:srgbClr val="C00000"/>
              </a:buClr>
            </a:pPr>
            <a:r>
              <a:rPr lang="en-US" b="1">
                <a:solidFill>
                  <a:schemeClr val="tx1">
                    <a:lumMod val="50000"/>
                    <a:lumOff val="50000"/>
                  </a:schemeClr>
                </a:solidFill>
                <a:latin typeface="Neutra Text Alt" panose="02000000000000000000" pitchFamily="50" charset="0"/>
              </a:rPr>
              <a:t>HOW DO WE ADDRESS IT? </a:t>
            </a: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534F2A33-F098-4ABA-A197-9B9D45CCD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Problem Statement &amp; Goals</a:t>
            </a:r>
          </a:p>
        </p:txBody>
      </p:sp>
    </p:spTree>
    <p:extLst>
      <p:ext uri="{BB962C8B-B14F-4D97-AF65-F5344CB8AC3E}">
        <p14:creationId xmlns:p14="http://schemas.microsoft.com/office/powerpoint/2010/main" val="12893031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609D9A-F067-4132-B0C6-397191315F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1DD212-AC0C-4440-B26B-841EA505C37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October 27, 2021</a:t>
            </a:r>
          </a:p>
        </p:txBody>
      </p:sp>
    </p:spTree>
    <p:extLst>
      <p:ext uri="{BB962C8B-B14F-4D97-AF65-F5344CB8AC3E}">
        <p14:creationId xmlns:p14="http://schemas.microsoft.com/office/powerpoint/2010/main" val="40480414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October 27,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-US" smtClean="0"/>
              <a:pPr/>
              <a:t>21</a:t>
            </a:fld>
            <a:endParaRPr lang="en-US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B7CCAE55-44B9-4069-A1D0-F781BC2D54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1320776"/>
              </p:ext>
            </p:extLst>
          </p:nvPr>
        </p:nvGraphicFramePr>
        <p:xfrm>
          <a:off x="251785" y="975685"/>
          <a:ext cx="11479212" cy="4735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13" name="Worksheet" r:id="rId4" imgW="10515774" imgH="4333746" progId="Excel.Sheet.12">
                  <p:embed/>
                </p:oleObj>
              </mc:Choice>
              <mc:Fallback>
                <p:oleObj name="Worksheet" r:id="rId4" imgW="10515774" imgH="4333746" progId="Excel.Sheet.12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B7CCAE55-44B9-4069-A1D0-F781BC2D54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1785" y="975685"/>
                        <a:ext cx="11479212" cy="4735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E3D94FED-521E-4E75-83E7-A48CABCB3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Equity: </a:t>
            </a:r>
            <a:r>
              <a:rPr lang="en-US"/>
              <a:t>Investments</a:t>
            </a:r>
          </a:p>
        </p:txBody>
      </p:sp>
    </p:spTree>
    <p:extLst>
      <p:ext uri="{BB962C8B-B14F-4D97-AF65-F5344CB8AC3E}">
        <p14:creationId xmlns:p14="http://schemas.microsoft.com/office/powerpoint/2010/main" val="19267179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October 27,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C3E323CC-4C87-4D46-9DCD-95580D449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959" y="936584"/>
            <a:ext cx="10681398" cy="531433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74FC34F-6BDF-4C71-8700-782786440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Mobility: </a:t>
            </a:r>
            <a:r>
              <a:rPr lang="en-US"/>
              <a:t>Investments</a:t>
            </a:r>
          </a:p>
        </p:txBody>
      </p:sp>
    </p:spTree>
    <p:extLst>
      <p:ext uri="{BB962C8B-B14F-4D97-AF65-F5344CB8AC3E}">
        <p14:creationId xmlns:p14="http://schemas.microsoft.com/office/powerpoint/2010/main" val="23669917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October 27,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8CB7FC43-E380-48AB-97E7-AE96BD441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16" y="969526"/>
            <a:ext cx="10673166" cy="459122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863DDBE-338C-41D2-ACFF-DD27CE419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Safety: </a:t>
            </a:r>
            <a:r>
              <a:rPr lang="en-US"/>
              <a:t>Investments</a:t>
            </a:r>
          </a:p>
        </p:txBody>
      </p:sp>
    </p:spTree>
    <p:extLst>
      <p:ext uri="{BB962C8B-B14F-4D97-AF65-F5344CB8AC3E}">
        <p14:creationId xmlns:p14="http://schemas.microsoft.com/office/powerpoint/2010/main" val="41698714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October 27,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15FC765D-FECA-4083-96ED-0BD0C8D84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231" y="861683"/>
            <a:ext cx="10311538" cy="539293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FF07FD8-5074-4D81-A1D1-3BA43F9D9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Safety: </a:t>
            </a:r>
            <a:r>
              <a:rPr lang="en-US"/>
              <a:t>Investments </a:t>
            </a:r>
            <a:r>
              <a:rPr lang="en-US" sz="1800"/>
              <a:t>(continued)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734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C37D27C-858E-4D90-AF37-D829EACCFBCF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9317302" y="6398906"/>
            <a:ext cx="2216097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Calibri"/>
              </a:rPr>
              <a:t>October 27, 2021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83433EB0-4E1F-4CD0-AFBC-9FE4CED7B41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524497" y="6402823"/>
            <a:ext cx="537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Calibri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A31FC81-D2F7-45CD-A574-E0CE478E6111}"/>
              </a:ext>
            </a:extLst>
          </p:cNvPr>
          <p:cNvGrpSpPr/>
          <p:nvPr/>
        </p:nvGrpSpPr>
        <p:grpSpPr>
          <a:xfrm>
            <a:off x="718566" y="3227081"/>
            <a:ext cx="1056259" cy="2751169"/>
            <a:chOff x="858266" y="2722256"/>
            <a:chExt cx="1056259" cy="2751169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2ABEAC4-430D-FD4C-9838-500FA3E562FA}"/>
                </a:ext>
              </a:extLst>
            </p:cNvPr>
            <p:cNvSpPr/>
            <p:nvPr/>
          </p:nvSpPr>
          <p:spPr>
            <a:xfrm>
              <a:off x="858266" y="2722256"/>
              <a:ext cx="1056259" cy="63806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r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>
                  <a:solidFill>
                    <a:srgbClr val="000000"/>
                  </a:solidFill>
                  <a:latin typeface="Neutra Text Alt" panose="02000000000000000000" pitchFamily="50" charset="0"/>
                </a:rPr>
                <a:t>Lead &amp; Supporting Agencies</a:t>
              </a: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tra Text Alt" panose="02000000000000000000" pitchFamily="50" charset="0"/>
                <a:sym typeface="Arial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8F8F43F-7524-9A48-B83D-E270E04D2ACC}"/>
                </a:ext>
              </a:extLst>
            </p:cNvPr>
            <p:cNvSpPr/>
            <p:nvPr/>
          </p:nvSpPr>
          <p:spPr>
            <a:xfrm>
              <a:off x="858266" y="3492690"/>
              <a:ext cx="1056259" cy="47923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r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utra Text Alt" panose="02000000000000000000" pitchFamily="50" charset="0"/>
                  <a:sym typeface="Arial"/>
                </a:rPr>
                <a:t>Population Impacted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B6AD3B7-0DF0-9C47-B5FE-E4E70B1A8E40}"/>
                </a:ext>
              </a:extLst>
            </p:cNvPr>
            <p:cNvSpPr/>
            <p:nvPr/>
          </p:nvSpPr>
          <p:spPr>
            <a:xfrm>
              <a:off x="858267" y="4605162"/>
              <a:ext cx="1056258" cy="8682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rIns="0"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utra Text Alt" panose="02000000000000000000" pitchFamily="50" charset="0"/>
                  <a:sym typeface="Arial"/>
                </a:rPr>
                <a:t>New FY22 </a:t>
              </a:r>
              <a:b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utra Text Alt" panose="02000000000000000000" pitchFamily="50" charset="0"/>
                  <a:sym typeface="Arial"/>
                </a:rPr>
              </a:b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utra Text Alt" panose="02000000000000000000" pitchFamily="50" charset="0"/>
                  <a:sym typeface="Arial"/>
                </a:rPr>
                <a:t>Investments</a:t>
              </a:r>
            </a:p>
          </p:txBody>
        </p:sp>
      </p:grp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60B93051-67F8-40E3-9BC3-59CE17F9A1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8407377"/>
              </p:ext>
            </p:extLst>
          </p:nvPr>
        </p:nvGraphicFramePr>
        <p:xfrm>
          <a:off x="2185957" y="3224722"/>
          <a:ext cx="9332943" cy="2994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9843">
                  <a:extLst>
                    <a:ext uri="{9D8B030D-6E8A-4147-A177-3AD203B41FA5}">
                      <a16:colId xmlns:a16="http://schemas.microsoft.com/office/drawing/2014/main" val="1051033485"/>
                    </a:ext>
                  </a:extLst>
                </a:gridCol>
                <a:gridCol w="2924175">
                  <a:extLst>
                    <a:ext uri="{9D8B030D-6E8A-4147-A177-3AD203B41FA5}">
                      <a16:colId xmlns:a16="http://schemas.microsoft.com/office/drawing/2014/main" val="2096566612"/>
                    </a:ext>
                  </a:extLst>
                </a:gridCol>
                <a:gridCol w="2828925">
                  <a:extLst>
                    <a:ext uri="{9D8B030D-6E8A-4147-A177-3AD203B41FA5}">
                      <a16:colId xmlns:a16="http://schemas.microsoft.com/office/drawing/2014/main" val="16184892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Neutra Text Alt" panose="02000000000000000000" pitchFamily="50" charset="0"/>
                          <a:ea typeface="+mn-ea"/>
                          <a:cs typeface="+mn-cs"/>
                          <a:sym typeface="Arial"/>
                        </a:rPr>
                        <a:t>Lead: </a:t>
                      </a:r>
                      <a:r>
                        <a:rPr kumimoji="0" lang="en-US" sz="12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Neutra Text Alt" panose="02000000000000000000" pitchFamily="50" charset="0"/>
                          <a:ea typeface="+mn-ea"/>
                          <a:cs typeface="+mn-cs"/>
                          <a:sym typeface="Arial"/>
                        </a:rPr>
                        <a:t>DDOT, DFHV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>
                          <a:solidFill>
                            <a:schemeClr val="tx1"/>
                          </a:solidFill>
                          <a:latin typeface="Neutra Text Alt" panose="02000000000000000000" pitchFamily="50" charset="0"/>
                          <a:ea typeface="+mn-ea"/>
                          <a:cs typeface="+mn-cs"/>
                        </a:rPr>
                        <a:t>Support: WMATA, DMOI</a:t>
                      </a:r>
                    </a:p>
                  </a:txBody>
                  <a:tcPr marR="228600"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kumimoji="0" lang="en-US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Neutra Text Alt" panose="02000000000000000000" pitchFamily="50" charset="0"/>
                          <a:ea typeface="+mn-ea"/>
                          <a:cs typeface="+mn-cs"/>
                          <a:sym typeface="Arial"/>
                        </a:rPr>
                        <a:t>Lead: </a:t>
                      </a:r>
                      <a:r>
                        <a:rPr kumimoji="0" lang="en-US" sz="12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Neutra Text Alt" panose="02000000000000000000" pitchFamily="50" charset="0"/>
                          <a:ea typeface="+mn-ea"/>
                          <a:cs typeface="+mn-cs"/>
                          <a:sym typeface="Arial"/>
                        </a:rPr>
                        <a:t>DDOT</a:t>
                      </a:r>
                      <a:endParaRPr lang="en-US" sz="1200">
                        <a:solidFill>
                          <a:schemeClr val="tx1"/>
                        </a:solidFill>
                        <a:latin typeface="Neutra Text Alt" panose="02000000000000000000" pitchFamily="50" charset="0"/>
                      </a:endParaRPr>
                    </a:p>
                  </a:txBody>
                  <a:tcPr marR="228600"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Neutra Text Alt" panose="02000000000000000000" pitchFamily="50" charset="0"/>
                          <a:ea typeface="+mn-ea"/>
                          <a:cs typeface="+mn-cs"/>
                          <a:sym typeface="Arial"/>
                        </a:rPr>
                        <a:t>Lead:</a:t>
                      </a:r>
                      <a:r>
                        <a:rPr lang="en-US" sz="1200">
                          <a:solidFill>
                            <a:schemeClr val="tx1"/>
                          </a:solidFill>
                          <a:latin typeface="Neutra Text Alt" panose="02000000000000000000" pitchFamily="50" charset="0"/>
                          <a:ea typeface="+mn-ea"/>
                          <a:cs typeface="+mn-cs"/>
                        </a:rPr>
                        <a:t>  </a:t>
                      </a:r>
                      <a:r>
                        <a:rPr lang="en-US" sz="1200" b="1">
                          <a:solidFill>
                            <a:schemeClr val="tx1"/>
                          </a:solidFill>
                          <a:latin typeface="Neutra Text Alt" panose="02000000000000000000" pitchFamily="50" charset="0"/>
                          <a:ea typeface="+mn-ea"/>
                          <a:cs typeface="+mn-cs"/>
                        </a:rPr>
                        <a:t>DDOT</a:t>
                      </a:r>
                      <a:endParaRPr kumimoji="0" lang="en-US" sz="12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Neutra Text Alt" panose="02000000000000000000" pitchFamily="50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>
                          <a:solidFill>
                            <a:schemeClr val="tx1"/>
                          </a:solidFill>
                          <a:latin typeface="Neutra Text Alt" panose="02000000000000000000" pitchFamily="50" charset="0"/>
                          <a:ea typeface="+mn-ea"/>
                          <a:cs typeface="+mn-cs"/>
                        </a:rPr>
                        <a:t>Support: MPD, DMOI</a:t>
                      </a:r>
                      <a:endParaRPr kumimoji="0" lang="en-US" sz="105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Neutra Text Alt" panose="02000000000000000000" pitchFamily="50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R="228600"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86411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buFontTx/>
                        <a:buNone/>
                        <a:defRPr/>
                      </a:pPr>
                      <a:r>
                        <a:rPr lang="en-US" sz="1200">
                          <a:latin typeface="Neutra Text Alt" panose="02000000000000000000" pitchFamily="50" charset="0"/>
                          <a:ea typeface="+mn-ea"/>
                          <a:cs typeface="+mn-cs"/>
                        </a:rPr>
                        <a:t>Wards 1, 4, 5, and 8. Low-income residents who may need free or reduced travel to get to vital community resources (DC Neighborhood Connect)</a:t>
                      </a:r>
                      <a:endParaRPr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Neutra Text Alt" panose="02000000000000000000" pitchFamily="50" charset="0"/>
                        <a:ea typeface="+mn-ea"/>
                        <a:cs typeface="+mn-cs"/>
                      </a:endParaRPr>
                    </a:p>
                  </a:txBody>
                  <a:tcPr marR="228600"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latin typeface="Neutra Text Alt" panose="02000000000000000000" pitchFamily="50" charset="0"/>
                          <a:ea typeface="+mn-ea"/>
                          <a:cs typeface="+mn-cs"/>
                        </a:rPr>
                        <a:t>A</a:t>
                      </a:r>
                      <a:r>
                        <a:rPr kumimoji="0" lang="en-US" sz="1200" b="0" i="0" u="none" strike="noStrike" kern="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Neutra Text Alt" panose="02000000000000000000" pitchFamily="50" charset="0"/>
                          <a:ea typeface="+mn-ea"/>
                          <a:cs typeface="+mn-cs"/>
                          <a:sym typeface="Arial"/>
                        </a:rPr>
                        <a:t>ll</a:t>
                      </a:r>
                      <a:r>
                        <a:rPr kumimoji="0" lang="en-US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Neutra Text Alt" panose="02000000000000000000" pitchFamily="50" charset="0"/>
                          <a:ea typeface="+mn-ea"/>
                          <a:cs typeface="+mn-cs"/>
                          <a:sym typeface="Arial"/>
                        </a:rPr>
                        <a:t> transit riders (Bus Priority)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latin typeface="Neutra Text Alt" panose="02000000000000000000" pitchFamily="50" charset="0"/>
                          <a:ea typeface="+mn-ea"/>
                          <a:cs typeface="+mn-cs"/>
                        </a:rPr>
                        <a:t>Capital Bikeshare location within </a:t>
                      </a:r>
                      <a:br>
                        <a:rPr lang="en-US" sz="1200">
                          <a:latin typeface="Neutra Text Alt" panose="02000000000000000000" pitchFamily="50" charset="0"/>
                          <a:ea typeface="+mn-ea"/>
                          <a:cs typeface="+mn-cs"/>
                        </a:rPr>
                      </a:br>
                      <a:r>
                        <a:rPr lang="en-US" sz="1200">
                          <a:latin typeface="Neutra Text Alt" panose="02000000000000000000" pitchFamily="50" charset="0"/>
                          <a:ea typeface="+mn-ea"/>
                          <a:cs typeface="+mn-cs"/>
                        </a:rPr>
                        <a:t>1/4-mile of each DC resident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latin typeface="Neutra Text Alt" panose="02000000000000000000" pitchFamily="50" charset="0"/>
                          <a:ea typeface="+mn-ea"/>
                          <a:cs typeface="+mn-cs"/>
                        </a:rPr>
                        <a:t>All residents and visitors</a:t>
                      </a:r>
                      <a:endPara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Neutra Text Alt" panose="02000000000000000000" pitchFamily="50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R="228600"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latin typeface="Neutra Text Alt" panose="02000000000000000000" pitchFamily="50" charset="0"/>
                          <a:ea typeface="+mn-ea"/>
                          <a:cs typeface="+mn-cs"/>
                        </a:rPr>
                        <a:t>All residents and visitors</a:t>
                      </a:r>
                      <a:endPara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Neutra Text Alt" panose="02000000000000000000" pitchFamily="50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>
                        <a:spcBef>
                          <a:spcPts val="600"/>
                        </a:spcBef>
                        <a:buFontTx/>
                        <a:buNone/>
                      </a:pPr>
                      <a:endParaRPr lang="en-US" sz="1200">
                        <a:solidFill>
                          <a:schemeClr val="tx1"/>
                        </a:solidFill>
                        <a:latin typeface="Neutra Text Alt" panose="02000000000000000000" pitchFamily="50" charset="0"/>
                      </a:endParaRPr>
                    </a:p>
                  </a:txBody>
                  <a:tcPr marR="228600"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8714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spcBef>
                          <a:spcPts val="400"/>
                        </a:spcBef>
                        <a:buFontTx/>
                        <a:buNone/>
                        <a:defRPr/>
                      </a:pPr>
                      <a:r>
                        <a:rPr lang="en-US" sz="1300" b="1">
                          <a:latin typeface="Neutra Text Alt" panose="02000000000000000000" pitchFamily="50" charset="0"/>
                          <a:ea typeface="+mn-ea"/>
                          <a:cs typeface="+mn-cs"/>
                        </a:rPr>
                        <a:t>Anacostia Metro Ped Bridge </a:t>
                      </a:r>
                      <a:r>
                        <a:rPr lang="en-US" sz="1300">
                          <a:latin typeface="Neutra Text Alt" panose="02000000000000000000" pitchFamily="50" charset="0"/>
                          <a:ea typeface="+mn-ea"/>
                          <a:cs typeface="+mn-cs"/>
                        </a:rPr>
                        <a:t>($20.5M)</a:t>
                      </a:r>
                    </a:p>
                    <a:p>
                      <a:pPr marL="0" indent="0">
                        <a:spcBef>
                          <a:spcPts val="400"/>
                        </a:spcBef>
                        <a:buFontTx/>
                        <a:buNone/>
                        <a:defRPr/>
                      </a:pPr>
                      <a:r>
                        <a:rPr lang="en-US" sz="1300" b="1">
                          <a:latin typeface="Neutra Text Alt" panose="02000000000000000000" pitchFamily="50" charset="0"/>
                          <a:ea typeface="+mn-ea"/>
                          <a:cs typeface="+mn-cs"/>
                        </a:rPr>
                        <a:t>DC Streetcar </a:t>
                      </a:r>
                      <a:r>
                        <a:rPr lang="en-US" sz="1300">
                          <a:latin typeface="Neutra Text Alt" panose="02000000000000000000" pitchFamily="50" charset="0"/>
                          <a:ea typeface="+mn-ea"/>
                          <a:cs typeface="+mn-cs"/>
                        </a:rPr>
                        <a:t>($136.0M)</a:t>
                      </a:r>
                    </a:p>
                    <a:p>
                      <a:pPr marL="0" indent="0">
                        <a:spcBef>
                          <a:spcPts val="400"/>
                        </a:spcBef>
                        <a:buFontTx/>
                        <a:buNone/>
                        <a:defRPr/>
                      </a:pPr>
                      <a:r>
                        <a:rPr lang="en-US" sz="1300" b="1">
                          <a:latin typeface="Neutra Text Alt" panose="02000000000000000000" pitchFamily="50" charset="0"/>
                          <a:ea typeface="+mn-ea"/>
                          <a:cs typeface="+mn-cs"/>
                        </a:rPr>
                        <a:t>Restore DC Neighborhood Connect </a:t>
                      </a:r>
                      <a:r>
                        <a:rPr lang="en-US" sz="1300">
                          <a:latin typeface="Neutra Text Alt" panose="02000000000000000000" pitchFamily="50" charset="0"/>
                          <a:ea typeface="+mn-ea"/>
                          <a:cs typeface="+mn-cs"/>
                        </a:rPr>
                        <a:t>($917K)</a:t>
                      </a:r>
                      <a:endParaRPr lang="en-US" sz="1300">
                        <a:latin typeface="Neutra Text Alt" panose="02000000000000000000" pitchFamily="50" charset="0"/>
                        <a:ea typeface="+mn-ea"/>
                      </a:endParaRPr>
                    </a:p>
                    <a:p>
                      <a:pPr marL="0" indent="0">
                        <a:spcBef>
                          <a:spcPts val="400"/>
                        </a:spcBef>
                        <a:buFontTx/>
                        <a:buNone/>
                        <a:defRPr/>
                      </a:pPr>
                      <a:r>
                        <a:rPr lang="en-US" sz="1300" b="1">
                          <a:latin typeface="Neutra Text Alt" panose="02000000000000000000" pitchFamily="50" charset="0"/>
                          <a:ea typeface="+mn-ea"/>
                          <a:cs typeface="+mn-cs"/>
                        </a:rPr>
                        <a:t>Expand DC Neighborhood Connect </a:t>
                      </a:r>
                      <a:r>
                        <a:rPr lang="en-US" sz="1300">
                          <a:latin typeface="Neutra Text Alt" panose="02000000000000000000" pitchFamily="50" charset="0"/>
                          <a:ea typeface="+mn-ea"/>
                          <a:cs typeface="+mn-cs"/>
                        </a:rPr>
                        <a:t>($747K)</a:t>
                      </a:r>
                    </a:p>
                  </a:txBody>
                  <a:tcPr marR="228600"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400"/>
                        </a:spcBef>
                        <a:buFontTx/>
                        <a:buNone/>
                        <a:defRPr/>
                      </a:pPr>
                      <a:r>
                        <a:rPr lang="en-US" sz="1300" b="1">
                          <a:latin typeface="Neutra Text Alt" panose="02000000000000000000" pitchFamily="50" charset="0"/>
                          <a:ea typeface="+mn-ea"/>
                        </a:rPr>
                        <a:t>Bus Priority </a:t>
                      </a:r>
                      <a:r>
                        <a:rPr lang="en-US" sz="1300" b="0">
                          <a:latin typeface="Neutra Text Alt" panose="02000000000000000000" pitchFamily="50" charset="0"/>
                          <a:ea typeface="+mn-ea"/>
                        </a:rPr>
                        <a:t>($63.6M)</a:t>
                      </a:r>
                      <a:endParaRPr lang="en-US" sz="13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Neutra Text Alt" panose="02000000000000000000" pitchFamily="50" charset="0"/>
                        <a:ea typeface="+mn-ea"/>
                      </a:endParaRPr>
                    </a:p>
                    <a:p>
                      <a:pPr marL="0" indent="0">
                        <a:spcBef>
                          <a:spcPts val="400"/>
                        </a:spcBef>
                        <a:buFontTx/>
                        <a:buNone/>
                        <a:defRPr/>
                      </a:pPr>
                      <a:r>
                        <a:rPr lang="en-US" sz="1300" b="1">
                          <a:latin typeface="Neutra Text Alt" panose="02000000000000000000" pitchFamily="50" charset="0"/>
                          <a:ea typeface="+mn-ea"/>
                        </a:rPr>
                        <a:t>Trails </a:t>
                      </a:r>
                      <a:r>
                        <a:rPr lang="en-US" sz="1300" b="0">
                          <a:latin typeface="Neutra Text Alt" panose="02000000000000000000" pitchFamily="50" charset="0"/>
                          <a:ea typeface="+mn-ea"/>
                        </a:rPr>
                        <a:t>($113.1M)</a:t>
                      </a:r>
                    </a:p>
                    <a:p>
                      <a:pPr marL="0" indent="0">
                        <a:spcBef>
                          <a:spcPts val="400"/>
                        </a:spcBef>
                        <a:buFontTx/>
                        <a:buNone/>
                        <a:defRPr/>
                      </a:pPr>
                      <a:r>
                        <a:rPr lang="en-US" sz="1300" b="1">
                          <a:latin typeface="Neutra Text Alt" panose="02000000000000000000" pitchFamily="50" charset="0"/>
                          <a:ea typeface="+mn-ea"/>
                        </a:rPr>
                        <a:t>Bicycle Lanes </a:t>
                      </a:r>
                      <a:r>
                        <a:rPr lang="en-US" sz="1300" b="0">
                          <a:latin typeface="Neutra Text Alt" panose="02000000000000000000" pitchFamily="50" charset="0"/>
                          <a:ea typeface="+mn-ea"/>
                        </a:rPr>
                        <a:t>($23.6M)</a:t>
                      </a:r>
                    </a:p>
                    <a:p>
                      <a:pPr marL="0" indent="0">
                        <a:spcBef>
                          <a:spcPts val="400"/>
                        </a:spcBef>
                        <a:buFontTx/>
                        <a:buNone/>
                        <a:defRPr/>
                      </a:pPr>
                      <a:r>
                        <a:rPr lang="en-US" sz="1300" b="1">
                          <a:latin typeface="Neutra Text Alt" panose="02000000000000000000" pitchFamily="50" charset="0"/>
                          <a:ea typeface="+mn-ea"/>
                        </a:rPr>
                        <a:t>Capital Bikeshare </a:t>
                      </a:r>
                      <a:r>
                        <a:rPr lang="en-US" sz="1300" b="0">
                          <a:latin typeface="Neutra Text Alt" panose="02000000000000000000" pitchFamily="50" charset="0"/>
                          <a:ea typeface="+mn-ea"/>
                        </a:rPr>
                        <a:t>($19.4M)</a:t>
                      </a:r>
                    </a:p>
                  </a:txBody>
                  <a:tcPr marR="228600"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400"/>
                        </a:spcBef>
                        <a:buFontTx/>
                        <a:buNone/>
                        <a:defRPr/>
                      </a:pPr>
                      <a:r>
                        <a:rPr lang="en-US" sz="1300" b="1">
                          <a:latin typeface="Neutra Text Alt" panose="02000000000000000000" pitchFamily="50" charset="0"/>
                          <a:ea typeface="+mn-ea"/>
                        </a:rPr>
                        <a:t>Safe Routes to School </a:t>
                      </a:r>
                      <a:r>
                        <a:rPr lang="en-US" sz="1300" b="0">
                          <a:latin typeface="Neutra Text Alt" panose="02000000000000000000" pitchFamily="50" charset="0"/>
                          <a:ea typeface="+mn-ea"/>
                        </a:rPr>
                        <a:t>($2.9M)</a:t>
                      </a:r>
                    </a:p>
                    <a:p>
                      <a:pPr marL="0" indent="0">
                        <a:spcBef>
                          <a:spcPts val="400"/>
                        </a:spcBef>
                        <a:buFontTx/>
                        <a:buNone/>
                        <a:defRPr/>
                      </a:pPr>
                      <a:r>
                        <a:rPr lang="en-US" sz="1300" b="1">
                          <a:latin typeface="Neutra Text Alt" panose="02000000000000000000" pitchFamily="50" charset="0"/>
                          <a:ea typeface="+mn-ea"/>
                        </a:rPr>
                        <a:t>Livability </a:t>
                      </a:r>
                      <a:r>
                        <a:rPr lang="en-US" sz="1300" b="0">
                          <a:latin typeface="Neutra Text Alt" panose="02000000000000000000" pitchFamily="50" charset="0"/>
                          <a:ea typeface="+mn-ea"/>
                        </a:rPr>
                        <a:t>($3.5M)</a:t>
                      </a:r>
                    </a:p>
                    <a:p>
                      <a:pPr marL="0" indent="0">
                        <a:spcBef>
                          <a:spcPts val="400"/>
                        </a:spcBef>
                        <a:buFontTx/>
                        <a:buNone/>
                        <a:defRPr/>
                      </a:pPr>
                      <a:r>
                        <a:rPr lang="en-US" sz="1300" b="1">
                          <a:latin typeface="Neutra Text Alt" panose="02000000000000000000" pitchFamily="50" charset="0"/>
                          <a:ea typeface="+mn-ea"/>
                        </a:rPr>
                        <a:t>Fall Safety Campaign </a:t>
                      </a:r>
                      <a:r>
                        <a:rPr lang="en-US" sz="1300" b="0">
                          <a:latin typeface="Neutra Text Alt" panose="02000000000000000000" pitchFamily="50" charset="0"/>
                          <a:ea typeface="+mn-ea"/>
                        </a:rPr>
                        <a:t>($17.4M)</a:t>
                      </a:r>
                      <a:endParaRPr lang="en-US" sz="1300" b="1">
                        <a:latin typeface="Neutra Text Alt" panose="02000000000000000000" pitchFamily="50" charset="0"/>
                        <a:ea typeface="+mn-ea"/>
                      </a:endParaRPr>
                    </a:p>
                  </a:txBody>
                  <a:tcPr marR="228600"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2720266"/>
                  </a:ext>
                </a:extLst>
              </a:tr>
            </a:tbl>
          </a:graphicData>
        </a:graphic>
      </p:graphicFrame>
      <p:sp>
        <p:nvSpPr>
          <p:cNvPr id="7" name="Title 6">
            <a:extLst>
              <a:ext uri="{FF2B5EF4-FFF2-40B4-BE49-F238E27FC236}">
                <a16:creationId xmlns:a16="http://schemas.microsoft.com/office/drawing/2014/main" id="{1629273F-7B1D-4A7E-BC12-E533E1E77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Strategy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B0453F-F526-42CC-BBDF-4B84D7BA94F6}"/>
              </a:ext>
            </a:extLst>
          </p:cNvPr>
          <p:cNvGrpSpPr/>
          <p:nvPr/>
        </p:nvGrpSpPr>
        <p:grpSpPr>
          <a:xfrm>
            <a:off x="3248025" y="2050682"/>
            <a:ext cx="7246606" cy="1154544"/>
            <a:chOff x="3257550" y="1507757"/>
            <a:chExt cx="7246606" cy="1154544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BB8DDF2-04E1-3149-82ED-526CB27414D9}"/>
                </a:ext>
              </a:extLst>
            </p:cNvPr>
            <p:cNvSpPr/>
            <p:nvPr/>
          </p:nvSpPr>
          <p:spPr>
            <a:xfrm>
              <a:off x="3257550" y="1507757"/>
              <a:ext cx="1098062" cy="1101824"/>
            </a:xfrm>
            <a:prstGeom prst="ellipse">
              <a:avLst/>
            </a:prstGeom>
            <a:gradFill flip="none" rotWithShape="1">
              <a:gsLst>
                <a:gs pos="0">
                  <a:srgbClr val="09732E">
                    <a:tint val="66000"/>
                    <a:satMod val="160000"/>
                  </a:srgbClr>
                </a:gs>
                <a:gs pos="50000">
                  <a:srgbClr val="09732E">
                    <a:tint val="44500"/>
                    <a:satMod val="160000"/>
                  </a:srgbClr>
                </a:gs>
                <a:gs pos="100000">
                  <a:srgbClr val="09732E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38100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sz="1800" b="1">
                  <a:solidFill>
                    <a:schemeClr val="tx1"/>
                  </a:solidFill>
                  <a:latin typeface="Neutra Text Alt" panose="02000000000000000000" pitchFamily="50" charset="0"/>
                </a:rPr>
                <a:t>Equity</a:t>
              </a:r>
              <a:endParaRPr lang="en-US" sz="18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eutra Text Alt" panose="02000000000000000000" pitchFamily="50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6B0AD3B-D312-E849-89BE-D7914847EE1C}"/>
                </a:ext>
              </a:extLst>
            </p:cNvPr>
            <p:cNvSpPr/>
            <p:nvPr/>
          </p:nvSpPr>
          <p:spPr>
            <a:xfrm>
              <a:off x="6261788" y="1508136"/>
              <a:ext cx="1187146" cy="1144640"/>
            </a:xfrm>
            <a:prstGeom prst="ellipse">
              <a:avLst/>
            </a:prstGeom>
            <a:gradFill flip="none" rotWithShape="1">
              <a:gsLst>
                <a:gs pos="0">
                  <a:srgbClr val="09732E">
                    <a:tint val="66000"/>
                    <a:satMod val="160000"/>
                  </a:srgbClr>
                </a:gs>
                <a:gs pos="50000">
                  <a:srgbClr val="09732E">
                    <a:tint val="44500"/>
                    <a:satMod val="160000"/>
                  </a:srgbClr>
                </a:gs>
                <a:gs pos="100000">
                  <a:srgbClr val="09732E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38100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1">
                  <a:solidFill>
                    <a:srgbClr val="000000"/>
                  </a:solidFill>
                  <a:latin typeface="Neutra Text Alt" panose="02000000000000000000" pitchFamily="50" charset="0"/>
                </a:rPr>
                <a:t>Mobility</a:t>
              </a:r>
              <a:endParaRPr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tra Text Alt" panose="02000000000000000000" pitchFamily="50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2143490-4EB2-42E8-9268-56117A0F27F3}"/>
                </a:ext>
              </a:extLst>
            </p:cNvPr>
            <p:cNvSpPr/>
            <p:nvPr/>
          </p:nvSpPr>
          <p:spPr>
            <a:xfrm>
              <a:off x="9317010" y="1517661"/>
              <a:ext cx="1187146" cy="1144640"/>
            </a:xfrm>
            <a:prstGeom prst="ellipse">
              <a:avLst/>
            </a:prstGeom>
            <a:gradFill flip="none" rotWithShape="1">
              <a:gsLst>
                <a:gs pos="0">
                  <a:srgbClr val="09732E">
                    <a:tint val="66000"/>
                    <a:satMod val="160000"/>
                  </a:srgbClr>
                </a:gs>
                <a:gs pos="50000">
                  <a:srgbClr val="09732E">
                    <a:tint val="44500"/>
                    <a:satMod val="160000"/>
                  </a:srgbClr>
                </a:gs>
                <a:gs pos="100000">
                  <a:srgbClr val="09732E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38100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1">
                  <a:solidFill>
                    <a:srgbClr val="000000"/>
                  </a:solidFill>
                  <a:latin typeface="Neutra Text Alt" panose="02000000000000000000" pitchFamily="50" charset="0"/>
                </a:rPr>
                <a:t>Safety</a:t>
              </a:r>
              <a:endParaRPr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tra Text Alt" panose="02000000000000000000" pitchFamily="50" charset="0"/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B0C834A5-9E82-4EA8-AC16-6EF87D80FE2C}"/>
                </a:ext>
              </a:extLst>
            </p:cNvPr>
            <p:cNvCxnSpPr/>
            <p:nvPr/>
          </p:nvCxnSpPr>
          <p:spPr>
            <a:xfrm>
              <a:off x="4819820" y="2054033"/>
              <a:ext cx="893619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3D04D34-61A6-42B7-BC4D-39EB18DC20D9}"/>
                </a:ext>
              </a:extLst>
            </p:cNvPr>
            <p:cNvCxnSpPr/>
            <p:nvPr/>
          </p:nvCxnSpPr>
          <p:spPr>
            <a:xfrm>
              <a:off x="7917006" y="2016959"/>
              <a:ext cx="893619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028668B-A569-421C-9257-6C87C3A9A20A}"/>
              </a:ext>
            </a:extLst>
          </p:cNvPr>
          <p:cNvSpPr txBox="1"/>
          <p:nvPr/>
        </p:nvSpPr>
        <p:spPr>
          <a:xfrm>
            <a:off x="718566" y="976871"/>
            <a:ext cx="10997184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1000"/>
              </a:spcBef>
            </a:pPr>
            <a:r>
              <a:rPr lang="en-US" sz="2400" b="1">
                <a:solidFill>
                  <a:schemeClr val="tx1"/>
                </a:solidFill>
                <a:latin typeface="Neutra Text Alt"/>
              </a:rPr>
              <a:t>The District will invest nearly </a:t>
            </a:r>
            <a:r>
              <a:rPr lang="en-US" sz="2400" b="1">
                <a:solidFill>
                  <a:srgbClr val="09732E"/>
                </a:solidFill>
                <a:latin typeface="Neutra Text Alt"/>
              </a:rPr>
              <a:t>$408 million </a:t>
            </a:r>
            <a:r>
              <a:rPr lang="en-US" sz="2400" b="1">
                <a:solidFill>
                  <a:schemeClr val="tx1"/>
                </a:solidFill>
                <a:latin typeface="Neutra Text Alt"/>
              </a:rPr>
              <a:t>in FY 2022 to </a:t>
            </a:r>
            <a:br>
              <a:rPr lang="en-US" sz="2400" b="1">
                <a:latin typeface="Neutra Text Alt"/>
              </a:rPr>
            </a:br>
            <a:r>
              <a:rPr lang="en-US" sz="2400" b="1">
                <a:solidFill>
                  <a:schemeClr val="tx1"/>
                </a:solidFill>
                <a:latin typeface="Neutra Text Alt"/>
              </a:rPr>
              <a:t>improve transportation equity, safety, and mobility</a:t>
            </a:r>
            <a:endParaRPr lang="en-US" sz="24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960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5FFC1-11DA-495B-92FE-3D2027E8946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October 27,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1CB24E-068F-48CD-8616-D690CE3752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8256AD94-3053-4A6C-BCBE-015CD05C7C4A}"/>
              </a:ext>
            </a:extLst>
          </p:cNvPr>
          <p:cNvSpPr txBox="1">
            <a:spLocks/>
          </p:cNvSpPr>
          <p:nvPr/>
        </p:nvSpPr>
        <p:spPr>
          <a:xfrm>
            <a:off x="253999" y="898172"/>
            <a:ext cx="10701045" cy="791791"/>
          </a:xfrm>
          <a:prstGeom prst="rect">
            <a:avLst/>
          </a:prstGeom>
        </p:spPr>
        <p:txBody>
          <a:bodyPr vert="horz" lIns="101823" tIns="50911" rIns="101823" bIns="50911" anchor="t">
            <a:noAutofit/>
          </a:bodyPr>
          <a:lstStyle>
            <a:lvl1pPr marL="572755" indent="-572755" algn="l" rtl="0" eaLnBrk="1" latinLnBrk="0" hangingPunct="1">
              <a:spcBef>
                <a:spcPts val="780"/>
              </a:spcBef>
              <a:buClrTx/>
              <a:buSzPct val="60000"/>
              <a:buFont typeface="Arial" panose="020B0604020202020204" pitchFamily="34" charset="0"/>
              <a:buChar char="•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80046" indent="-572755" algn="l" rtl="0" eaLnBrk="1" latinLnBrk="0" hangingPunct="1">
              <a:spcBef>
                <a:spcPts val="613"/>
              </a:spcBef>
              <a:buClrTx/>
              <a:buSzPct val="70000"/>
              <a:buFont typeface="Arial" panose="020B0604020202020204" pitchFamily="34" charset="0"/>
              <a:buChar char="•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2787" indent="-509115" algn="l" rtl="0" eaLnBrk="1" latinLnBrk="0" hangingPunct="1">
              <a:spcBef>
                <a:spcPts val="557"/>
              </a:spcBef>
              <a:buClrTx/>
              <a:buSzPct val="75000"/>
              <a:buFont typeface="Arial" panose="020B0604020202020204" pitchFamily="34" charset="0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1900" indent="-509115" algn="l" rtl="0" eaLnBrk="1" latinLnBrk="0" hangingPunct="1">
              <a:spcBef>
                <a:spcPts val="446"/>
              </a:spcBef>
              <a:buClrTx/>
              <a:buSzPct val="75000"/>
              <a:buFont typeface="Arial" panose="020B0604020202020204" pitchFamily="34" charset="0"/>
              <a:buChar char="•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1015" indent="-509115" algn="l" rtl="0" eaLnBrk="1" latinLnBrk="0" hangingPunct="1">
              <a:spcBef>
                <a:spcPts val="446"/>
              </a:spcBef>
              <a:buClrTx/>
              <a:buSzPct val="65000"/>
              <a:buFont typeface="Arial" panose="020B0604020202020204" pitchFamily="34" charset="0"/>
              <a:buChar char="•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41926" indent="-254556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47395" indent="-254556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52864" indent="-254556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58333" indent="-254556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b="1" i="1">
              <a:latin typeface="Neutra Text Alt"/>
            </a:endParaRP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0EE8B932-47ED-49CE-8AB7-1F775E2AE1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20" r="6192"/>
          <a:stretch/>
        </p:blipFill>
        <p:spPr>
          <a:xfrm>
            <a:off x="8202850" y="908710"/>
            <a:ext cx="3447648" cy="43193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80D7FB-14EC-42A4-AEB8-F765ED83C953}"/>
              </a:ext>
            </a:extLst>
          </p:cNvPr>
          <p:cNvSpPr txBox="1"/>
          <p:nvPr/>
        </p:nvSpPr>
        <p:spPr>
          <a:xfrm>
            <a:off x="441037" y="1156855"/>
            <a:ext cx="6950363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chemeClr val="tx1"/>
                </a:solidFill>
                <a:latin typeface="Neutra Text Alt"/>
              </a:rPr>
              <a:t>Where you live in the District impacts your access to high-frequency transit and other mobility options. </a:t>
            </a:r>
            <a:r>
              <a:rPr lang="en-US" sz="1800">
                <a:solidFill>
                  <a:schemeClr val="tx1"/>
                </a:solidFill>
                <a:latin typeface="Neutra Text Alt"/>
              </a:rPr>
              <a:t>Low-income residents, people of color, and persons with disabilities disproportionately live in parts of our city with the greatest need for transportation investments.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0AECCB9-7029-4166-915E-EB8D1ECA44CD}"/>
              </a:ext>
            </a:extLst>
          </p:cNvPr>
          <p:cNvGrpSpPr/>
          <p:nvPr/>
        </p:nvGrpSpPr>
        <p:grpSpPr>
          <a:xfrm>
            <a:off x="991050" y="2926139"/>
            <a:ext cx="5640785" cy="2722533"/>
            <a:chOff x="1172152" y="3410333"/>
            <a:chExt cx="5104823" cy="2463850"/>
          </a:xfrm>
        </p:grpSpPr>
        <p:pic>
          <p:nvPicPr>
            <p:cNvPr id="15" name="Picture 15">
              <a:extLst>
                <a:ext uri="{FF2B5EF4-FFF2-40B4-BE49-F238E27FC236}">
                  <a16:creationId xmlns:a16="http://schemas.microsoft.com/office/drawing/2014/main" id="{AACFF212-AA0A-44A1-AF17-EBFBD5BF31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2598"/>
            <a:stretch/>
          </p:blipFill>
          <p:spPr>
            <a:xfrm>
              <a:off x="1172152" y="3410333"/>
              <a:ext cx="5104823" cy="2390392"/>
            </a:xfrm>
            <a:prstGeom prst="rect">
              <a:avLst/>
            </a:prstGeom>
          </p:spPr>
        </p:pic>
        <p:pic>
          <p:nvPicPr>
            <p:cNvPr id="9" name="Picture 15">
              <a:extLst>
                <a:ext uri="{FF2B5EF4-FFF2-40B4-BE49-F238E27FC236}">
                  <a16:creationId xmlns:a16="http://schemas.microsoft.com/office/drawing/2014/main" id="{234C78F3-4878-4CB1-BAA1-6B5DA326E0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6650" r="60073"/>
            <a:stretch/>
          </p:blipFill>
          <p:spPr>
            <a:xfrm>
              <a:off x="3229100" y="5509057"/>
              <a:ext cx="2038226" cy="365126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1FB78C0-7C59-4370-B305-94DB55F7A7E8}"/>
              </a:ext>
            </a:extLst>
          </p:cNvPr>
          <p:cNvSpPr txBox="1"/>
          <p:nvPr/>
        </p:nvSpPr>
        <p:spPr>
          <a:xfrm>
            <a:off x="7715586" y="5388983"/>
            <a:ext cx="39349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000"/>
              </a:spcBef>
            </a:pPr>
            <a:r>
              <a:rPr lang="en-US" i="1">
                <a:solidFill>
                  <a:schemeClr val="tx1"/>
                </a:solidFill>
                <a:latin typeface="Neutra Text Alt"/>
              </a:rPr>
              <a:t>Areas shaded </a:t>
            </a:r>
            <a:r>
              <a:rPr lang="en-US" b="1" i="1">
                <a:solidFill>
                  <a:schemeClr val="accent4">
                    <a:lumMod val="75000"/>
                  </a:schemeClr>
                </a:solidFill>
                <a:latin typeface="Neutra Text Alt"/>
              </a:rPr>
              <a:t>dark purple </a:t>
            </a:r>
            <a:r>
              <a:rPr lang="en-US" i="1">
                <a:solidFill>
                  <a:schemeClr val="tx1"/>
                </a:solidFill>
                <a:latin typeface="Neutra Text Alt"/>
              </a:rPr>
              <a:t>have the least access to </a:t>
            </a:r>
            <a:br>
              <a:rPr lang="en-US" i="1">
                <a:solidFill>
                  <a:schemeClr val="tx1"/>
                </a:solidFill>
                <a:latin typeface="Neutra Text Alt"/>
              </a:rPr>
            </a:br>
            <a:r>
              <a:rPr lang="en-US" i="1">
                <a:solidFill>
                  <a:schemeClr val="tx1"/>
                </a:solidFill>
                <a:latin typeface="Neutra Text Alt"/>
              </a:rPr>
              <a:t>high-frequency transit and other mobility options.</a:t>
            </a:r>
            <a:endParaRPr lang="en-US" sz="1100" i="1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0081637-B72F-40DB-86D6-EE1EAC6B8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</a:t>
            </a:r>
            <a:r>
              <a:rPr lang="en-US" b="1"/>
              <a:t>Equity </a:t>
            </a:r>
            <a:r>
              <a:rPr lang="en-US"/>
              <a:t>Challenge</a:t>
            </a:r>
          </a:p>
        </p:txBody>
      </p:sp>
    </p:spTree>
    <p:extLst>
      <p:ext uri="{BB962C8B-B14F-4D97-AF65-F5344CB8AC3E}">
        <p14:creationId xmlns:p14="http://schemas.microsoft.com/office/powerpoint/2010/main" val="2195000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853934-C98C-4F6B-9E46-72297CDBAD8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4228" y="1629429"/>
            <a:ext cx="5486522" cy="3841937"/>
          </a:xfrm>
        </p:spPr>
        <p:txBody>
          <a:bodyPr lIns="91440" tIns="45720" rIns="91440" bIns="45720" anchor="t"/>
          <a:lstStyle/>
          <a:p>
            <a:pPr>
              <a:spcAft>
                <a:spcPts val="1800"/>
              </a:spcAft>
            </a:pPr>
            <a:r>
              <a:rPr lang="en-US" sz="2000" b="1">
                <a:solidFill>
                  <a:schemeClr val="tx1"/>
                </a:solidFill>
                <a:latin typeface="Neutra Text Alt" panose="02000000000000000000" pitchFamily="50" charset="0"/>
              </a:rPr>
              <a:t>The District is investing $20.5 million to build the </a:t>
            </a:r>
            <a:r>
              <a:rPr lang="en-US" sz="2000" b="1">
                <a:solidFill>
                  <a:srgbClr val="09732E"/>
                </a:solidFill>
                <a:latin typeface="Neutra Text Alt" panose="02000000000000000000" pitchFamily="50" charset="0"/>
              </a:rPr>
              <a:t>Anacostia Metro Pedestrian Bridge</a:t>
            </a:r>
            <a:endParaRPr lang="en-US" sz="2000" b="1">
              <a:solidFill>
                <a:schemeClr val="tx1"/>
              </a:solidFill>
              <a:latin typeface="Neutra Text Alt" panose="02000000000000000000" pitchFamily="50" charset="0"/>
            </a:endParaRPr>
          </a:p>
          <a:p>
            <a:pPr marL="546100" indent="-342900">
              <a:spcAft>
                <a:spcPts val="1600"/>
              </a:spcAft>
              <a:buClr>
                <a:srgbClr val="293E6B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Neutra Text Alt" panose="02000000000000000000" pitchFamily="50" charset="0"/>
              </a:rPr>
              <a:t>Key pedestrian and bicycle connection </a:t>
            </a:r>
          </a:p>
          <a:p>
            <a:pPr marL="546100" indent="-342900">
              <a:spcAft>
                <a:spcPts val="1600"/>
              </a:spcAft>
              <a:buClr>
                <a:srgbClr val="293E6B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Neutra Text Alt" panose="02000000000000000000" pitchFamily="50" charset="0"/>
              </a:rPr>
              <a:t>Connects neighborhoods south of Suitland Parkway to the Anacostia Metro Station</a:t>
            </a:r>
          </a:p>
          <a:p>
            <a:pPr marL="546100" indent="-342900">
              <a:spcAft>
                <a:spcPts val="1600"/>
              </a:spcAft>
              <a:buClr>
                <a:srgbClr val="293E6B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Neutra Text Alt" panose="02000000000000000000" pitchFamily="50" charset="0"/>
              </a:rPr>
              <a:t>Provides safe passage to a regional transit hub </a:t>
            </a:r>
            <a:r>
              <a:rPr lang="en-US">
                <a:solidFill>
                  <a:schemeClr val="tx1"/>
                </a:solidFill>
                <a:latin typeface="Neutra Text Alt" panose="02000000000000000000" pitchFamily="50" charset="0"/>
              </a:rPr>
              <a:t>(Green Line Metro &amp; 15 bus routes)</a:t>
            </a:r>
            <a:endParaRPr lang="en-US" sz="2000">
              <a:solidFill>
                <a:schemeClr val="tx1"/>
              </a:solidFill>
              <a:latin typeface="Neutra Text Alt" panose="02000000000000000000" pitchFamily="50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65FDA9-2E5A-4873-AD23-0EDD00B2102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DC93C7F-5127-4C93-A4A6-D057B24F7E9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October 27, 2021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B8B091B0-73A3-475B-B38C-275C8B596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6280" y="909327"/>
            <a:ext cx="4682836" cy="2764892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7CB4ADEB-BC4C-4782-B828-0F5ED750C5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82" t="37394" r="38762" b="12759"/>
          <a:stretch/>
        </p:blipFill>
        <p:spPr>
          <a:xfrm>
            <a:off x="6958164" y="3599847"/>
            <a:ext cx="4192060" cy="2384250"/>
          </a:xfrm>
          <a:prstGeom prst="rect">
            <a:avLst/>
          </a:prstGeom>
          <a:ln w="22225">
            <a:solidFill>
              <a:srgbClr val="293E6B"/>
            </a:solidFill>
          </a:ln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96AC9B2-5656-444E-AF78-365A320D5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Equity: </a:t>
            </a:r>
            <a:r>
              <a:rPr lang="en-US"/>
              <a:t>Anacostia Metro Pedestrian Bridge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190695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65FDA9-2E5A-4873-AD23-0EDD00B2102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DC93C7F-5127-4C93-A4A6-D057B24F7E9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October 27, 2021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AA7AF1C2-0E52-4646-AF88-EB438C630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107" y="1799915"/>
            <a:ext cx="5391614" cy="3367614"/>
          </a:xfrm>
          <a:prstGeom prst="rect">
            <a:avLst/>
          </a:prstGeom>
          <a:ln w="28575">
            <a:solidFill>
              <a:srgbClr val="293E6B"/>
            </a:solidFill>
          </a:ln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3C8F2D89-12A8-46B6-813E-4E37E2F99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Equity: </a:t>
            </a:r>
            <a:r>
              <a:rPr lang="en-US"/>
              <a:t>DC Streetcar Expansion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0678D17-72DE-456E-9257-9A56B5C947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4228" y="1562754"/>
            <a:ext cx="5124572" cy="3841937"/>
          </a:xfrm>
        </p:spPr>
        <p:txBody>
          <a:bodyPr lIns="91440" tIns="45720" rIns="91440" bIns="45720" anchor="t"/>
          <a:lstStyle/>
          <a:p>
            <a:pPr>
              <a:spcAft>
                <a:spcPts val="1800"/>
              </a:spcAft>
            </a:pPr>
            <a:r>
              <a:rPr lang="en-US" sz="2000" b="1">
                <a:solidFill>
                  <a:schemeClr val="tx1"/>
                </a:solidFill>
                <a:latin typeface="Neutra Text Alt" panose="02000000000000000000" pitchFamily="50" charset="0"/>
              </a:rPr>
              <a:t>The District is investing $136 million to extend </a:t>
            </a:r>
            <a:r>
              <a:rPr lang="en-US" sz="2000" b="1">
                <a:solidFill>
                  <a:srgbClr val="09732E"/>
                </a:solidFill>
                <a:latin typeface="Neutra Text Alt" panose="02000000000000000000" pitchFamily="50" charset="0"/>
              </a:rPr>
              <a:t>DC Streetcar </a:t>
            </a:r>
            <a:r>
              <a:rPr lang="en-US" sz="2000" b="1">
                <a:solidFill>
                  <a:schemeClr val="tx1"/>
                </a:solidFill>
                <a:latin typeface="Neutra Text Alt" panose="02000000000000000000" pitchFamily="50" charset="0"/>
              </a:rPr>
              <a:t>to Wards 5 &amp; 7</a:t>
            </a:r>
          </a:p>
          <a:p>
            <a:pPr marL="546100" indent="-342900">
              <a:spcAft>
                <a:spcPts val="1600"/>
              </a:spcAft>
              <a:buClr>
                <a:srgbClr val="293E6B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Neutra Text Alt" panose="02000000000000000000" pitchFamily="50" charset="0"/>
              </a:rPr>
              <a:t>Key transit link to residents and businesses in Wards 5 and 7</a:t>
            </a:r>
          </a:p>
          <a:p>
            <a:pPr marL="546100" indent="-342900">
              <a:spcAft>
                <a:spcPts val="1600"/>
              </a:spcAft>
              <a:buClr>
                <a:srgbClr val="293E6B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Neutra Text Alt" panose="02000000000000000000" pitchFamily="50" charset="0"/>
              </a:rPr>
              <a:t>Free transit option in areas of greater transit inequity</a:t>
            </a:r>
          </a:p>
          <a:p>
            <a:pPr marL="546100" indent="-342900">
              <a:spcAft>
                <a:spcPts val="1600"/>
              </a:spcAft>
              <a:buClr>
                <a:srgbClr val="293E6B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Neutra Text Alt" panose="02000000000000000000" pitchFamily="50" charset="0"/>
              </a:rPr>
              <a:t>Improves safety for people walking and biking on Benning Road, replaces aging Whitlock Bridge, and improves safety and access for vehicles using 295</a:t>
            </a:r>
          </a:p>
        </p:txBody>
      </p:sp>
    </p:spTree>
    <p:extLst>
      <p:ext uri="{BB962C8B-B14F-4D97-AF65-F5344CB8AC3E}">
        <p14:creationId xmlns:p14="http://schemas.microsoft.com/office/powerpoint/2010/main" val="3384124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IMG_0149-scaled.jpg">
            <a:extLst>
              <a:ext uri="{FF2B5EF4-FFF2-40B4-BE49-F238E27FC236}">
                <a16:creationId xmlns:a16="http://schemas.microsoft.com/office/drawing/2014/main" id="{7FB0D790-FEFF-4AF0-A5E5-8FCBBAED83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882"/>
          <a:stretch/>
        </p:blipFill>
        <p:spPr>
          <a:xfrm>
            <a:off x="6717639" y="1964332"/>
            <a:ext cx="4678573" cy="2771298"/>
          </a:xfrm>
          <a:prstGeom prst="rect">
            <a:avLst/>
          </a:prstGeom>
          <a:ln w="28575">
            <a:solidFill>
              <a:srgbClr val="293E6B"/>
            </a:solidFill>
          </a:ln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C37D27C-858E-4D90-AF37-D829EACCFBCF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9332252" y="6398708"/>
            <a:ext cx="2216097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tra Text Alt" pitchFamily="50" charset="0"/>
                <a:sym typeface="Calibri"/>
              </a:rPr>
              <a:t>October 27, 2021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83433EB0-4E1F-4CD0-AFBC-9FE4CED7B41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539447" y="6402625"/>
            <a:ext cx="537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tra Text Alt" pitchFamily="50" charset="0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tra Text Alt" pitchFamily="50" charset="0"/>
              <a:sym typeface="Calibri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ABBBE5D-99DC-4CCB-8723-82D4BE828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Equity: </a:t>
            </a:r>
            <a:r>
              <a:rPr lang="en-US"/>
              <a:t>DC Neighborhood Connect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7B76C27-FF8F-4BD5-BFA4-CB68354D9E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4228" y="1428002"/>
            <a:ext cx="5581772" cy="3841937"/>
          </a:xfrm>
        </p:spPr>
        <p:txBody>
          <a:bodyPr lIns="91440" tIns="45720" rIns="91440" bIns="45720" anchor="t"/>
          <a:lstStyle/>
          <a:p>
            <a:pPr>
              <a:spcAft>
                <a:spcPts val="1800"/>
              </a:spcAft>
            </a:pPr>
            <a:r>
              <a:rPr lang="en-US" sz="2000" b="1">
                <a:solidFill>
                  <a:schemeClr val="tx1"/>
                </a:solidFill>
                <a:latin typeface="Neutra Text Alt" panose="02000000000000000000" pitchFamily="50" charset="0"/>
              </a:rPr>
              <a:t>The District is investing $1.7 million to restore and expand </a:t>
            </a:r>
            <a:r>
              <a:rPr lang="en-US" sz="2000" b="1">
                <a:solidFill>
                  <a:srgbClr val="09732E"/>
                </a:solidFill>
                <a:latin typeface="Neutra Text Alt" panose="02000000000000000000" pitchFamily="50" charset="0"/>
              </a:rPr>
              <a:t>DC Neighborhood Connect</a:t>
            </a:r>
            <a:endParaRPr lang="en-US" sz="2000" b="1">
              <a:solidFill>
                <a:schemeClr val="tx1"/>
              </a:solidFill>
              <a:latin typeface="Neutra Text Alt" panose="02000000000000000000" pitchFamily="50" charset="0"/>
            </a:endParaRPr>
          </a:p>
          <a:p>
            <a:pPr marL="546100" indent="-342900">
              <a:spcAft>
                <a:spcPts val="1600"/>
              </a:spcAft>
              <a:buClr>
                <a:srgbClr val="293E6B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Neutra Text Alt" panose="02000000000000000000" pitchFamily="50" charset="0"/>
              </a:rPr>
              <a:t>Shared, on-demand shuttle service for areas with fewer transit options</a:t>
            </a:r>
          </a:p>
          <a:p>
            <a:pPr marL="546100" indent="-342900">
              <a:spcAft>
                <a:spcPts val="1600"/>
              </a:spcAft>
              <a:buClr>
                <a:srgbClr val="293E6B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Neutra Text Alt" panose="02000000000000000000" pitchFamily="50" charset="0"/>
              </a:rPr>
              <a:t>Service </a:t>
            </a:r>
            <a:r>
              <a:rPr lang="en-US" sz="2000" b="1" i="1">
                <a:solidFill>
                  <a:schemeClr val="tx1"/>
                </a:solidFill>
                <a:latin typeface="Neutra Text Alt" panose="02000000000000000000" pitchFamily="50" charset="0"/>
              </a:rPr>
              <a:t>restored</a:t>
            </a:r>
            <a:r>
              <a:rPr lang="en-US" sz="2000">
                <a:solidFill>
                  <a:schemeClr val="tx1"/>
                </a:solidFill>
                <a:latin typeface="Neutra Text Alt" panose="02000000000000000000" pitchFamily="50" charset="0"/>
              </a:rPr>
              <a:t> in Wards 1, 4, 5, and 8 after being suspended during COVID-19</a:t>
            </a:r>
          </a:p>
          <a:p>
            <a:pPr marL="546100" indent="-342900">
              <a:spcAft>
                <a:spcPts val="1600"/>
              </a:spcAft>
              <a:buClr>
                <a:srgbClr val="293E6B"/>
              </a:buClr>
              <a:buFont typeface="Arial" panose="020B0604020202020204" pitchFamily="34" charset="0"/>
              <a:buChar char="•"/>
            </a:pPr>
            <a:r>
              <a:rPr lang="en-US" sz="2000" b="1" i="1">
                <a:solidFill>
                  <a:schemeClr val="tx1"/>
                </a:solidFill>
                <a:latin typeface="Neutra Text Alt" panose="02000000000000000000" pitchFamily="50" charset="0"/>
              </a:rPr>
              <a:t>New service </a:t>
            </a:r>
            <a:r>
              <a:rPr lang="en-US" sz="2000">
                <a:solidFill>
                  <a:schemeClr val="tx1"/>
                </a:solidFill>
                <a:latin typeface="Neutra Text Alt" panose="02000000000000000000" pitchFamily="50" charset="0"/>
              </a:rPr>
              <a:t>coming March 2022 connecting </a:t>
            </a:r>
            <a:r>
              <a:rPr lang="en-US" sz="2000" err="1">
                <a:solidFill>
                  <a:schemeClr val="tx1"/>
                </a:solidFill>
                <a:latin typeface="Neutra Text Alt" panose="02000000000000000000" pitchFamily="50" charset="0"/>
              </a:rPr>
              <a:t>NoMa</a:t>
            </a:r>
            <a:r>
              <a:rPr lang="en-US" sz="2000">
                <a:solidFill>
                  <a:schemeClr val="tx1"/>
                </a:solidFill>
                <a:latin typeface="Neutra Text Alt" panose="02000000000000000000" pitchFamily="50" charset="0"/>
              </a:rPr>
              <a:t>, Fort Lincoln, Ivy City, and Trinidad</a:t>
            </a:r>
          </a:p>
          <a:p>
            <a:pPr marL="546100" indent="-342900">
              <a:spcAft>
                <a:spcPts val="1600"/>
              </a:spcAft>
              <a:buClr>
                <a:srgbClr val="293E6B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Neutra Text Alt" panose="02000000000000000000" pitchFamily="50" charset="0"/>
              </a:rPr>
              <a:t>10K+ trips since service restored in Jun/July 2021, with 4.8 out of 5 satisfaction rating</a:t>
            </a:r>
          </a:p>
        </p:txBody>
      </p:sp>
    </p:spTree>
    <p:extLst>
      <p:ext uri="{BB962C8B-B14F-4D97-AF65-F5344CB8AC3E}">
        <p14:creationId xmlns:p14="http://schemas.microsoft.com/office/powerpoint/2010/main" val="1634932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5FFC1-11DA-495B-92FE-3D2027E8946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October 27,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1CB24E-068F-48CD-8616-D690CE3752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8256AD94-3053-4A6C-BCBE-015CD05C7C4A}"/>
              </a:ext>
            </a:extLst>
          </p:cNvPr>
          <p:cNvSpPr txBox="1">
            <a:spLocks/>
          </p:cNvSpPr>
          <p:nvPr/>
        </p:nvSpPr>
        <p:spPr>
          <a:xfrm>
            <a:off x="253999" y="898172"/>
            <a:ext cx="10701045" cy="3966791"/>
          </a:xfrm>
          <a:prstGeom prst="rect">
            <a:avLst/>
          </a:prstGeom>
        </p:spPr>
        <p:txBody>
          <a:bodyPr vert="horz" lIns="101823" tIns="50911" rIns="101823" bIns="50911" anchor="t">
            <a:noAutofit/>
          </a:bodyPr>
          <a:lstStyle>
            <a:lvl1pPr marL="572755" indent="-572755" algn="l" rtl="0" eaLnBrk="1" latinLnBrk="0" hangingPunct="1">
              <a:spcBef>
                <a:spcPts val="780"/>
              </a:spcBef>
              <a:buClrTx/>
              <a:buSzPct val="60000"/>
              <a:buFont typeface="Arial" panose="020B0604020202020204" pitchFamily="34" charset="0"/>
              <a:buChar char="•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80046" indent="-572755" algn="l" rtl="0" eaLnBrk="1" latinLnBrk="0" hangingPunct="1">
              <a:spcBef>
                <a:spcPts val="613"/>
              </a:spcBef>
              <a:buClrTx/>
              <a:buSzPct val="70000"/>
              <a:buFont typeface="Arial" panose="020B0604020202020204" pitchFamily="34" charset="0"/>
              <a:buChar char="•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2787" indent="-509115" algn="l" rtl="0" eaLnBrk="1" latinLnBrk="0" hangingPunct="1">
              <a:spcBef>
                <a:spcPts val="557"/>
              </a:spcBef>
              <a:buClrTx/>
              <a:buSzPct val="75000"/>
              <a:buFont typeface="Arial" panose="020B0604020202020204" pitchFamily="34" charset="0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1900" indent="-509115" algn="l" rtl="0" eaLnBrk="1" latinLnBrk="0" hangingPunct="1">
              <a:spcBef>
                <a:spcPts val="446"/>
              </a:spcBef>
              <a:buClrTx/>
              <a:buSzPct val="75000"/>
              <a:buFont typeface="Arial" panose="020B0604020202020204" pitchFamily="34" charset="0"/>
              <a:buChar char="•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1015" indent="-509115" algn="l" rtl="0" eaLnBrk="1" latinLnBrk="0" hangingPunct="1">
              <a:spcBef>
                <a:spcPts val="446"/>
              </a:spcBef>
              <a:buClrTx/>
              <a:buSzPct val="65000"/>
              <a:buFont typeface="Arial" panose="020B0604020202020204" pitchFamily="34" charset="0"/>
              <a:buChar char="•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41926" indent="-254556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47395" indent="-254556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52864" indent="-254556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58333" indent="-254556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>
              <a:latin typeface="Neutra Text Alt"/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7C5533D2-6530-4DD7-AAC9-CF62EAAE6E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0"/>
          <a:stretch/>
        </p:blipFill>
        <p:spPr>
          <a:xfrm>
            <a:off x="1373909" y="2011791"/>
            <a:ext cx="9444181" cy="37326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F326B8-A77D-47A1-86FE-3AC7F82701F0}"/>
              </a:ext>
            </a:extLst>
          </p:cNvPr>
          <p:cNvSpPr txBox="1"/>
          <p:nvPr/>
        </p:nvSpPr>
        <p:spPr>
          <a:xfrm>
            <a:off x="2369666" y="1087487"/>
            <a:ext cx="7452665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>
                <a:latin typeface="Neutra Text Alt"/>
              </a:rPr>
              <a:t>Only in certain parts of our city are people able to easily travel by bus, bike, or walking to get to and from jobs and economic opportunities. 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B897F36-79D8-4056-A8B9-577AC1299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</a:t>
            </a:r>
            <a:r>
              <a:rPr lang="en-US" b="1"/>
              <a:t>Mobility</a:t>
            </a:r>
            <a:r>
              <a:rPr lang="en-US"/>
              <a:t> Challenge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19A7F5-F17B-49B9-960E-A965A122729E}"/>
              </a:ext>
            </a:extLst>
          </p:cNvPr>
          <p:cNvSpPr txBox="1"/>
          <p:nvPr/>
        </p:nvSpPr>
        <p:spPr>
          <a:xfrm>
            <a:off x="2076617" y="5809305"/>
            <a:ext cx="80387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000"/>
              </a:spcBef>
            </a:pPr>
            <a:r>
              <a:rPr lang="en-US" sz="1600" i="1">
                <a:solidFill>
                  <a:schemeClr val="tx1"/>
                </a:solidFill>
                <a:latin typeface="Neutra Text Alt"/>
              </a:rPr>
              <a:t>Areas shaded </a:t>
            </a:r>
            <a:r>
              <a:rPr lang="en-US" sz="1600" b="1" i="1">
                <a:solidFill>
                  <a:schemeClr val="accent4">
                    <a:lumMod val="75000"/>
                  </a:schemeClr>
                </a:solidFill>
                <a:latin typeface="Neutra Text Alt"/>
              </a:rPr>
              <a:t>dark purple </a:t>
            </a:r>
            <a:r>
              <a:rPr lang="en-US" sz="1600" i="1">
                <a:solidFill>
                  <a:schemeClr val="tx1"/>
                </a:solidFill>
                <a:latin typeface="Neutra Text Alt"/>
              </a:rPr>
              <a:t>have the greatest ability to easily travel by bus, bike, or walking.</a:t>
            </a:r>
            <a:endParaRPr lang="en-US" sz="1200" i="1"/>
          </a:p>
        </p:txBody>
      </p:sp>
    </p:spTree>
    <p:extLst>
      <p:ext uri="{BB962C8B-B14F-4D97-AF65-F5344CB8AC3E}">
        <p14:creationId xmlns:p14="http://schemas.microsoft.com/office/powerpoint/2010/main" val="1856014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6EFE6F-5E50-4DE2-93DB-C679AAC5CD9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tra Text Alt" pitchFamily="50" charset="0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tra Text Alt" pitchFamily="50" charset="0"/>
              <a:sym typeface="Calibri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310F298-D89E-4FEE-8E5C-5CD577BA336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tra Text Alt" pitchFamily="50" charset="0"/>
                <a:sym typeface="Calibri"/>
              </a:rPr>
              <a:t>October 27, 2021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3C092B0-539B-49FD-B2BC-3E47F2B16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Mobility: </a:t>
            </a:r>
            <a:r>
              <a:rPr lang="en-US"/>
              <a:t>Bus Priority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2425F4A-32D3-405F-BAE7-76799EF4500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8027" y="1313703"/>
            <a:ext cx="5762747" cy="2826498"/>
          </a:xfrm>
        </p:spPr>
        <p:txBody>
          <a:bodyPr lIns="91440" tIns="45720" rIns="91440" bIns="45720" anchor="t"/>
          <a:lstStyle/>
          <a:p>
            <a:pPr>
              <a:spcAft>
                <a:spcPts val="1800"/>
              </a:spcAft>
            </a:pPr>
            <a:r>
              <a:rPr lang="en-US" sz="2000" b="1">
                <a:solidFill>
                  <a:schemeClr val="tx1"/>
                </a:solidFill>
                <a:latin typeface="Neutra Text Alt" panose="02000000000000000000" pitchFamily="50" charset="0"/>
              </a:rPr>
              <a:t>The District is investing $63.6 million over 6 years to install </a:t>
            </a:r>
            <a:r>
              <a:rPr lang="en-US" sz="2000" b="1">
                <a:solidFill>
                  <a:srgbClr val="09732E"/>
                </a:solidFill>
                <a:latin typeface="Neutra Text Alt" panose="02000000000000000000" pitchFamily="50" charset="0"/>
              </a:rPr>
              <a:t>Bus Priority</a:t>
            </a:r>
            <a:r>
              <a:rPr lang="en-US" sz="2000">
                <a:solidFill>
                  <a:srgbClr val="09732E"/>
                </a:solidFill>
                <a:latin typeface="Neutra Text Alt" panose="02000000000000000000" pitchFamily="50" charset="0"/>
              </a:rPr>
              <a:t> </a:t>
            </a:r>
            <a:r>
              <a:rPr lang="en-US" sz="2000" b="1">
                <a:solidFill>
                  <a:schemeClr val="tx1"/>
                </a:solidFill>
                <a:latin typeface="Neutra Text Alt" panose="02000000000000000000" pitchFamily="50" charset="0"/>
              </a:rPr>
              <a:t>on 50+ bus corridors</a:t>
            </a:r>
          </a:p>
          <a:p>
            <a:pPr marL="546100" indent="-342900">
              <a:spcAft>
                <a:spcPts val="1600"/>
              </a:spcAft>
              <a:buClr>
                <a:srgbClr val="293E6B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Neutra Text Alt" panose="02000000000000000000" pitchFamily="50" charset="0"/>
              </a:rPr>
              <a:t>Makes bus travel faster and more reliable with bus-only lanes, transit signal priority, queue jumps, and more</a:t>
            </a:r>
          </a:p>
          <a:p>
            <a:pPr marL="546100" indent="-342900">
              <a:spcAft>
                <a:spcPts val="1600"/>
              </a:spcAft>
              <a:buClr>
                <a:srgbClr val="293E6B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Neutra Text Alt" panose="02000000000000000000" pitchFamily="50" charset="0"/>
              </a:rPr>
              <a:t>Helps residents more easily reach jobs and other economic opportunities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FF36C6-7114-4C5E-80E7-BCF743519287}"/>
              </a:ext>
            </a:extLst>
          </p:cNvPr>
          <p:cNvSpPr txBox="1"/>
          <p:nvPr/>
        </p:nvSpPr>
        <p:spPr>
          <a:xfrm>
            <a:off x="1164924" y="4269043"/>
            <a:ext cx="4139806" cy="16386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293E6B"/>
            </a:solidFill>
          </a:ln>
        </p:spPr>
        <p:txBody>
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rgbClr val="293E6B"/>
                </a:solidFill>
                <a:latin typeface="Neutra Text Alt"/>
              </a:rPr>
              <a:t>Planned FY22/FY23 Construction</a:t>
            </a:r>
          </a:p>
          <a:p>
            <a:pPr algn="ctr">
              <a:lnSpc>
                <a:spcPct val="120000"/>
              </a:lnSpc>
              <a:spcBef>
                <a:spcPts val="400"/>
              </a:spcBef>
            </a:pPr>
            <a:r>
              <a:rPr lang="en-US" sz="1600" b="0">
                <a:latin typeface="Neutra Text Alt" panose="02000000000000000000" pitchFamily="50" charset="0"/>
              </a:rPr>
              <a:t>H &amp; I Streets NW </a:t>
            </a:r>
            <a:r>
              <a:rPr lang="en-US" sz="1200" b="0">
                <a:latin typeface="Neutra Text Alt" panose="02000000000000000000" pitchFamily="50" charset="0"/>
              </a:rPr>
              <a:t>(14</a:t>
            </a:r>
            <a:r>
              <a:rPr lang="en-US" sz="1200" b="0" baseline="30000">
                <a:latin typeface="Neutra Text Alt" panose="02000000000000000000" pitchFamily="50" charset="0"/>
              </a:rPr>
              <a:t>th</a:t>
            </a:r>
            <a:r>
              <a:rPr lang="en-US" sz="1200" b="0">
                <a:latin typeface="Neutra Text Alt" panose="02000000000000000000" pitchFamily="50" charset="0"/>
              </a:rPr>
              <a:t> to N. Cap.)</a:t>
            </a:r>
            <a:endParaRPr lang="en-US" sz="1600" b="0">
              <a:latin typeface="Neutra Text Alt" panose="02000000000000000000" pitchFamily="50" charset="0"/>
            </a:endParaRPr>
          </a:p>
          <a:p>
            <a:pPr algn="ctr">
              <a:lnSpc>
                <a:spcPct val="120000"/>
              </a:lnSpc>
            </a:pPr>
            <a:r>
              <a:rPr lang="en-US" sz="1600" b="0">
                <a:latin typeface="Neutra Text Alt" panose="02000000000000000000" pitchFamily="50" charset="0"/>
              </a:rPr>
              <a:t>Minnesota Avenue SE </a:t>
            </a:r>
            <a:r>
              <a:rPr lang="en-US" sz="1200" b="0">
                <a:latin typeface="Neutra Text Alt" panose="02000000000000000000" pitchFamily="50" charset="0"/>
              </a:rPr>
              <a:t>(Penn. To E. Cap.) </a:t>
            </a:r>
            <a:endParaRPr lang="en-US" sz="1600" b="1">
              <a:solidFill>
                <a:srgbClr val="002C3B"/>
              </a:solidFill>
              <a:latin typeface="Neutra Text Alt" panose="02000000000000000000" pitchFamily="50" charset="0"/>
            </a:endParaRPr>
          </a:p>
          <a:p>
            <a:pPr algn="ctr">
              <a:lnSpc>
                <a:spcPct val="120000"/>
              </a:lnSpc>
            </a:pPr>
            <a:r>
              <a:rPr lang="en-US" sz="1600" b="0">
                <a:latin typeface="Neutra Text Alt" panose="02000000000000000000" pitchFamily="50" charset="0"/>
              </a:rPr>
              <a:t>Columbia Road NW </a:t>
            </a:r>
            <a:r>
              <a:rPr lang="en-US" sz="1200" b="0">
                <a:latin typeface="Neutra Text Alt" panose="02000000000000000000" pitchFamily="50" charset="0"/>
              </a:rPr>
              <a:t>(16</a:t>
            </a:r>
            <a:r>
              <a:rPr lang="en-US" sz="1200" b="0" baseline="30000">
                <a:latin typeface="Neutra Text Alt" panose="02000000000000000000" pitchFamily="50" charset="0"/>
              </a:rPr>
              <a:t>th</a:t>
            </a:r>
            <a:r>
              <a:rPr lang="en-US" sz="1200" b="0">
                <a:latin typeface="Neutra Text Alt" panose="02000000000000000000" pitchFamily="50" charset="0"/>
              </a:rPr>
              <a:t> to California)</a:t>
            </a:r>
          </a:p>
          <a:p>
            <a:pPr algn="ctr">
              <a:lnSpc>
                <a:spcPct val="120000"/>
              </a:lnSpc>
            </a:pPr>
            <a:r>
              <a:rPr lang="en-US" sz="1600" b="0">
                <a:latin typeface="Neutra Text Alt" panose="02000000000000000000" pitchFamily="50" charset="0"/>
              </a:rPr>
              <a:t>Pennsylvania Avenue SE </a:t>
            </a:r>
            <a:r>
              <a:rPr lang="en-US" sz="1200" b="0">
                <a:latin typeface="Neutra Text Alt" panose="02000000000000000000" pitchFamily="50" charset="0"/>
              </a:rPr>
              <a:t>(2</a:t>
            </a:r>
            <a:r>
              <a:rPr lang="en-US" sz="1200" b="0" baseline="30000">
                <a:latin typeface="Neutra Text Alt" panose="02000000000000000000" pitchFamily="50" charset="0"/>
              </a:rPr>
              <a:t>nd</a:t>
            </a:r>
            <a:r>
              <a:rPr lang="en-US" sz="1200" b="0">
                <a:latin typeface="Neutra Text Alt" panose="02000000000000000000" pitchFamily="50" charset="0"/>
              </a:rPr>
              <a:t> to 13</a:t>
            </a:r>
            <a:r>
              <a:rPr lang="en-US" sz="1200" b="0" baseline="30000">
                <a:latin typeface="Neutra Text Alt" panose="02000000000000000000" pitchFamily="50" charset="0"/>
              </a:rPr>
              <a:t>th</a:t>
            </a:r>
            <a:r>
              <a:rPr lang="en-US" sz="1200" b="0">
                <a:latin typeface="Neutra Text Alt" panose="02000000000000000000" pitchFamily="50" charset="0"/>
              </a:rPr>
              <a:t>)</a:t>
            </a:r>
            <a:endParaRPr lang="en-US" sz="1600" b="0">
              <a:latin typeface="Neutra Text Alt" panose="02000000000000000000" pitchFamily="50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5FD47E7-593A-4661-BF41-C7340C5A6202}"/>
              </a:ext>
            </a:extLst>
          </p:cNvPr>
          <p:cNvGrpSpPr/>
          <p:nvPr/>
        </p:nvGrpSpPr>
        <p:grpSpPr>
          <a:xfrm>
            <a:off x="6432148" y="1218839"/>
            <a:ext cx="5381223" cy="4789938"/>
            <a:chOff x="6591302" y="1218839"/>
            <a:chExt cx="5380303" cy="4789119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F2F6491E-BABD-4336-AC3D-495D756556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7151" b="49729"/>
            <a:stretch/>
          </p:blipFill>
          <p:spPr>
            <a:xfrm>
              <a:off x="6591302" y="4293923"/>
              <a:ext cx="1432549" cy="1688632"/>
            </a:xfrm>
            <a:prstGeom prst="rect">
              <a:avLst/>
            </a:prstGeom>
          </p:spPr>
        </p:pic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5A7D86D9-BE82-4504-B475-00BB309B91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1499"/>
            <a:stretch/>
          </p:blipFill>
          <p:spPr bwMode="auto">
            <a:xfrm>
              <a:off x="6743700" y="1218839"/>
              <a:ext cx="5168900" cy="3049682"/>
            </a:xfrm>
            <a:prstGeom prst="rect">
              <a:avLst/>
            </a:prstGeom>
            <a:noFill/>
            <a:ln w="28575">
              <a:solidFill>
                <a:srgbClr val="293E6B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119EF7E3-816C-47AD-8C7F-270DCCCB72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66" t="50579" r="77769"/>
            <a:stretch/>
          </p:blipFill>
          <p:spPr>
            <a:xfrm>
              <a:off x="9332252" y="4347910"/>
              <a:ext cx="1308100" cy="1660048"/>
            </a:xfrm>
            <a:prstGeom prst="rect">
              <a:avLst/>
            </a:prstGeom>
          </p:spPr>
        </p:pic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C42EDC23-B348-462A-A015-1C506F6A92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8614" r="30117" b="49729"/>
            <a:stretch/>
          </p:blipFill>
          <p:spPr>
            <a:xfrm>
              <a:off x="8000999" y="4293924"/>
              <a:ext cx="1333501" cy="1688632"/>
            </a:xfrm>
            <a:prstGeom prst="rect">
              <a:avLst/>
            </a:prstGeom>
          </p:spPr>
        </p:pic>
        <p:pic>
          <p:nvPicPr>
            <p:cNvPr id="22" name="Picture 3">
              <a:extLst>
                <a:ext uri="{FF2B5EF4-FFF2-40B4-BE49-F238E27FC236}">
                  <a16:creationId xmlns:a16="http://schemas.microsoft.com/office/drawing/2014/main" id="{DA29F1B4-0F0B-4DC1-8182-8056A9C86C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8969" t="50579" r="30168"/>
            <a:stretch/>
          </p:blipFill>
          <p:spPr>
            <a:xfrm>
              <a:off x="10663505" y="4347910"/>
              <a:ext cx="1308100" cy="16600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1237193"/>
      </p:ext>
    </p:extLst>
  </p:cSld>
  <p:clrMapOvr>
    <a:masterClrMapping/>
  </p:clrMapOvr>
</p:sld>
</file>

<file path=ppt/theme/theme1.xml><?xml version="1.0" encoding="utf-8"?>
<a:theme xmlns:a="http://schemas.openxmlformats.org/drawingml/2006/main" name="CapSTAT Template (Performance Management)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apSTAT Template (Performance Management)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76980ECF82B34E9AE53DC4BD527775" ma:contentTypeVersion="11" ma:contentTypeDescription="Create a new document." ma:contentTypeScope="" ma:versionID="4a4ebc4fc5e9b4db8b3656de3fe75aab">
  <xsd:schema xmlns:xsd="http://www.w3.org/2001/XMLSchema" xmlns:xs="http://www.w3.org/2001/XMLSchema" xmlns:p="http://schemas.microsoft.com/office/2006/metadata/properties" xmlns:ns3="ac57720c-3dbf-4d76-8fed-b17a5d67e888" xmlns:ns4="6a05ae2f-fb68-48d0-ac70-f26ed72b3f9b" targetNamespace="http://schemas.microsoft.com/office/2006/metadata/properties" ma:root="true" ma:fieldsID="3c800a7d5b6c6a96172d4c61f4fa8dab" ns3:_="" ns4:_="">
    <xsd:import namespace="ac57720c-3dbf-4d76-8fed-b17a5d67e888"/>
    <xsd:import namespace="6a05ae2f-fb68-48d0-ac70-f26ed72b3f9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57720c-3dbf-4d76-8fed-b17a5d67e8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05ae2f-fb68-48d0-ac70-f26ed72b3f9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932AB8E-69CB-4964-94EA-CE7C0FDE8D8E}">
  <ds:schemaRefs>
    <ds:schemaRef ds:uri="6a05ae2f-fb68-48d0-ac70-f26ed72b3f9b"/>
    <ds:schemaRef ds:uri="ac57720c-3dbf-4d76-8fed-b17a5d67e88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EBFCA1F-9BDA-45D7-AFF6-76E313880B7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471FDDA-CB23-4BF0-97B6-D6B2C453F420}">
  <ds:schemaRefs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ac57720c-3dbf-4d76-8fed-b17a5d67e888"/>
    <ds:schemaRef ds:uri="http://schemas.microsoft.com/office/infopath/2007/PartnerControls"/>
    <ds:schemaRef ds:uri="6a05ae2f-fb68-48d0-ac70-f26ed72b3f9b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1724</Words>
  <Application>Microsoft Office PowerPoint</Application>
  <PresentationFormat>Widescreen</PresentationFormat>
  <Paragraphs>237</Paragraphs>
  <Slides>24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CapSTAT Template (Performance Management)</vt:lpstr>
      <vt:lpstr>1_CapSTAT Template (Performance Management)</vt:lpstr>
      <vt:lpstr>PowerPoint Presentation</vt:lpstr>
      <vt:lpstr>Problem Statement &amp; Goals</vt:lpstr>
      <vt:lpstr>Our Strategy</vt:lpstr>
      <vt:lpstr>Our Equity Challenge</vt:lpstr>
      <vt:lpstr>Equity: Anacostia Metro Pedestrian Bridge</vt:lpstr>
      <vt:lpstr>Equity: DC Streetcar Expansion</vt:lpstr>
      <vt:lpstr>Equity: DC Neighborhood Connect</vt:lpstr>
      <vt:lpstr>Our Mobility Challenge</vt:lpstr>
      <vt:lpstr>Mobility: Bus Priority</vt:lpstr>
      <vt:lpstr>Mobility: Bus Priority</vt:lpstr>
      <vt:lpstr>Mobility: Trails Network</vt:lpstr>
      <vt:lpstr>Mobility: Protected Bike Lanes</vt:lpstr>
      <vt:lpstr>Mobility: Capital Bikeshare</vt:lpstr>
      <vt:lpstr>Our Safety Challenge</vt:lpstr>
      <vt:lpstr>Safety: Safe Routes to School</vt:lpstr>
      <vt:lpstr>Safety: Vision Zero &amp; Fall Safety Campaign</vt:lpstr>
      <vt:lpstr>Safety: Livability Study Recommendations</vt:lpstr>
      <vt:lpstr>Safety: Streetscapes</vt:lpstr>
      <vt:lpstr>Safety: State of Good Repair</vt:lpstr>
      <vt:lpstr>PowerPoint Presentation</vt:lpstr>
      <vt:lpstr>Equity: Investments</vt:lpstr>
      <vt:lpstr>Mobility: Investments</vt:lpstr>
      <vt:lpstr>Safety: Investments</vt:lpstr>
      <vt:lpstr>Safety: Investments (continued)</vt:lpstr>
    </vt:vector>
  </TitlesOfParts>
  <Company>DC Government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Chandler, Jamie (EOM)</dc:creator>
  <cp:lastModifiedBy>Rupert, Lezlie (DDOT)</cp:lastModifiedBy>
  <cp:revision>4</cp:revision>
  <cp:lastPrinted>2021-09-23T20:49:09Z</cp:lastPrinted>
  <dcterms:created xsi:type="dcterms:W3CDTF">2017-07-11T15:09:42Z</dcterms:created>
  <dcterms:modified xsi:type="dcterms:W3CDTF">2021-10-27T15:56:51Z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0x0101000976980ECF82B34E9AE53DC4BD527775</vt:lpwstr>
  </property>
</Properties>
</file>