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379" r:id="rId6"/>
    <p:sldId id="268" r:id="rId7"/>
    <p:sldId id="331" r:id="rId8"/>
    <p:sldId id="380" r:id="rId9"/>
    <p:sldId id="381" r:id="rId10"/>
    <p:sldId id="3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293E6B"/>
    <a:srgbClr val="000000"/>
    <a:srgbClr val="F328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B66F0A-301C-48B4-B4FE-18A3F781B8E2}" v="5" dt="2021-11-12T14:51:29.0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8731A6-B484-44CC-AA0E-108BC96D5F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2F6436-03DA-4429-819A-E1EC6EE246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60C52-420C-4ABA-9A31-88AD21D8DAE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0CC7F4-CD91-42AC-88E6-B572076843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C38BA-BB50-483D-94C7-80F1834F7A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36650-6BBC-4DCB-A69D-7E28E0C02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76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48D9-E34F-4FF5-8CA6-DD351868FC97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BAB7A-C815-4085-9E49-6E549B94A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8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Symbol"/>
              <a:buChar char="•"/>
            </a:pPr>
            <a:r>
              <a:rPr lang="en-US"/>
              <a:t>Bus priority is not one-size-fits-all. For each project, DDOT will identify the tools to improve bus performance within the given neighborhood context and project needs.</a:t>
            </a:r>
          </a:p>
          <a:p>
            <a:pPr marL="285750" indent="-285750">
              <a:buFont typeface="Symbol"/>
              <a:buChar char="•"/>
            </a:pPr>
            <a:r>
              <a:rPr lang="en-US"/>
              <a:t>DDOT developed a toolbox of over 20 bus priority improvements to target specific causes of delay, including:</a:t>
            </a:r>
            <a:endParaRPr lang="en-US">
              <a:cs typeface="Calibri"/>
            </a:endParaRPr>
          </a:p>
          <a:p>
            <a:pPr marL="742950" lvl="2" indent="-285750">
              <a:buFont typeface="Courier New"/>
              <a:buChar char="○"/>
            </a:pPr>
            <a:r>
              <a:rPr lang="en-US"/>
              <a:t>Bus lanes</a:t>
            </a:r>
            <a:endParaRPr lang="en-US">
              <a:cs typeface="Calibri"/>
            </a:endParaRPr>
          </a:p>
          <a:p>
            <a:pPr marL="742950" lvl="2" indent="-285750">
              <a:buFont typeface="Courier New"/>
              <a:buChar char="○"/>
            </a:pPr>
            <a:r>
              <a:rPr lang="en-US"/>
              <a:t>Queue jumps</a:t>
            </a:r>
            <a:endParaRPr lang="en-US">
              <a:cs typeface="Calibri"/>
            </a:endParaRPr>
          </a:p>
          <a:p>
            <a:pPr marL="742950" lvl="2" indent="-285750">
              <a:buFont typeface="Courier New"/>
              <a:buChar char="○"/>
            </a:pPr>
            <a:r>
              <a:rPr lang="en-US"/>
              <a:t>Bulb-outs</a:t>
            </a:r>
            <a:endParaRPr lang="en-US">
              <a:cs typeface="Calibri"/>
            </a:endParaRPr>
          </a:p>
          <a:p>
            <a:pPr marL="742950" lvl="2" indent="-285750">
              <a:buFont typeface="Courier New"/>
              <a:buChar char="○"/>
            </a:pPr>
            <a:r>
              <a:rPr lang="en-US"/>
              <a:t>Transit signal priority</a:t>
            </a:r>
            <a:endParaRPr lang="en-US">
              <a:cs typeface="Calibri"/>
            </a:endParaRPr>
          </a:p>
          <a:p>
            <a:pPr marL="285750" indent="-285750">
              <a:buFont typeface="Symbol"/>
              <a:buChar char="•"/>
            </a:pPr>
            <a:r>
              <a:rPr lang="en-US"/>
              <a:t>Bus priority improvements yield travel time savings of 10-20% based on peer cities and DDOT experience. The pilot bus lanes on H and I Street NW improved travel times overall by 10% and further benefits are expected as DDOT upgrades the design this fiscal year.</a:t>
            </a:r>
            <a:endParaRPr lang="en-US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C4B7F-7329-024E-B3BE-F82CD734F4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38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Public facing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3DD9-A25B-4638-8763-3B0B101E09E2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217920" y="1371600"/>
            <a:ext cx="5495544" cy="1947672"/>
          </a:xfrm>
        </p:spPr>
        <p:txBody>
          <a:bodyPr anchor="b"/>
          <a:lstStyle>
            <a:lvl1pPr algn="l">
              <a:defRPr sz="32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117F9-EB71-440B-BB79-4F338613356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217920" y="3630168"/>
            <a:ext cx="5495544" cy="557784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49561A0-372A-4800-935B-5EA94DA0C4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1307077"/>
              <a:gd name="connsiteY0" fmla="*/ 0 h 1474271"/>
              <a:gd name="connsiteX1" fmla="*/ 1307077 w 1307077"/>
              <a:gd name="connsiteY1" fmla="*/ 0 h 1474271"/>
              <a:gd name="connsiteX2" fmla="*/ 967413 w 1307077"/>
              <a:gd name="connsiteY2" fmla="*/ 1474271 h 1474271"/>
              <a:gd name="connsiteX3" fmla="*/ 0 w 1307077"/>
              <a:gd name="connsiteY3" fmla="*/ 1474271 h 147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077" h="1474271">
                <a:moveTo>
                  <a:pt x="0" y="0"/>
                </a:moveTo>
                <a:lnTo>
                  <a:pt x="1307077" y="0"/>
                </a:lnTo>
                <a:lnTo>
                  <a:pt x="967413" y="1474271"/>
                </a:lnTo>
                <a:lnTo>
                  <a:pt x="0" y="147427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D9D9D9"/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3D3BB6-705B-4F5B-A888-FD033ECF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4306824"/>
            <a:ext cx="4093472" cy="9723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AA4C0D-B948-4468-8332-CF766E2DDA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03" y="6015959"/>
            <a:ext cx="3995936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2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 ALT [V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69423" cy="629358"/>
          </a:xfrm>
        </p:spPr>
        <p:txBody>
          <a:bodyPr>
            <a:noAutofit/>
          </a:bodyPr>
          <a:lstStyle>
            <a:lvl1pPr algn="l">
              <a:defRPr sz="3599">
                <a:solidFill>
                  <a:schemeClr val="tx2"/>
                </a:solidFill>
                <a:latin typeface="Avenir Heavy"/>
                <a:cs typeface="Avenir Heavy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336" y="879676"/>
            <a:ext cx="11910905" cy="4982644"/>
          </a:xfrm>
        </p:spPr>
        <p:txBody>
          <a:bodyPr/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175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- Agency facing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23DD9-A25B-4638-8763-3B0B101E09E2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6217920" y="1371600"/>
            <a:ext cx="5495544" cy="1947672"/>
          </a:xfrm>
        </p:spPr>
        <p:txBody>
          <a:bodyPr anchor="b"/>
          <a:lstStyle>
            <a:lvl1pPr algn="l">
              <a:defRPr sz="3200">
                <a:solidFill>
                  <a:srgbClr val="293E6B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117F9-EB71-440B-BB79-4F3386133566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6217920" y="3630168"/>
            <a:ext cx="5495544" cy="557784"/>
          </a:xfrm>
        </p:spPr>
        <p:txBody>
          <a:bodyPr/>
          <a:lstStyle>
            <a:lvl1pPr marL="0" indent="0" algn="l">
              <a:buNone/>
              <a:defRPr sz="1800">
                <a:solidFill>
                  <a:srgbClr val="293E6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49561A0-372A-4800-935B-5EA94DA0C4F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80249" cy="6858000"/>
          </a:xfrm>
          <a:custGeom>
            <a:avLst/>
            <a:gdLst>
              <a:gd name="connsiteX0" fmla="*/ 0 w 1307077"/>
              <a:gd name="connsiteY0" fmla="*/ 0 h 1474271"/>
              <a:gd name="connsiteX1" fmla="*/ 1307077 w 1307077"/>
              <a:gd name="connsiteY1" fmla="*/ 0 h 1474271"/>
              <a:gd name="connsiteX2" fmla="*/ 967413 w 1307077"/>
              <a:gd name="connsiteY2" fmla="*/ 1474271 h 1474271"/>
              <a:gd name="connsiteX3" fmla="*/ 0 w 1307077"/>
              <a:gd name="connsiteY3" fmla="*/ 1474271 h 1474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077" h="1474271">
                <a:moveTo>
                  <a:pt x="0" y="0"/>
                </a:moveTo>
                <a:lnTo>
                  <a:pt x="1307077" y="0"/>
                </a:lnTo>
                <a:lnTo>
                  <a:pt x="967413" y="1474271"/>
                </a:lnTo>
                <a:lnTo>
                  <a:pt x="0" y="147427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rgbClr val="D9D9D9"/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03D3BB6-705B-4F5B-A888-FD033ECFBF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4306824"/>
            <a:ext cx="4093472" cy="97231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6AA4C0D-B948-4468-8332-CF766E2DDA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5903" y="6015959"/>
            <a:ext cx="3995936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5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rgbClr val="293E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>
            <a:extLst>
              <a:ext uri="{FF2B5EF4-FFF2-40B4-BE49-F238E27FC236}">
                <a16:creationId xmlns:a16="http://schemas.microsoft.com/office/drawing/2014/main" id="{814B6225-360D-4286-B50D-2D0975A9C940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-1" y="0"/>
            <a:ext cx="7709905" cy="6873327"/>
          </a:xfrm>
          <a:custGeom>
            <a:avLst/>
            <a:gdLst>
              <a:gd name="T0" fmla="*/ 473 w 2304"/>
              <a:gd name="T1" fmla="*/ 0 h 2054"/>
              <a:gd name="T2" fmla="*/ 0 w 2304"/>
              <a:gd name="T3" fmla="*/ 2054 h 2054"/>
              <a:gd name="T4" fmla="*/ 2304 w 2304"/>
              <a:gd name="T5" fmla="*/ 2054 h 2054"/>
              <a:gd name="T6" fmla="*/ 2304 w 2304"/>
              <a:gd name="T7" fmla="*/ 0 h 2054"/>
              <a:gd name="T8" fmla="*/ 473 w 2304"/>
              <a:gd name="T9" fmla="*/ 0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4" h="2054">
                <a:moveTo>
                  <a:pt x="473" y="0"/>
                </a:moveTo>
                <a:lnTo>
                  <a:pt x="0" y="2054"/>
                </a:lnTo>
                <a:lnTo>
                  <a:pt x="2304" y="2054"/>
                </a:lnTo>
                <a:lnTo>
                  <a:pt x="2304" y="0"/>
                </a:lnTo>
                <a:lnTo>
                  <a:pt x="47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D7171-FF59-409A-944C-90F13DD01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203768"/>
            <a:ext cx="5084064" cy="2267712"/>
          </a:xfrm>
        </p:spPr>
        <p:txBody>
          <a:bodyPr/>
          <a:lstStyle>
            <a:lvl1pPr>
              <a:defRPr sz="32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D3C71-645F-4B51-9392-C762F7B2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3E6B"/>
                </a:solidFill>
              </a:defRPr>
            </a:lvl1pPr>
          </a:lstStyle>
          <a:p>
            <a:fld id="{BB30911C-2826-4B15-990D-E5548C1384BB}" type="slidenum">
              <a:rPr lang="en-US" smtClean="0"/>
              <a:pPr/>
              <a:t>‹#›</a:t>
            </a:fld>
            <a:endParaRPr lang="en-US">
              <a:solidFill>
                <a:srgbClr val="293E6B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4AC6626-AB4B-4C6C-9B0A-CB9E82DDFA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4768850"/>
            <a:ext cx="5083175" cy="782638"/>
          </a:xfrm>
        </p:spPr>
        <p:txBody>
          <a:bodyPr/>
          <a:lstStyle>
            <a:lvl1pPr>
              <a:buNone/>
              <a:defRPr>
                <a:solidFill>
                  <a:srgbClr val="293E6B"/>
                </a:solidFill>
              </a:defRPr>
            </a:lvl1pPr>
            <a:lvl2pPr marL="1588" indent="-1588">
              <a:buNone/>
              <a:defRPr>
                <a:solidFill>
                  <a:srgbClr val="293E6B"/>
                </a:solidFill>
              </a:defRPr>
            </a:lvl2pPr>
            <a:lvl3pPr>
              <a:buNone/>
              <a:defRPr>
                <a:solidFill>
                  <a:srgbClr val="293E6B"/>
                </a:solidFill>
              </a:defRPr>
            </a:lvl3pPr>
            <a:lvl4pPr>
              <a:buNone/>
              <a:defRPr>
                <a:solidFill>
                  <a:srgbClr val="293E6B"/>
                </a:solidFill>
              </a:defRPr>
            </a:lvl4pPr>
            <a:lvl5pPr>
              <a:buNone/>
              <a:defRPr>
                <a:solidFill>
                  <a:srgbClr val="293E6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CDE124C7-BE07-4476-8B5C-12F1D86B2A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1199188"/>
            <a:ext cx="5083175" cy="78263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200">
                <a:solidFill>
                  <a:srgbClr val="293E6B"/>
                </a:solidFill>
              </a:defRPr>
            </a:lvl1pPr>
            <a:lvl2pPr marL="1588" indent="-1588">
              <a:buNone/>
              <a:defRPr sz="3200">
                <a:solidFill>
                  <a:srgbClr val="293E6B"/>
                </a:solidFill>
              </a:defRPr>
            </a:lvl2pPr>
            <a:lvl3pPr>
              <a:buNone/>
              <a:defRPr sz="3200">
                <a:solidFill>
                  <a:srgbClr val="293E6B"/>
                </a:solidFill>
              </a:defRPr>
            </a:lvl3pPr>
            <a:lvl4pPr>
              <a:buNone/>
              <a:defRPr sz="3200">
                <a:solidFill>
                  <a:srgbClr val="293E6B"/>
                </a:solidFill>
              </a:defRPr>
            </a:lvl4pPr>
            <a:lvl5pPr>
              <a:buNone/>
              <a:defRPr sz="3200">
                <a:solidFill>
                  <a:srgbClr val="293E6B"/>
                </a:solidFill>
              </a:defRPr>
            </a:lvl5pPr>
          </a:lstStyle>
          <a:p>
            <a:pPr lvl="0"/>
            <a:r>
              <a:rPr lang="en-US"/>
              <a:t>Click to add prefix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16773BC-B43C-4BC3-9D79-0570B4A17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03" y="6015959"/>
            <a:ext cx="3995936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3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C71A-9B74-4E72-978D-42506394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9985A-E303-48C1-8DD3-9A6885EAA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D2F4F-B693-4AC7-9F19-914A68A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F7F3-457E-4979-A875-10964083C9E2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30421-3719-47D1-8972-B4CAC9BC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[FOOTER] To edit, please go to tool bar &gt; "Insert" &gt; "Header &amp; Footer"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FF15-CBC4-4921-80DF-585EEECB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911C-2826-4B15-990D-E5548C138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4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6DE73AF-26DC-4774-BBBF-981E575B3757}"/>
              </a:ext>
            </a:extLst>
          </p:cNvPr>
          <p:cNvSpPr/>
          <p:nvPr userDrawn="1"/>
        </p:nvSpPr>
        <p:spPr>
          <a:xfrm>
            <a:off x="7423111" y="-1"/>
            <a:ext cx="4765712" cy="5954733"/>
          </a:xfrm>
          <a:custGeom>
            <a:avLst/>
            <a:gdLst>
              <a:gd name="connsiteX0" fmla="*/ 671463 w 2333602"/>
              <a:gd name="connsiteY0" fmla="*/ 0 h 2915824"/>
              <a:gd name="connsiteX1" fmla="*/ 2333602 w 2333602"/>
              <a:gd name="connsiteY1" fmla="*/ 0 h 2915824"/>
              <a:gd name="connsiteX2" fmla="*/ 2333602 w 2333602"/>
              <a:gd name="connsiteY2" fmla="*/ 2915824 h 2915824"/>
              <a:gd name="connsiteX3" fmla="*/ 0 w 2333602"/>
              <a:gd name="connsiteY3" fmla="*/ 2915824 h 2915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3602" h="2915824">
                <a:moveTo>
                  <a:pt x="671463" y="0"/>
                </a:moveTo>
                <a:lnTo>
                  <a:pt x="2333602" y="0"/>
                </a:lnTo>
                <a:lnTo>
                  <a:pt x="2333602" y="2915824"/>
                </a:lnTo>
                <a:lnTo>
                  <a:pt x="0" y="2915824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30AE92-E773-4F4D-9FB9-B88FEFA81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7059168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2A2FE-336F-4221-9CB9-FC9AB8BF4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4F62-406C-4D7B-8EE3-ECF93CEDC61F}" type="datetime1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1FEB13-95BE-41C3-8A78-085FE9DE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[FOOTER] To edit, please go to tool bar &gt; "Insert" &gt; "Header &amp; Footer"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349A06-C234-488B-9AA1-3DA18D8A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B30911C-2826-4B15-990D-E5548C1384BB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050A486C-464D-425B-A112-BF2CEFAE90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2288" y="1443285"/>
            <a:ext cx="4584700" cy="4270248"/>
          </a:xfrm>
        </p:spPr>
        <p:txBody>
          <a:bodyPr anchor="ctr"/>
          <a:lstStyle>
            <a:lvl1pPr algn="ctr">
              <a:buNone/>
              <a:defRPr sz="1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z="1000"/>
              <a:t>Click icon to add image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CAB5076-7FE9-40BF-B35D-F56AA545F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45920"/>
            <a:ext cx="5504688" cy="4069080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12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C3BA83F-DFA3-4990-835A-60D07D020D8D}"/>
              </a:ext>
            </a:extLst>
          </p:cNvPr>
          <p:cNvGrpSpPr/>
          <p:nvPr userDrawn="1"/>
        </p:nvGrpSpPr>
        <p:grpSpPr>
          <a:xfrm>
            <a:off x="-1" y="-3"/>
            <a:ext cx="2760240" cy="5952744"/>
            <a:chOff x="-1" y="-3"/>
            <a:chExt cx="2760240" cy="595274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12DD7EA-D6A2-4A01-9AEA-43F521E3511A}"/>
                </a:ext>
              </a:extLst>
            </p:cNvPr>
            <p:cNvSpPr/>
            <p:nvPr userDrawn="1"/>
          </p:nvSpPr>
          <p:spPr>
            <a:xfrm flipV="1">
              <a:off x="-1" y="-3"/>
              <a:ext cx="2760240" cy="5952744"/>
            </a:xfrm>
            <a:custGeom>
              <a:avLst/>
              <a:gdLst>
                <a:gd name="connsiteX0" fmla="*/ 0 w 1055596"/>
                <a:gd name="connsiteY0" fmla="*/ 2274915 h 2274915"/>
                <a:gd name="connsiteX1" fmla="*/ 1055596 w 1055596"/>
                <a:gd name="connsiteY1" fmla="*/ 2274915 h 2274915"/>
                <a:gd name="connsiteX2" fmla="*/ 531723 w 1055596"/>
                <a:gd name="connsiteY2" fmla="*/ 0 h 2274915"/>
                <a:gd name="connsiteX3" fmla="*/ 0 w 1055596"/>
                <a:gd name="connsiteY3" fmla="*/ 0 h 2274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55596" h="2274915">
                  <a:moveTo>
                    <a:pt x="0" y="2274915"/>
                  </a:moveTo>
                  <a:lnTo>
                    <a:pt x="1055596" y="2274915"/>
                  </a:lnTo>
                  <a:lnTo>
                    <a:pt x="53172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685062-4C93-432B-A288-7CB4C8DCE2E1}"/>
                </a:ext>
              </a:extLst>
            </p:cNvPr>
            <p:cNvSpPr/>
            <p:nvPr userDrawn="1"/>
          </p:nvSpPr>
          <p:spPr>
            <a:xfrm>
              <a:off x="982552" y="1371600"/>
              <a:ext cx="1644785" cy="1644785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77F25DF-9138-49CF-B373-84935930154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533" y="1331583"/>
            <a:ext cx="1644786" cy="1644786"/>
          </a:xfrm>
          <a:custGeom>
            <a:avLst/>
            <a:gdLst>
              <a:gd name="connsiteX0" fmla="*/ 822393 w 1644786"/>
              <a:gd name="connsiteY0" fmla="*/ 0 h 1644786"/>
              <a:gd name="connsiteX1" fmla="*/ 1644786 w 1644786"/>
              <a:gd name="connsiteY1" fmla="*/ 822393 h 1644786"/>
              <a:gd name="connsiteX2" fmla="*/ 822393 w 1644786"/>
              <a:gd name="connsiteY2" fmla="*/ 1644786 h 1644786"/>
              <a:gd name="connsiteX3" fmla="*/ 0 w 1644786"/>
              <a:gd name="connsiteY3" fmla="*/ 822393 h 1644786"/>
              <a:gd name="connsiteX4" fmla="*/ 822393 w 1644786"/>
              <a:gd name="connsiteY4" fmla="*/ 0 h 164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786" h="1644786">
                <a:moveTo>
                  <a:pt x="822393" y="0"/>
                </a:moveTo>
                <a:cubicBezTo>
                  <a:pt x="1276588" y="0"/>
                  <a:pt x="1644786" y="368198"/>
                  <a:pt x="1644786" y="822393"/>
                </a:cubicBezTo>
                <a:cubicBezTo>
                  <a:pt x="1644786" y="1276588"/>
                  <a:pt x="1276588" y="1644786"/>
                  <a:pt x="822393" y="1644786"/>
                </a:cubicBezTo>
                <a:cubicBezTo>
                  <a:pt x="368198" y="1644786"/>
                  <a:pt x="0" y="1276588"/>
                  <a:pt x="0" y="822393"/>
                </a:cubicBezTo>
                <a:cubicBezTo>
                  <a:pt x="0" y="368198"/>
                  <a:pt x="368198" y="0"/>
                  <a:pt x="822393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wrap="square" anchor="ctr">
            <a:noAutofit/>
          </a:bodyPr>
          <a:lstStyle>
            <a:lvl1pPr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CBD09-DA10-4D44-928A-9B208F92C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864" y="457200"/>
            <a:ext cx="7973568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EE97EE-D0F8-474D-AFB2-A28FD1480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4F62-406C-4D7B-8EE3-ECF93CEDC61F}" type="datetime1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E337B-047E-47FB-9A57-88136942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[FOOTER] To edit, please go to tool bar &gt; "Insert" &gt; "Header &amp; Footer"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9AF02-9902-4642-BB24-8B63E63AC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BB30911C-2826-4B15-990D-E5548C1384BB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D60895-A9EA-4EDD-A858-ABD283D87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864" y="1645920"/>
            <a:ext cx="7973568" cy="4069080"/>
          </a:xfrm>
        </p:spPr>
        <p:txBody>
          <a:bodyPr/>
          <a:lstStyle>
            <a:lvl1pPr>
              <a:spcBef>
                <a:spcPts val="1600"/>
              </a:spcBef>
              <a:defRPr/>
            </a:lvl1pPr>
            <a:lvl2pPr>
              <a:spcBef>
                <a:spcPts val="12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4674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37B6957-9107-4928-B205-3AD8FB54EED3}"/>
              </a:ext>
            </a:extLst>
          </p:cNvPr>
          <p:cNvSpPr/>
          <p:nvPr userDrawn="1"/>
        </p:nvSpPr>
        <p:spPr>
          <a:xfrm flipV="1">
            <a:off x="-1" y="-3"/>
            <a:ext cx="2760240" cy="5952744"/>
          </a:xfrm>
          <a:custGeom>
            <a:avLst/>
            <a:gdLst>
              <a:gd name="connsiteX0" fmla="*/ 0 w 1055596"/>
              <a:gd name="connsiteY0" fmla="*/ 2274915 h 2274915"/>
              <a:gd name="connsiteX1" fmla="*/ 1055596 w 1055596"/>
              <a:gd name="connsiteY1" fmla="*/ 2274915 h 2274915"/>
              <a:gd name="connsiteX2" fmla="*/ 531723 w 1055596"/>
              <a:gd name="connsiteY2" fmla="*/ 0 h 2274915"/>
              <a:gd name="connsiteX3" fmla="*/ 0 w 1055596"/>
              <a:gd name="connsiteY3" fmla="*/ 0 h 22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596" h="2274915">
                <a:moveTo>
                  <a:pt x="0" y="2274915"/>
                </a:moveTo>
                <a:lnTo>
                  <a:pt x="1055596" y="2274915"/>
                </a:lnTo>
                <a:lnTo>
                  <a:pt x="531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2C71A-9B74-4E72-978D-42506394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097280"/>
            <a:ext cx="7973568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D2F4F-B693-4AC7-9F19-914A68A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F7F3-457E-4979-A875-10964083C9E2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30421-3719-47D1-8972-B4CAC9BC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[FOOTER] To edit, please go to tool bar &gt; "Insert" &gt; "Header &amp; Footer"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FF15-CBC4-4921-80DF-585EEECB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911C-2826-4B15-990D-E5548C1384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B603A4-DA43-4336-A040-CB834366C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5038" y="2565515"/>
            <a:ext cx="2801131" cy="436681"/>
          </a:xfrm>
        </p:spPr>
        <p:txBody>
          <a:bodyPr tIns="182880" rIns="0"/>
          <a:lstStyle>
            <a:lvl1pPr marL="0" indent="0">
              <a:buNone/>
              <a:defRPr sz="1600">
                <a:solidFill>
                  <a:srgbClr val="F32837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Name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3AEA12-E3B1-4CCE-9E7D-4DE66D00A361}"/>
              </a:ext>
            </a:extLst>
          </p:cNvPr>
          <p:cNvCxnSpPr/>
          <p:nvPr userDrawn="1"/>
        </p:nvCxnSpPr>
        <p:spPr>
          <a:xfrm>
            <a:off x="3474720" y="2565515"/>
            <a:ext cx="3813366" cy="0"/>
          </a:xfrm>
          <a:prstGeom prst="line">
            <a:avLst/>
          </a:prstGeom>
          <a:ln w="28575">
            <a:solidFill>
              <a:srgbClr val="293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B1028E5-0C0C-4711-BA20-3B375702B8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4720" y="3241956"/>
            <a:ext cx="2801131" cy="499167"/>
          </a:xfrm>
        </p:spPr>
        <p:txBody>
          <a:bodyPr tIns="0" rIns="0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n-lt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000000"/>
                </a:solidFill>
                <a:latin typeface="+mj-lt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Phone and 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498268-76BF-48BC-B4E1-A0A987A523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47295" y="2719240"/>
            <a:ext cx="940791" cy="940791"/>
          </a:xfrm>
          <a:custGeom>
            <a:avLst/>
            <a:gdLst>
              <a:gd name="connsiteX0" fmla="*/ 822393 w 1644786"/>
              <a:gd name="connsiteY0" fmla="*/ 0 h 1644786"/>
              <a:gd name="connsiteX1" fmla="*/ 1644786 w 1644786"/>
              <a:gd name="connsiteY1" fmla="*/ 822393 h 1644786"/>
              <a:gd name="connsiteX2" fmla="*/ 822393 w 1644786"/>
              <a:gd name="connsiteY2" fmla="*/ 1644786 h 1644786"/>
              <a:gd name="connsiteX3" fmla="*/ 0 w 1644786"/>
              <a:gd name="connsiteY3" fmla="*/ 822393 h 1644786"/>
              <a:gd name="connsiteX4" fmla="*/ 822393 w 1644786"/>
              <a:gd name="connsiteY4" fmla="*/ 0 h 164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786" h="1644786">
                <a:moveTo>
                  <a:pt x="822393" y="0"/>
                </a:moveTo>
                <a:cubicBezTo>
                  <a:pt x="1276588" y="0"/>
                  <a:pt x="1644786" y="368198"/>
                  <a:pt x="1644786" y="822393"/>
                </a:cubicBezTo>
                <a:cubicBezTo>
                  <a:pt x="1644786" y="1276588"/>
                  <a:pt x="1276588" y="1644786"/>
                  <a:pt x="822393" y="1644786"/>
                </a:cubicBezTo>
                <a:cubicBezTo>
                  <a:pt x="368198" y="1644786"/>
                  <a:pt x="0" y="1276588"/>
                  <a:pt x="0" y="822393"/>
                </a:cubicBezTo>
                <a:cubicBezTo>
                  <a:pt x="0" y="368198"/>
                  <a:pt x="368198" y="0"/>
                  <a:pt x="822393" y="0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168B8F69-DBCB-4726-8E3C-83EC27BE8B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4402" y="3002197"/>
            <a:ext cx="2801131" cy="163565"/>
          </a:xfrm>
        </p:spPr>
        <p:txBody>
          <a:bodyPr tIns="0" rIns="0" anchor="ctr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0DAA5863-A09A-47EA-BD1B-BBB205D9FE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474720" y="4079228"/>
            <a:ext cx="2801131" cy="436681"/>
          </a:xfrm>
        </p:spPr>
        <p:txBody>
          <a:bodyPr tIns="182880" rIns="0"/>
          <a:lstStyle>
            <a:lvl1pPr marL="0" indent="0">
              <a:buNone/>
              <a:defRPr sz="1600">
                <a:solidFill>
                  <a:srgbClr val="F32837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Name goes here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9BC78E-5CDD-4A04-87B7-AD2124262A65}"/>
              </a:ext>
            </a:extLst>
          </p:cNvPr>
          <p:cNvCxnSpPr/>
          <p:nvPr userDrawn="1"/>
        </p:nvCxnSpPr>
        <p:spPr>
          <a:xfrm>
            <a:off x="3474402" y="4079228"/>
            <a:ext cx="3813366" cy="0"/>
          </a:xfrm>
          <a:prstGeom prst="line">
            <a:avLst/>
          </a:prstGeom>
          <a:ln w="28575">
            <a:solidFill>
              <a:srgbClr val="293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9">
            <a:extLst>
              <a:ext uri="{FF2B5EF4-FFF2-40B4-BE49-F238E27FC236}">
                <a16:creationId xmlns:a16="http://schemas.microsoft.com/office/drawing/2014/main" id="{8FB5D07F-CC69-44DA-A5AA-455C5985480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74402" y="4755669"/>
            <a:ext cx="2801131" cy="499167"/>
          </a:xfrm>
        </p:spPr>
        <p:txBody>
          <a:bodyPr tIns="0" rIns="0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n-lt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000000"/>
                </a:solidFill>
                <a:latin typeface="+mj-lt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Phone and email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FEDDA41-1003-45DA-9D52-DE5194BBA38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46977" y="4232953"/>
            <a:ext cx="940791" cy="940791"/>
          </a:xfrm>
          <a:custGeom>
            <a:avLst/>
            <a:gdLst>
              <a:gd name="connsiteX0" fmla="*/ 822393 w 1644786"/>
              <a:gd name="connsiteY0" fmla="*/ 0 h 1644786"/>
              <a:gd name="connsiteX1" fmla="*/ 1644786 w 1644786"/>
              <a:gd name="connsiteY1" fmla="*/ 822393 h 1644786"/>
              <a:gd name="connsiteX2" fmla="*/ 822393 w 1644786"/>
              <a:gd name="connsiteY2" fmla="*/ 1644786 h 1644786"/>
              <a:gd name="connsiteX3" fmla="*/ 0 w 1644786"/>
              <a:gd name="connsiteY3" fmla="*/ 822393 h 1644786"/>
              <a:gd name="connsiteX4" fmla="*/ 822393 w 1644786"/>
              <a:gd name="connsiteY4" fmla="*/ 0 h 164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786" h="1644786">
                <a:moveTo>
                  <a:pt x="822393" y="0"/>
                </a:moveTo>
                <a:cubicBezTo>
                  <a:pt x="1276588" y="0"/>
                  <a:pt x="1644786" y="368198"/>
                  <a:pt x="1644786" y="822393"/>
                </a:cubicBezTo>
                <a:cubicBezTo>
                  <a:pt x="1644786" y="1276588"/>
                  <a:pt x="1276588" y="1644786"/>
                  <a:pt x="822393" y="1644786"/>
                </a:cubicBezTo>
                <a:cubicBezTo>
                  <a:pt x="368198" y="1644786"/>
                  <a:pt x="0" y="1276588"/>
                  <a:pt x="0" y="822393"/>
                </a:cubicBezTo>
                <a:cubicBezTo>
                  <a:pt x="0" y="368198"/>
                  <a:pt x="368198" y="0"/>
                  <a:pt x="822393" y="0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E3D0E71E-37D8-4398-87D6-C5D0AFD2B9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74084" y="4515910"/>
            <a:ext cx="2801131" cy="163565"/>
          </a:xfrm>
        </p:spPr>
        <p:txBody>
          <a:bodyPr tIns="0" rIns="0" anchor="ctr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4EBE0ABC-95E6-4220-B1D6-5C37C38B4E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39005" y="2565515"/>
            <a:ext cx="2801131" cy="436681"/>
          </a:xfrm>
        </p:spPr>
        <p:txBody>
          <a:bodyPr tIns="182880" rIns="0"/>
          <a:lstStyle>
            <a:lvl1pPr marL="0" indent="0">
              <a:buNone/>
              <a:defRPr sz="1600">
                <a:solidFill>
                  <a:srgbClr val="F32837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Name goes here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40D5AA6-3887-4E8C-9F1A-17EBB790C33A}"/>
              </a:ext>
            </a:extLst>
          </p:cNvPr>
          <p:cNvCxnSpPr/>
          <p:nvPr userDrawn="1"/>
        </p:nvCxnSpPr>
        <p:spPr>
          <a:xfrm>
            <a:off x="7638687" y="2565515"/>
            <a:ext cx="3813366" cy="0"/>
          </a:xfrm>
          <a:prstGeom prst="line">
            <a:avLst/>
          </a:prstGeom>
          <a:ln w="28575">
            <a:solidFill>
              <a:srgbClr val="293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0CA38291-FCE3-43E4-A641-4B955E8230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38687" y="3241956"/>
            <a:ext cx="2801131" cy="499167"/>
          </a:xfrm>
        </p:spPr>
        <p:txBody>
          <a:bodyPr tIns="0" rIns="0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n-lt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000000"/>
                </a:solidFill>
                <a:latin typeface="+mj-lt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Phone and email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61AE15C-171C-484F-9894-1E597BE0041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511262" y="2719240"/>
            <a:ext cx="940791" cy="940791"/>
          </a:xfrm>
          <a:custGeom>
            <a:avLst/>
            <a:gdLst>
              <a:gd name="connsiteX0" fmla="*/ 822393 w 1644786"/>
              <a:gd name="connsiteY0" fmla="*/ 0 h 1644786"/>
              <a:gd name="connsiteX1" fmla="*/ 1644786 w 1644786"/>
              <a:gd name="connsiteY1" fmla="*/ 822393 h 1644786"/>
              <a:gd name="connsiteX2" fmla="*/ 822393 w 1644786"/>
              <a:gd name="connsiteY2" fmla="*/ 1644786 h 1644786"/>
              <a:gd name="connsiteX3" fmla="*/ 0 w 1644786"/>
              <a:gd name="connsiteY3" fmla="*/ 822393 h 1644786"/>
              <a:gd name="connsiteX4" fmla="*/ 822393 w 1644786"/>
              <a:gd name="connsiteY4" fmla="*/ 0 h 164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786" h="1644786">
                <a:moveTo>
                  <a:pt x="822393" y="0"/>
                </a:moveTo>
                <a:cubicBezTo>
                  <a:pt x="1276588" y="0"/>
                  <a:pt x="1644786" y="368198"/>
                  <a:pt x="1644786" y="822393"/>
                </a:cubicBezTo>
                <a:cubicBezTo>
                  <a:pt x="1644786" y="1276588"/>
                  <a:pt x="1276588" y="1644786"/>
                  <a:pt x="822393" y="1644786"/>
                </a:cubicBezTo>
                <a:cubicBezTo>
                  <a:pt x="368198" y="1644786"/>
                  <a:pt x="0" y="1276588"/>
                  <a:pt x="0" y="822393"/>
                </a:cubicBezTo>
                <a:cubicBezTo>
                  <a:pt x="0" y="368198"/>
                  <a:pt x="368198" y="0"/>
                  <a:pt x="822393" y="0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8E486C18-5F45-496B-B5BB-0F46B8B350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38369" y="3002197"/>
            <a:ext cx="2801131" cy="163565"/>
          </a:xfrm>
        </p:spPr>
        <p:txBody>
          <a:bodyPr tIns="0" rIns="0" anchor="ctr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0246FB60-2699-44BD-8BF5-2666F517C0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638687" y="4079228"/>
            <a:ext cx="2801131" cy="436681"/>
          </a:xfrm>
        </p:spPr>
        <p:txBody>
          <a:bodyPr tIns="182880" rIns="0"/>
          <a:lstStyle>
            <a:lvl1pPr marL="0" indent="0">
              <a:buNone/>
              <a:defRPr sz="1600">
                <a:solidFill>
                  <a:srgbClr val="F32837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Name goes here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691846F-C0B0-4D31-8046-3832D2D8AE9B}"/>
              </a:ext>
            </a:extLst>
          </p:cNvPr>
          <p:cNvCxnSpPr/>
          <p:nvPr userDrawn="1"/>
        </p:nvCxnSpPr>
        <p:spPr>
          <a:xfrm>
            <a:off x="7638369" y="4079228"/>
            <a:ext cx="3813366" cy="0"/>
          </a:xfrm>
          <a:prstGeom prst="line">
            <a:avLst/>
          </a:prstGeom>
          <a:ln w="28575">
            <a:solidFill>
              <a:srgbClr val="293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72451FD3-30B1-4989-A202-0D9DDE85649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638369" y="4755669"/>
            <a:ext cx="2801131" cy="499167"/>
          </a:xfrm>
        </p:spPr>
        <p:txBody>
          <a:bodyPr tIns="0" rIns="0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n-lt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000000"/>
                </a:solidFill>
                <a:latin typeface="+mj-lt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Phone and email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EE08A19C-09B5-422C-8F73-6C6A86ADBF8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510944" y="4232953"/>
            <a:ext cx="940791" cy="940791"/>
          </a:xfrm>
          <a:custGeom>
            <a:avLst/>
            <a:gdLst>
              <a:gd name="connsiteX0" fmla="*/ 822393 w 1644786"/>
              <a:gd name="connsiteY0" fmla="*/ 0 h 1644786"/>
              <a:gd name="connsiteX1" fmla="*/ 1644786 w 1644786"/>
              <a:gd name="connsiteY1" fmla="*/ 822393 h 1644786"/>
              <a:gd name="connsiteX2" fmla="*/ 822393 w 1644786"/>
              <a:gd name="connsiteY2" fmla="*/ 1644786 h 1644786"/>
              <a:gd name="connsiteX3" fmla="*/ 0 w 1644786"/>
              <a:gd name="connsiteY3" fmla="*/ 822393 h 1644786"/>
              <a:gd name="connsiteX4" fmla="*/ 822393 w 1644786"/>
              <a:gd name="connsiteY4" fmla="*/ 0 h 164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786" h="1644786">
                <a:moveTo>
                  <a:pt x="822393" y="0"/>
                </a:moveTo>
                <a:cubicBezTo>
                  <a:pt x="1276588" y="0"/>
                  <a:pt x="1644786" y="368198"/>
                  <a:pt x="1644786" y="822393"/>
                </a:cubicBezTo>
                <a:cubicBezTo>
                  <a:pt x="1644786" y="1276588"/>
                  <a:pt x="1276588" y="1644786"/>
                  <a:pt x="822393" y="1644786"/>
                </a:cubicBezTo>
                <a:cubicBezTo>
                  <a:pt x="368198" y="1644786"/>
                  <a:pt x="0" y="1276588"/>
                  <a:pt x="0" y="822393"/>
                </a:cubicBezTo>
                <a:cubicBezTo>
                  <a:pt x="0" y="368198"/>
                  <a:pt x="368198" y="0"/>
                  <a:pt x="822393" y="0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8D7C6E9D-871B-4AAD-870E-690E18719E7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38051" y="4515910"/>
            <a:ext cx="2801131" cy="163565"/>
          </a:xfrm>
        </p:spPr>
        <p:txBody>
          <a:bodyPr tIns="0" rIns="0" anchor="ctr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991591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37B6957-9107-4928-B205-3AD8FB54EED3}"/>
              </a:ext>
            </a:extLst>
          </p:cNvPr>
          <p:cNvSpPr/>
          <p:nvPr userDrawn="1"/>
        </p:nvSpPr>
        <p:spPr>
          <a:xfrm flipV="1">
            <a:off x="-1" y="-3"/>
            <a:ext cx="2760240" cy="5952744"/>
          </a:xfrm>
          <a:custGeom>
            <a:avLst/>
            <a:gdLst>
              <a:gd name="connsiteX0" fmla="*/ 0 w 1055596"/>
              <a:gd name="connsiteY0" fmla="*/ 2274915 h 2274915"/>
              <a:gd name="connsiteX1" fmla="*/ 1055596 w 1055596"/>
              <a:gd name="connsiteY1" fmla="*/ 2274915 h 2274915"/>
              <a:gd name="connsiteX2" fmla="*/ 531723 w 1055596"/>
              <a:gd name="connsiteY2" fmla="*/ 0 h 2274915"/>
              <a:gd name="connsiteX3" fmla="*/ 0 w 1055596"/>
              <a:gd name="connsiteY3" fmla="*/ 0 h 22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5596" h="2274915">
                <a:moveTo>
                  <a:pt x="0" y="2274915"/>
                </a:moveTo>
                <a:lnTo>
                  <a:pt x="1055596" y="2274915"/>
                </a:lnTo>
                <a:lnTo>
                  <a:pt x="531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22C71A-9B74-4E72-978D-42506394C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4720" y="1097280"/>
            <a:ext cx="7973568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D2F4F-B693-4AC7-9F19-914A68A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F7F3-457E-4979-A875-10964083C9E2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30421-3719-47D1-8972-B4CAC9BC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[FOOTER] To edit, please go to tool bar &gt; "Insert" &gt; "Header &amp; Footer"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FF15-CBC4-4921-80DF-585EEECB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911C-2826-4B15-990D-E5548C1384B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B603A4-DA43-4336-A040-CB834366C5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75038" y="2565515"/>
            <a:ext cx="2801131" cy="436681"/>
          </a:xfrm>
        </p:spPr>
        <p:txBody>
          <a:bodyPr tIns="182880" rIns="0"/>
          <a:lstStyle>
            <a:lvl1pPr marL="0" indent="0">
              <a:buNone/>
              <a:defRPr sz="1600">
                <a:solidFill>
                  <a:srgbClr val="F32837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Name 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E3AEA12-E3B1-4CCE-9E7D-4DE66D00A361}"/>
              </a:ext>
            </a:extLst>
          </p:cNvPr>
          <p:cNvCxnSpPr/>
          <p:nvPr userDrawn="1"/>
        </p:nvCxnSpPr>
        <p:spPr>
          <a:xfrm>
            <a:off x="3474720" y="2565515"/>
            <a:ext cx="3813366" cy="0"/>
          </a:xfrm>
          <a:prstGeom prst="line">
            <a:avLst/>
          </a:prstGeom>
          <a:ln w="28575">
            <a:solidFill>
              <a:srgbClr val="293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8B1028E5-0C0C-4711-BA20-3B375702B8F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4720" y="3241956"/>
            <a:ext cx="2801131" cy="499167"/>
          </a:xfrm>
        </p:spPr>
        <p:txBody>
          <a:bodyPr tIns="0" rIns="0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n-lt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000000"/>
                </a:solidFill>
                <a:latin typeface="+mj-lt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Phone and 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5498268-76BF-48BC-B4E1-A0A987A523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47295" y="2719240"/>
            <a:ext cx="940791" cy="940791"/>
          </a:xfrm>
          <a:custGeom>
            <a:avLst/>
            <a:gdLst>
              <a:gd name="connsiteX0" fmla="*/ 822393 w 1644786"/>
              <a:gd name="connsiteY0" fmla="*/ 0 h 1644786"/>
              <a:gd name="connsiteX1" fmla="*/ 1644786 w 1644786"/>
              <a:gd name="connsiteY1" fmla="*/ 822393 h 1644786"/>
              <a:gd name="connsiteX2" fmla="*/ 822393 w 1644786"/>
              <a:gd name="connsiteY2" fmla="*/ 1644786 h 1644786"/>
              <a:gd name="connsiteX3" fmla="*/ 0 w 1644786"/>
              <a:gd name="connsiteY3" fmla="*/ 822393 h 1644786"/>
              <a:gd name="connsiteX4" fmla="*/ 822393 w 1644786"/>
              <a:gd name="connsiteY4" fmla="*/ 0 h 164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786" h="1644786">
                <a:moveTo>
                  <a:pt x="822393" y="0"/>
                </a:moveTo>
                <a:cubicBezTo>
                  <a:pt x="1276588" y="0"/>
                  <a:pt x="1644786" y="368198"/>
                  <a:pt x="1644786" y="822393"/>
                </a:cubicBezTo>
                <a:cubicBezTo>
                  <a:pt x="1644786" y="1276588"/>
                  <a:pt x="1276588" y="1644786"/>
                  <a:pt x="822393" y="1644786"/>
                </a:cubicBezTo>
                <a:cubicBezTo>
                  <a:pt x="368198" y="1644786"/>
                  <a:pt x="0" y="1276588"/>
                  <a:pt x="0" y="822393"/>
                </a:cubicBezTo>
                <a:cubicBezTo>
                  <a:pt x="0" y="368198"/>
                  <a:pt x="368198" y="0"/>
                  <a:pt x="822393" y="0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168B8F69-DBCB-4726-8E3C-83EC27BE8BE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74402" y="3002197"/>
            <a:ext cx="2801131" cy="163565"/>
          </a:xfrm>
        </p:spPr>
        <p:txBody>
          <a:bodyPr tIns="0" rIns="0" anchor="ctr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Title goes here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4EBE0ABC-95E6-4220-B1D6-5C37C38B4ED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639005" y="2565515"/>
            <a:ext cx="2801131" cy="436681"/>
          </a:xfrm>
        </p:spPr>
        <p:txBody>
          <a:bodyPr tIns="182880" rIns="0"/>
          <a:lstStyle>
            <a:lvl1pPr marL="0" indent="0">
              <a:buNone/>
              <a:defRPr sz="1600">
                <a:solidFill>
                  <a:srgbClr val="F32837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Name goes here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40D5AA6-3887-4E8C-9F1A-17EBB790C33A}"/>
              </a:ext>
            </a:extLst>
          </p:cNvPr>
          <p:cNvCxnSpPr/>
          <p:nvPr userDrawn="1"/>
        </p:nvCxnSpPr>
        <p:spPr>
          <a:xfrm>
            <a:off x="7638687" y="2565515"/>
            <a:ext cx="3813366" cy="0"/>
          </a:xfrm>
          <a:prstGeom prst="line">
            <a:avLst/>
          </a:prstGeom>
          <a:ln w="28575">
            <a:solidFill>
              <a:srgbClr val="293E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0CA38291-FCE3-43E4-A641-4B955E82305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638687" y="3241956"/>
            <a:ext cx="2801131" cy="499167"/>
          </a:xfrm>
        </p:spPr>
        <p:txBody>
          <a:bodyPr tIns="0" rIns="0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000000"/>
                </a:solidFill>
                <a:latin typeface="+mn-lt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000000"/>
                </a:solidFill>
                <a:latin typeface="+mj-lt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Phone and email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261AE15C-171C-484F-9894-1E597BE0041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10511262" y="2719240"/>
            <a:ext cx="940791" cy="940791"/>
          </a:xfrm>
          <a:custGeom>
            <a:avLst/>
            <a:gdLst>
              <a:gd name="connsiteX0" fmla="*/ 822393 w 1644786"/>
              <a:gd name="connsiteY0" fmla="*/ 0 h 1644786"/>
              <a:gd name="connsiteX1" fmla="*/ 1644786 w 1644786"/>
              <a:gd name="connsiteY1" fmla="*/ 822393 h 1644786"/>
              <a:gd name="connsiteX2" fmla="*/ 822393 w 1644786"/>
              <a:gd name="connsiteY2" fmla="*/ 1644786 h 1644786"/>
              <a:gd name="connsiteX3" fmla="*/ 0 w 1644786"/>
              <a:gd name="connsiteY3" fmla="*/ 822393 h 1644786"/>
              <a:gd name="connsiteX4" fmla="*/ 822393 w 1644786"/>
              <a:gd name="connsiteY4" fmla="*/ 0 h 1644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4786" h="1644786">
                <a:moveTo>
                  <a:pt x="822393" y="0"/>
                </a:moveTo>
                <a:cubicBezTo>
                  <a:pt x="1276588" y="0"/>
                  <a:pt x="1644786" y="368198"/>
                  <a:pt x="1644786" y="822393"/>
                </a:cubicBezTo>
                <a:cubicBezTo>
                  <a:pt x="1644786" y="1276588"/>
                  <a:pt x="1276588" y="1644786"/>
                  <a:pt x="822393" y="1644786"/>
                </a:cubicBezTo>
                <a:cubicBezTo>
                  <a:pt x="368198" y="1644786"/>
                  <a:pt x="0" y="1276588"/>
                  <a:pt x="0" y="822393"/>
                </a:cubicBezTo>
                <a:cubicBezTo>
                  <a:pt x="0" y="368198"/>
                  <a:pt x="368198" y="0"/>
                  <a:pt x="822393" y="0"/>
                </a:cubicBezTo>
                <a:close/>
              </a:path>
            </a:pathLst>
          </a:custGeom>
          <a:solidFill>
            <a:srgbClr val="D9D9D9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add image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8E486C18-5F45-496B-B5BB-0F46B8B350F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638369" y="3002197"/>
            <a:ext cx="2801131" cy="163565"/>
          </a:xfrm>
        </p:spPr>
        <p:txBody>
          <a:bodyPr tIns="0" rIns="0" anchor="ctr"/>
          <a:lstStyle>
            <a:lvl1pPr marL="0" indent="0">
              <a:spcBef>
                <a:spcPts val="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1pPr>
            <a:lvl2pPr marL="0" indent="1588">
              <a:spcBef>
                <a:spcPts val="300"/>
              </a:spcBef>
              <a:buNone/>
              <a:defRPr sz="1400">
                <a:solidFill>
                  <a:srgbClr val="293E6B"/>
                </a:solidFill>
                <a:latin typeface="Avenir Heavy" panose="020B0703020203020204" pitchFamily="34" charset="-78"/>
                <a:cs typeface="Avenir Heavy" panose="020B0703020203020204" pitchFamily="34" charset="-78"/>
              </a:defRPr>
            </a:lvl2pPr>
            <a:lvl3pPr marL="0" indent="1588">
              <a:spcBef>
                <a:spcPts val="300"/>
              </a:spcBef>
              <a:buNone/>
              <a:defRPr sz="1400"/>
            </a:lvl3pPr>
            <a:lvl4pPr marL="169863" indent="-169863">
              <a:defRPr/>
            </a:lvl4pPr>
          </a:lstStyle>
          <a:p>
            <a:pPr lvl="0"/>
            <a:r>
              <a:rPr lang="en-US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4389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C71A-9B74-4E72-978D-42506394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D2F4F-B693-4AC7-9F19-914A68A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F7F3-457E-4979-A875-10964083C9E2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30421-3719-47D1-8972-B4CAC9BCD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[FOOTER] To edit, please go to tool bar &gt; "Insert" &gt; "Header &amp; Footer"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6FF15-CBC4-4921-80DF-585EEECB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911C-2826-4B15-990D-E5548C138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44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30889A-FDF2-439D-B929-86AAC5BAF1F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52744"/>
            <a:ext cx="12192000" cy="90525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A14137-DAA8-4A65-9496-CBF48D5A6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7200"/>
            <a:ext cx="10725912" cy="914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44D33-899E-44D5-AA18-3ED7BD3E4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520" y="1645920"/>
            <a:ext cx="10725912" cy="4069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10106-BA87-47EA-8484-509DDCCBC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39005" y="6245352"/>
            <a:ext cx="1110548" cy="3200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E0A4F62-406C-4D7B-8EE3-ECF93CEDC61F}" type="datetime1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021AA-74C7-48D8-8026-D708697A2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60319" y="6245352"/>
            <a:ext cx="4973805" cy="3200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l"/>
            <a:r>
              <a:rPr lang="en-US"/>
              <a:t>[FOOTER] To edit, please go to tool bar &gt; "Insert" &gt; "Header &amp; Footer"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B8E88-7F70-4844-BD00-AA1F44D97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" y="6245352"/>
            <a:ext cx="576072" cy="3200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l"/>
            <a:fld id="{BB30911C-2826-4B15-990D-E5548C1384BB}" type="slidenum">
              <a:rPr lang="en-US" smtClean="0"/>
              <a:pPr algn="l"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12C7658-D31B-47C5-AAC4-03657E092BA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33" y="6176772"/>
            <a:ext cx="3337567" cy="45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4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0" r:id="rId4"/>
    <p:sldLayoutId id="2147483655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293E6B"/>
          </a:solidFill>
          <a:latin typeface="Avenir heavy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95000"/>
        </a:lnSpc>
        <a:spcBef>
          <a:spcPts val="1400"/>
        </a:spcBef>
        <a:buClr>
          <a:srgbClr val="293E6B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900"/>
        </a:spcBef>
        <a:buClr>
          <a:srgbClr val="293E6B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5000"/>
        </a:lnSpc>
        <a:spcBef>
          <a:spcPts val="1000"/>
        </a:spcBef>
        <a:buClr>
          <a:srgbClr val="B3B3B3"/>
        </a:buClr>
        <a:buSzPct val="12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5000"/>
        </a:lnSpc>
        <a:spcBef>
          <a:spcPts val="500"/>
        </a:spcBef>
        <a:buClr>
          <a:srgbClr val="B3B3B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" indent="-171450" algn="l" defTabSz="914400" rtl="0" eaLnBrk="1" latinLnBrk="0" hangingPunct="1">
        <a:lnSpc>
          <a:spcPct val="95000"/>
        </a:lnSpc>
        <a:spcBef>
          <a:spcPts val="1200"/>
        </a:spcBef>
        <a:buFontTx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movedc-dcgis.hub.arcgis.com/pages/mapping-transportation-need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F9A95D-7310-4678-BC6F-A1DED2CEB8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Safety Stat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26D107D-605F-4430-8779-85003623B1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Bus Priority Update</a:t>
            </a:r>
          </a:p>
          <a:p>
            <a:pPr>
              <a:spcBef>
                <a:spcPts val="600"/>
              </a:spcBef>
            </a:pPr>
            <a:r>
              <a:rPr lang="en-US" dirty="0"/>
              <a:t>November 12, 2021</a:t>
            </a:r>
          </a:p>
        </p:txBody>
      </p:sp>
      <p:pic>
        <p:nvPicPr>
          <p:cNvPr id="9" name="Picture Placeholder 8" descr="A bus travels down the street&#10;&#10;Description automatically generated with medium confidence">
            <a:extLst>
              <a:ext uri="{FF2B5EF4-FFF2-40B4-BE49-F238E27FC236}">
                <a16:creationId xmlns:a16="http://schemas.microsoft.com/office/drawing/2014/main" id="{50E0BAD7-F808-4847-9300-AA7FE086DA7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r="203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3637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27E774-7147-4CAC-A0BB-E0164C773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Bus Priority Program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D53EEE-E978-443F-B5F9-8DAEC8BDD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646238"/>
            <a:ext cx="5513979" cy="4068762"/>
          </a:xfrm>
        </p:spPr>
        <p:txBody>
          <a:bodyPr/>
          <a:lstStyle/>
          <a:p>
            <a:r>
              <a:rPr lang="en-US" sz="2400"/>
              <a:t>Faster and more reliable transit provides better access to more jobs and opportunity </a:t>
            </a:r>
          </a:p>
          <a:p>
            <a:pPr lvl="1"/>
            <a:r>
              <a:rPr lang="en-US" sz="2400"/>
              <a:t>Address transportation needs identified in </a:t>
            </a:r>
            <a:r>
              <a:rPr lang="en-US" sz="2400" err="1"/>
              <a:t>moveDC’s</a:t>
            </a:r>
            <a:r>
              <a:rPr lang="en-US" sz="2400"/>
              <a:t> </a:t>
            </a:r>
            <a:r>
              <a:rPr lang="en-US" sz="2400">
                <a:hlinkClick r:id="rId2"/>
              </a:rPr>
              <a:t>analysis</a:t>
            </a:r>
            <a:r>
              <a:rPr lang="en-US" sz="2400"/>
              <a:t> and support an equitable recovery</a:t>
            </a:r>
          </a:p>
          <a:p>
            <a:r>
              <a:rPr lang="en-US" sz="2400"/>
              <a:t>Almost half of District Metrobus riders make under $30,000 per year and two thirds live in zero-car households</a:t>
            </a:r>
          </a:p>
          <a:p>
            <a:r>
              <a:rPr lang="en-US" sz="2400"/>
              <a:t>Improve the </a:t>
            </a:r>
            <a:r>
              <a:rPr lang="en-US" sz="2400" b="1"/>
              <a:t>entire rider experience</a:t>
            </a:r>
            <a:endParaRPr lang="en-US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792157-42E1-4201-97B2-81D8C8A568A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" b="5532"/>
          <a:stretch/>
        </p:blipFill>
        <p:spPr bwMode="auto">
          <a:xfrm>
            <a:off x="6519333" y="1"/>
            <a:ext cx="5672667" cy="6860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2778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FF21-C217-4568-8188-C6DE25844170}"/>
              </a:ext>
            </a:extLst>
          </p:cNvPr>
          <p:cNvSpPr>
            <a:spLocks noGrp="1"/>
          </p:cNvSpPr>
          <p:nvPr/>
        </p:nvSpPr>
        <p:spPr>
          <a:xfrm>
            <a:off x="-1" y="8856"/>
            <a:ext cx="12192001" cy="7073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Avenir Heavy"/>
                <a:ea typeface="+mj-ea"/>
                <a:cs typeface="Avenir Heavy"/>
              </a:defRPr>
            </a:lvl1pPr>
          </a:lstStyle>
          <a:p>
            <a:r>
              <a:rPr lang="en-US" b="0">
                <a:latin typeface="Avenir Book"/>
              </a:rPr>
              <a:t>Flexible and Context-Sensitive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5D569-1B25-4CFD-B88B-C6A6E293C0A8}"/>
              </a:ext>
            </a:extLst>
          </p:cNvPr>
          <p:cNvSpPr>
            <a:spLocks noGrp="1"/>
          </p:cNvSpPr>
          <p:nvPr/>
        </p:nvSpPr>
        <p:spPr>
          <a:xfrm>
            <a:off x="242393" y="792765"/>
            <a:ext cx="11479554" cy="14961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Avenir Book"/>
                <a:ea typeface="+mn-ea"/>
                <a:cs typeface="Avenir Book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2"/>
                </a:solidFill>
                <a:latin typeface="Avenir Book"/>
                <a:ea typeface="+mn-ea"/>
                <a:cs typeface="Avenir Book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Avenir Book"/>
                <a:ea typeface="+mn-ea"/>
                <a:cs typeface="Avenir Book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Avenir Book"/>
                <a:ea typeface="+mn-ea"/>
                <a:cs typeface="Avenir Book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2"/>
                </a:solidFill>
                <a:latin typeface="Avenir Book"/>
                <a:ea typeface="+mn-ea"/>
                <a:cs typeface="Avenir Boo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DDOT will identify the tools to improve bus speeds and reliability within the neighborhood context and specific project needs</a:t>
            </a:r>
          </a:p>
          <a:p>
            <a:r>
              <a:rPr lang="en-US"/>
              <a:t>DDOT’s Bus Priority Program Toolbox includes over 20 treatments to improve bus operations including: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E6A24-5B85-459E-93BE-B213DCE32FBF}"/>
              </a:ext>
            </a:extLst>
          </p:cNvPr>
          <p:cNvSpPr txBox="1"/>
          <p:nvPr/>
        </p:nvSpPr>
        <p:spPr>
          <a:xfrm>
            <a:off x="213749" y="4829704"/>
            <a:ext cx="2695579" cy="646331"/>
          </a:xfrm>
          <a:prstGeom prst="rect">
            <a:avLst/>
          </a:prstGeom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Avenir Book"/>
              </a:rPr>
              <a:t>Bus lanes to reduce congestion delay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A29C92-4D5D-4F12-BC71-687ADD6174BE}"/>
              </a:ext>
            </a:extLst>
          </p:cNvPr>
          <p:cNvSpPr txBox="1"/>
          <p:nvPr/>
        </p:nvSpPr>
        <p:spPr>
          <a:xfrm>
            <a:off x="3319460" y="4829704"/>
            <a:ext cx="2630221" cy="923330"/>
          </a:xfrm>
          <a:prstGeom prst="rect">
            <a:avLst/>
          </a:prstGeom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Avenir Book"/>
              </a:rPr>
              <a:t>Queue jumps to allow buses to get to the front of the line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26A65C-1755-4958-AD84-8904BC044A92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7" t="7548" r="1502" b="1438"/>
          <a:stretch/>
        </p:blipFill>
        <p:spPr>
          <a:xfrm>
            <a:off x="6332105" y="2298921"/>
            <a:ext cx="2673051" cy="2393879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 descr="Line 51: Project Elements | AC Transit">
            <a:extLst>
              <a:ext uri="{FF2B5EF4-FFF2-40B4-BE49-F238E27FC236}">
                <a16:creationId xmlns:a16="http://schemas.microsoft.com/office/drawing/2014/main" id="{DFF2A8DD-8D0E-42A4-99BF-315AFAD8FC0E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5"/>
          <a:stretch/>
        </p:blipFill>
        <p:spPr>
          <a:xfrm>
            <a:off x="3319460" y="2298921"/>
            <a:ext cx="2630221" cy="2393879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6FAFC97-4991-403F-928B-955C0E3EBE9A}"/>
              </a:ext>
            </a:extLst>
          </p:cNvPr>
          <p:cNvSpPr txBox="1"/>
          <p:nvPr/>
        </p:nvSpPr>
        <p:spPr>
          <a:xfrm>
            <a:off x="6332105" y="4829704"/>
            <a:ext cx="2673051" cy="1077218"/>
          </a:xfrm>
          <a:prstGeom prst="rect">
            <a:avLst/>
          </a:prstGeom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2"/>
                </a:solidFill>
                <a:latin typeface="Avenir Book"/>
              </a:rPr>
              <a:t>Bulb-outs to allow buses to board from the travel lane and provide more space for passengers to wait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AB53F3-0FFA-410D-B309-57045CD3432E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8985" r="23577"/>
          <a:stretch/>
        </p:blipFill>
        <p:spPr>
          <a:xfrm>
            <a:off x="236277" y="2298921"/>
            <a:ext cx="2673051" cy="2393879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467A4F4C-13B0-4F71-8DAD-07ED72719C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89" y="2298921"/>
            <a:ext cx="2521399" cy="2393879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B9CEAB-B7C6-4924-A6F3-CAF90F93CB04}"/>
              </a:ext>
            </a:extLst>
          </p:cNvPr>
          <p:cNvSpPr txBox="1"/>
          <p:nvPr/>
        </p:nvSpPr>
        <p:spPr>
          <a:xfrm>
            <a:off x="9346016" y="4829704"/>
            <a:ext cx="2521399" cy="923330"/>
          </a:xfrm>
          <a:prstGeom prst="rect">
            <a:avLst/>
          </a:prstGeom>
          <a:ln w="63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2"/>
                </a:solidFill>
                <a:latin typeface="Avenir Book"/>
              </a:rPr>
              <a:t>Transit signal priority to give buses more green 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087A34-9705-418D-8583-175F9C7C60ED}"/>
              </a:ext>
            </a:extLst>
          </p:cNvPr>
          <p:cNvSpPr/>
          <p:nvPr/>
        </p:nvSpPr>
        <p:spPr>
          <a:xfrm>
            <a:off x="6220691" y="2195946"/>
            <a:ext cx="2895599" cy="3713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FA97B3-4A7D-46BB-BE51-798136A77556}"/>
              </a:ext>
            </a:extLst>
          </p:cNvPr>
          <p:cNvSpPr/>
          <p:nvPr/>
        </p:nvSpPr>
        <p:spPr>
          <a:xfrm>
            <a:off x="9213272" y="2195946"/>
            <a:ext cx="2895599" cy="3713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438CA6-0A53-4A31-9D8B-2E5587C361B4}"/>
              </a:ext>
            </a:extLst>
          </p:cNvPr>
          <p:cNvSpPr/>
          <p:nvPr/>
        </p:nvSpPr>
        <p:spPr>
          <a:xfrm>
            <a:off x="3186544" y="2195945"/>
            <a:ext cx="2895599" cy="3713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41B5410-666D-4F2A-BDE2-2B2CCE5F4C62}"/>
              </a:ext>
            </a:extLst>
          </p:cNvPr>
          <p:cNvSpPr/>
          <p:nvPr/>
        </p:nvSpPr>
        <p:spPr>
          <a:xfrm>
            <a:off x="124691" y="2195946"/>
            <a:ext cx="2895599" cy="37130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73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560EE10-7F60-429D-82C4-D242B1B4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FY 2022 EOM Budget Presentation to DC Council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4605212-0F42-4082-9D2F-D3E31C3D95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87355" y="880141"/>
            <a:ext cx="8876012" cy="498186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E07D4F5-5C19-4471-8E46-87F9CF45C460}"/>
              </a:ext>
            </a:extLst>
          </p:cNvPr>
          <p:cNvSpPr/>
          <p:nvPr/>
        </p:nvSpPr>
        <p:spPr>
          <a:xfrm>
            <a:off x="7267270" y="4009875"/>
            <a:ext cx="2647260" cy="571351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srgbClr val="181818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419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CCB46-0619-42E6-B0FB-BF47C821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600E9-8200-410C-A980-50C22B1E2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45920"/>
            <a:ext cx="5770880" cy="4069080"/>
          </a:xfrm>
        </p:spPr>
        <p:txBody>
          <a:bodyPr/>
          <a:lstStyle/>
          <a:p>
            <a:r>
              <a:rPr lang="en-US" dirty="0"/>
              <a:t>51 projects over the next 8 years (ramping up to 7-8 projects starting construction per year)</a:t>
            </a:r>
          </a:p>
          <a:p>
            <a:r>
              <a:rPr lang="en-US" dirty="0"/>
              <a:t>Team Effort</a:t>
            </a:r>
          </a:p>
          <a:p>
            <a:pPr lvl="1"/>
            <a:r>
              <a:rPr lang="en-US" dirty="0"/>
              <a:t>Planning led by TDD</a:t>
            </a:r>
          </a:p>
          <a:p>
            <a:pPr lvl="1"/>
            <a:r>
              <a:rPr lang="en-US" dirty="0"/>
              <a:t>Design and construction led by TESD</a:t>
            </a:r>
          </a:p>
          <a:p>
            <a:pPr lvl="1"/>
            <a:r>
              <a:rPr lang="en-US" dirty="0"/>
              <a:t>Involvement &amp; coordination with teams across the agency</a:t>
            </a:r>
          </a:p>
          <a:p>
            <a:r>
              <a:rPr lang="en-US" dirty="0"/>
              <a:t>Several projects led by other teams with bus/transit priority improvements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1DC3B-8E1A-4CA8-9FD0-B39FA4A4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911C-2826-4B15-990D-E5548C1384BB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53532B-7F43-4080-B276-49F30E44708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" b="2394"/>
          <a:stretch/>
        </p:blipFill>
        <p:spPr bwMode="auto">
          <a:xfrm>
            <a:off x="6688629" y="-5227"/>
            <a:ext cx="5503371" cy="68632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809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AD45-5A83-4D85-83D9-EE19BF88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CDCF3-36BA-4DA9-AA40-CC0481060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45920"/>
            <a:ext cx="5042747" cy="4069080"/>
          </a:xfrm>
        </p:spPr>
        <p:txBody>
          <a:bodyPr/>
          <a:lstStyle/>
          <a:p>
            <a:r>
              <a:rPr lang="en-US" dirty="0"/>
              <a:t>FY22 Construction Start</a:t>
            </a:r>
          </a:p>
          <a:p>
            <a:pPr lvl="1"/>
            <a:r>
              <a:rPr lang="en-US" dirty="0"/>
              <a:t>H Street NW: 14</a:t>
            </a:r>
            <a:r>
              <a:rPr lang="en-US" baseline="30000" dirty="0"/>
              <a:t>th</a:t>
            </a:r>
            <a:r>
              <a:rPr lang="en-US" dirty="0"/>
              <a:t> to North Capitol</a:t>
            </a:r>
          </a:p>
          <a:p>
            <a:pPr lvl="3"/>
            <a:r>
              <a:rPr lang="en-US" dirty="0"/>
              <a:t>Curbside AM/PM bus lanes</a:t>
            </a:r>
          </a:p>
          <a:p>
            <a:pPr lvl="1"/>
            <a:r>
              <a:rPr lang="en-US" dirty="0" err="1"/>
              <a:t>Minn</a:t>
            </a:r>
            <a:r>
              <a:rPr lang="en-US" dirty="0"/>
              <a:t> Ave SE: Penn Ave to East Capitol</a:t>
            </a:r>
          </a:p>
          <a:p>
            <a:pPr lvl="3"/>
            <a:r>
              <a:rPr lang="en-US" dirty="0"/>
              <a:t>Safety focus with bus bulb-outs and bike lanes</a:t>
            </a:r>
          </a:p>
          <a:p>
            <a:pPr lvl="1"/>
            <a:r>
              <a:rPr lang="en-US" dirty="0"/>
              <a:t>Penn Ave SE: 2</a:t>
            </a:r>
            <a:r>
              <a:rPr lang="en-US" baseline="30000" dirty="0"/>
              <a:t>nd</a:t>
            </a:r>
            <a:r>
              <a:rPr lang="en-US" dirty="0"/>
              <a:t> to 13</a:t>
            </a:r>
            <a:r>
              <a:rPr lang="en-US" baseline="30000" dirty="0"/>
              <a:t>th</a:t>
            </a:r>
            <a:r>
              <a:rPr lang="en-US" dirty="0"/>
              <a:t> St</a:t>
            </a:r>
          </a:p>
          <a:p>
            <a:pPr lvl="3"/>
            <a:r>
              <a:rPr lang="en-US" dirty="0"/>
              <a:t>Peak hour/peak direction bus lanes and protected bike lanes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1D2D3-0DE0-4BC5-8F60-FBAE9D8F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911C-2826-4B15-990D-E5548C1384BB}" type="slidenum">
              <a:rPr lang="en-US" smtClean="0"/>
              <a:t>6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806C3F9-6CD8-4FE0-80C2-10C50AAA08B8}"/>
              </a:ext>
            </a:extLst>
          </p:cNvPr>
          <p:cNvSpPr txBox="1">
            <a:spLocks/>
          </p:cNvSpPr>
          <p:nvPr/>
        </p:nvSpPr>
        <p:spPr>
          <a:xfrm>
            <a:off x="6094476" y="1662853"/>
            <a:ext cx="5042747" cy="40690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20040" indent="-320040" algn="l" defTabSz="914400" rtl="0" eaLnBrk="1" latinLnBrk="0" hangingPunct="1">
              <a:lnSpc>
                <a:spcPct val="95000"/>
              </a:lnSpc>
              <a:spcBef>
                <a:spcPts val="1600"/>
              </a:spcBef>
              <a:buClr>
                <a:srgbClr val="293E6B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rgbClr val="293E6B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Clr>
                <a:srgbClr val="B3B3B3"/>
              </a:buClr>
              <a:buSzPct val="12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rgbClr val="B3B3B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FontTx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FY23 Construction Start</a:t>
            </a:r>
          </a:p>
          <a:p>
            <a:pPr lvl="1"/>
            <a:r>
              <a:rPr lang="en-US" dirty="0"/>
              <a:t>MLK 2.0: Good Hope to Redwood</a:t>
            </a:r>
          </a:p>
          <a:p>
            <a:pPr lvl="3"/>
            <a:r>
              <a:rPr lang="en-US" dirty="0"/>
              <a:t>Upgrades to existing pilot lanes</a:t>
            </a:r>
          </a:p>
          <a:p>
            <a:pPr lvl="1"/>
            <a:r>
              <a:rPr lang="en-US" dirty="0"/>
              <a:t>M St SE 2.0: South Capitol to 11</a:t>
            </a:r>
            <a:r>
              <a:rPr lang="en-US" baseline="30000" dirty="0"/>
              <a:t>th</a:t>
            </a:r>
            <a:r>
              <a:rPr lang="en-US" dirty="0"/>
              <a:t> St</a:t>
            </a:r>
          </a:p>
          <a:p>
            <a:pPr lvl="3"/>
            <a:r>
              <a:rPr lang="en-US" dirty="0"/>
              <a:t>Upgrades to existing pilot lanes plus protected bike lanes</a:t>
            </a:r>
          </a:p>
          <a:p>
            <a:pPr lvl="1"/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St NW: Mass to Penn Ave</a:t>
            </a:r>
          </a:p>
          <a:p>
            <a:pPr lvl="3"/>
            <a:r>
              <a:rPr lang="en-US" dirty="0"/>
              <a:t>Design completed 2020</a:t>
            </a:r>
          </a:p>
          <a:p>
            <a:pPr lvl="1"/>
            <a:r>
              <a:rPr lang="en-US" dirty="0"/>
              <a:t>8</a:t>
            </a:r>
            <a:r>
              <a:rPr lang="en-US" baseline="30000" dirty="0"/>
              <a:t>th</a:t>
            </a:r>
            <a:r>
              <a:rPr lang="en-US" dirty="0"/>
              <a:t> St NE: FL to East Capitol</a:t>
            </a:r>
          </a:p>
          <a:p>
            <a:pPr lvl="3"/>
            <a:r>
              <a:rPr lang="en-US" dirty="0"/>
              <a:t>Bus bulb-outs and stop rebalancing</a:t>
            </a:r>
          </a:p>
        </p:txBody>
      </p:sp>
    </p:spTree>
    <p:extLst>
      <p:ext uri="{BB962C8B-B14F-4D97-AF65-F5344CB8AC3E}">
        <p14:creationId xmlns:p14="http://schemas.microsoft.com/office/powerpoint/2010/main" val="3028212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AD45-5A83-4D85-83D9-EE19BF886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CDCF3-36BA-4DA9-AA40-CC0481060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1645920"/>
            <a:ext cx="5042747" cy="4069080"/>
          </a:xfrm>
        </p:spPr>
        <p:txBody>
          <a:bodyPr/>
          <a:lstStyle/>
          <a:p>
            <a:r>
              <a:rPr lang="en-US" dirty="0"/>
              <a:t>FY24 Construction Start</a:t>
            </a:r>
          </a:p>
          <a:p>
            <a:pPr lvl="1"/>
            <a:r>
              <a:rPr lang="en-US" dirty="0"/>
              <a:t>Columbia Rd NW: 16</a:t>
            </a:r>
            <a:r>
              <a:rPr lang="en-US" baseline="30000" dirty="0"/>
              <a:t>th</a:t>
            </a:r>
            <a:r>
              <a:rPr lang="en-US" dirty="0"/>
              <a:t> to California</a:t>
            </a:r>
          </a:p>
          <a:p>
            <a:pPr lvl="1"/>
            <a:r>
              <a:rPr lang="en-US" dirty="0"/>
              <a:t>11</a:t>
            </a:r>
            <a:r>
              <a:rPr lang="en-US" baseline="30000" dirty="0"/>
              <a:t>th</a:t>
            </a:r>
            <a:r>
              <a:rPr lang="en-US" dirty="0"/>
              <a:t> St NW: Mass to Penn</a:t>
            </a:r>
          </a:p>
          <a:p>
            <a:pPr lvl="1"/>
            <a:r>
              <a:rPr lang="en-US" dirty="0"/>
              <a:t>13</a:t>
            </a:r>
            <a:r>
              <a:rPr lang="en-US" baseline="30000" dirty="0"/>
              <a:t>th</a:t>
            </a:r>
            <a:r>
              <a:rPr lang="en-US" dirty="0"/>
              <a:t> St NW: K to Penn</a:t>
            </a:r>
          </a:p>
          <a:p>
            <a:pPr lvl="1"/>
            <a:r>
              <a:rPr lang="en-US" dirty="0"/>
              <a:t>GA Ave NW: Kansas to Barry</a:t>
            </a:r>
          </a:p>
          <a:p>
            <a:pPr lvl="1"/>
            <a:r>
              <a:rPr lang="en-US" dirty="0" err="1"/>
              <a:t>Minn</a:t>
            </a:r>
            <a:r>
              <a:rPr lang="en-US" dirty="0"/>
              <a:t> Ave SE: Good Hope to Penn Ave</a:t>
            </a:r>
          </a:p>
          <a:p>
            <a:pPr lvl="1"/>
            <a:r>
              <a:rPr lang="en-US" dirty="0"/>
              <a:t>H St NE: North Capitol to Benning</a:t>
            </a:r>
          </a:p>
          <a:p>
            <a:pPr lvl="1"/>
            <a:r>
              <a:rPr lang="en-US" dirty="0"/>
              <a:t>NHB Ave NE: </a:t>
            </a:r>
            <a:r>
              <a:rPr lang="en-US" dirty="0" err="1"/>
              <a:t>Minn</a:t>
            </a:r>
            <a:r>
              <a:rPr lang="en-US" dirty="0"/>
              <a:t> to Eastern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B1D2D3-0DE0-4BC5-8F60-FBAE9D8FF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911C-2826-4B15-990D-E5548C1384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95246"/>
      </p:ext>
    </p:extLst>
  </p:cSld>
  <p:clrMapOvr>
    <a:masterClrMapping/>
  </p:clrMapOvr>
</p:sld>
</file>

<file path=ppt/theme/theme1.xml><?xml version="1.0" encoding="utf-8"?>
<a:theme xmlns:a="http://schemas.openxmlformats.org/drawingml/2006/main" name="DDOT BPP template">
  <a:themeElements>
    <a:clrScheme name="DDOT">
      <a:dk1>
        <a:srgbClr val="181818"/>
      </a:dk1>
      <a:lt1>
        <a:srgbClr val="FFFFFF"/>
      </a:lt1>
      <a:dk2>
        <a:srgbClr val="293E6B"/>
      </a:dk2>
      <a:lt2>
        <a:srgbClr val="FFFFFF"/>
      </a:lt2>
      <a:accent1>
        <a:srgbClr val="293E6B"/>
      </a:accent1>
      <a:accent2>
        <a:srgbClr val="F32837"/>
      </a:accent2>
      <a:accent3>
        <a:srgbClr val="B3B3B3"/>
      </a:accent3>
      <a:accent4>
        <a:srgbClr val="FFFFFF"/>
      </a:accent4>
      <a:accent5>
        <a:srgbClr val="FFFFFF"/>
      </a:accent5>
      <a:accent6>
        <a:srgbClr val="FFFFFF"/>
      </a:accent6>
      <a:hlink>
        <a:srgbClr val="F32837"/>
      </a:hlink>
      <a:folHlink>
        <a:srgbClr val="181818"/>
      </a:folHlink>
    </a:clrScheme>
    <a:fontScheme name="DDOT BPP">
      <a:majorFont>
        <a:latin typeface="Avenir book"/>
        <a:ea typeface="Yu Gothic UI"/>
        <a:cs typeface=""/>
      </a:majorFont>
      <a:minorFont>
        <a:latin typeface="Avenir book"/>
        <a:ea typeface="Yu Gothic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349C115-EA56-44A0-99F6-5A572CB1F82C}" vid="{36801E26-D4A8-4D18-9EBB-12C6DA1DC4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c5d91fec-8c64-4e6b-bcd5-13175e29726a">
      <Terms xmlns="http://schemas.microsoft.com/office/infopath/2007/PartnerControls"/>
    </TaxKeywordTaxHTField>
    <TaxCatchAll xmlns="c5d91fec-8c64-4e6b-bcd5-13175e29726a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B7AE16F43B334497D5DD3F6B4E3B97" ma:contentTypeVersion="13" ma:contentTypeDescription="Create a new document." ma:contentTypeScope="" ma:versionID="451c75f08e4b384d9ea69b41c993f29d">
  <xsd:schema xmlns:xsd="http://www.w3.org/2001/XMLSchema" xmlns:xs="http://www.w3.org/2001/XMLSchema" xmlns:p="http://schemas.microsoft.com/office/2006/metadata/properties" xmlns:ns2="598d6db4-3c92-41e0-abb6-8ae5c4911673" xmlns:ns3="c5d91fec-8c64-4e6b-bcd5-13175e29726a" targetNamespace="http://schemas.microsoft.com/office/2006/metadata/properties" ma:root="true" ma:fieldsID="7783aeec78cb4ac0d4ccca1aeed81bfb" ns2:_="" ns3:_="">
    <xsd:import namespace="598d6db4-3c92-41e0-abb6-8ae5c4911673"/>
    <xsd:import namespace="c5d91fec-8c64-4e6b-bcd5-13175e297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8d6db4-3c92-41e0-abb6-8ae5c49116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d91fec-8c64-4e6b-bcd5-13175e29726a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1" nillable="true" ma:taxonomy="true" ma:internalName="TaxKeywordTaxHTField" ma:taxonomyFieldName="TaxKeyword" ma:displayName="Enterprise Keywords" ma:fieldId="{23f27201-bee3-471e-b2e7-b64fd8b7ca38}" ma:taxonomyMulti="true" ma:sspId="b3549e45-1cf5-44e0-acae-db85769a369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e6f3bf59-d014-44a1-b83d-41fe8bad0f8e}" ma:internalName="TaxCatchAll" ma:showField="CatchAllData" ma:web="c5d91fec-8c64-4e6b-bcd5-13175e2972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D1183E-5FEB-401F-ACDC-AF4134040291}">
  <ds:schemaRefs>
    <ds:schemaRef ds:uri="c5d91fec-8c64-4e6b-bcd5-13175e29726a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BC376C-B8F0-471E-9835-89B9E03731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C34829-259C-48AB-81CF-FCCCAEDD8889}">
  <ds:schemaRefs>
    <ds:schemaRef ds:uri="598d6db4-3c92-41e0-abb6-8ae5c4911673"/>
    <ds:schemaRef ds:uri="c5d91fec-8c64-4e6b-bcd5-13175e2972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DDOT_BPP_PPT_Template</Template>
  <TotalTime>30</TotalTime>
  <Words>483</Words>
  <Application>Microsoft Office PowerPoint</Application>
  <PresentationFormat>Widescreen</PresentationFormat>
  <Paragraphs>60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DDOT BPP template</vt:lpstr>
      <vt:lpstr>Safety Stat</vt:lpstr>
      <vt:lpstr>Bus Priority Program</vt:lpstr>
      <vt:lpstr>PowerPoint Presentation</vt:lpstr>
      <vt:lpstr>FY 2022 EOM Budget Presentation to DC Council</vt:lpstr>
      <vt:lpstr>Project Pipeline</vt:lpstr>
      <vt:lpstr>Active Projects</vt:lpstr>
      <vt:lpstr>Active Projects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Kanagy, Megan (DDOT)</dc:creator>
  <cp:lastModifiedBy>Kanagy, Megan (DDOT)</cp:lastModifiedBy>
  <cp:revision>4</cp:revision>
  <dcterms:created xsi:type="dcterms:W3CDTF">2021-05-04T18:42:55Z</dcterms:created>
  <dcterms:modified xsi:type="dcterms:W3CDTF">2021-11-12T15:34:28Z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0x0101005BB7AE16F43B334497D5DD3F6B4E3B97</vt:lpwstr>
  </property>
  <property fmtid="{D5CDD505-2E9C-101B-9397-08002B2CF9AE}" pid="3" name="TaxKeyword">
    <vt:lpwstr/>
  </property>
</Properties>
</file>