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62" r:id="rId5"/>
    <p:sldId id="278" r:id="rId6"/>
    <p:sldId id="351" r:id="rId7"/>
    <p:sldId id="361" r:id="rId8"/>
    <p:sldId id="401" r:id="rId9"/>
    <p:sldId id="404" r:id="rId10"/>
    <p:sldId id="263" r:id="rId11"/>
    <p:sldId id="402" r:id="rId12"/>
    <p:sldId id="326" r:id="rId13"/>
    <p:sldId id="325" r:id="rId14"/>
    <p:sldId id="275" r:id="rId15"/>
    <p:sldId id="280" r:id="rId16"/>
    <p:sldId id="279" r:id="rId17"/>
    <p:sldId id="330" r:id="rId18"/>
    <p:sldId id="348" r:id="rId19"/>
    <p:sldId id="277" r:id="rId20"/>
    <p:sldId id="285" r:id="rId21"/>
    <p:sldId id="353" r:id="rId22"/>
    <p:sldId id="340" r:id="rId23"/>
    <p:sldId id="312" r:id="rId24"/>
    <p:sldId id="341" r:id="rId25"/>
    <p:sldId id="334" r:id="rId26"/>
    <p:sldId id="345" r:id="rId27"/>
    <p:sldId id="354" r:id="rId28"/>
    <p:sldId id="294" r:id="rId29"/>
    <p:sldId id="300" r:id="rId30"/>
    <p:sldId id="304" r:id="rId31"/>
    <p:sldId id="339" r:id="rId32"/>
    <p:sldId id="336" r:id="rId33"/>
    <p:sldId id="344" r:id="rId34"/>
    <p:sldId id="342" r:id="rId35"/>
    <p:sldId id="343" r:id="rId36"/>
    <p:sldId id="347" r:id="rId37"/>
    <p:sldId id="26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ut, Amanda (DDOT)" initials="S(" lastIdx="11" clrIdx="0">
    <p:extLst>
      <p:ext uri="{19B8F6BF-5375-455C-9EA6-DF929625EA0E}">
        <p15:presenceInfo xmlns:p15="http://schemas.microsoft.com/office/powerpoint/2012/main" userId="S::astout@ddot.dc.gov::64e0c822-8fe1-422c-b83b-3aa0c077b1b9" providerId="AD"/>
      </p:ext>
    </p:extLst>
  </p:cmAuthor>
  <p:cmAuthor id="2" name="Snowden, Renan (DDOT)" initials="S(" lastIdx="1" clrIdx="1">
    <p:extLst>
      <p:ext uri="{19B8F6BF-5375-455C-9EA6-DF929625EA0E}">
        <p15:presenceInfo xmlns:p15="http://schemas.microsoft.com/office/powerpoint/2012/main" userId="S::rssnowden@ddot.dc.gov::69291b44-81e3-4d02-af22-39a437c19a93" providerId="AD"/>
      </p:ext>
    </p:extLst>
  </p:cmAuthor>
  <p:cmAuthor id="3" name="Gessel, Benjamin (DDOT)" initials="G(" lastIdx="2" clrIdx="2">
    <p:extLst>
      <p:ext uri="{19B8F6BF-5375-455C-9EA6-DF929625EA0E}">
        <p15:presenceInfo xmlns:p15="http://schemas.microsoft.com/office/powerpoint/2012/main" userId="S::bgessel@ddot.dc.gov::65738fdc-9e1b-4edf-9087-c20070610776" providerId="AD"/>
      </p:ext>
    </p:extLst>
  </p:cmAuthor>
  <p:cmAuthor id="4" name="Ganvir, Ravindra (DDOT)" initials="G(" lastIdx="1" clrIdx="3">
    <p:extLst>
      <p:ext uri="{19B8F6BF-5375-455C-9EA6-DF929625EA0E}">
        <p15:presenceInfo xmlns:p15="http://schemas.microsoft.com/office/powerpoint/2012/main" userId="S::rganvir@ddot.dc.gov::4ac694d6-ae8c-429c-a435-31c510140497" providerId="AD"/>
      </p:ext>
    </p:extLst>
  </p:cmAuthor>
  <p:cmAuthor id="5" name="Kanagy, Megan (DDOT)" initials="KM(" lastIdx="1" clrIdx="4">
    <p:extLst>
      <p:ext uri="{19B8F6BF-5375-455C-9EA6-DF929625EA0E}">
        <p15:presenceInfo xmlns:p15="http://schemas.microsoft.com/office/powerpoint/2012/main" userId="S::MKanagy@ddot.dc.gov::8d065186-ac6d-41b8-8f8f-b49b6df103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846"/>
    <a:srgbClr val="CF1C20"/>
    <a:srgbClr val="CE182C"/>
    <a:srgbClr val="B3B3B3"/>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FD2743-8F2B-E53F-2B0B-B585080BD515}" v="128" dt="2022-01-13T21:43:12.417"/>
    <p1510:client id="{45C80D9B-F394-512A-68A0-0721FC1DAB97}" v="3" dt="2022-01-12T22:20:34.335"/>
    <p1510:client id="{6D737DA2-01CC-5FE0-0F6B-C0E6D4DA89B8}" v="7" dt="2022-01-13T18:49:51.764"/>
    <p1510:client id="{6DE041E8-C993-4789-9D33-27457A4340FB}" v="258" dt="2022-01-13T13:59:39.026"/>
    <p1510:client id="{7FD23276-7D02-46C6-8743-B62FDCDF6ECA}" v="12" dt="2022-01-13T22:05:22.298"/>
    <p1510:client id="{7FD96047-446A-4F69-1F00-BD21E585108B}" v="3" dt="2022-01-12T22:39:47.347"/>
    <p1510:client id="{9048F1AD-75FC-D599-5A2A-920C3BEB118D}" v="86" dt="2022-01-13T22:05:57.378"/>
    <p1510:client id="{D313AE24-E6F6-7FA3-24CD-7838540B42BB}" v="65" dt="2022-01-13T15:42:31.916"/>
    <p1510:client id="{D8CC8742-FBF3-43C3-AE60-DBA21DBCF8DC}" v="952" dt="2022-01-13T22:06:38.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85EEE-04BD-5340-B37D-E718524DD682}" type="datetimeFigureOut">
              <a:rPr lang="en-US" smtClean="0"/>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C4B7F-7329-024E-B3BE-F82CD734F483}" type="slidenum">
              <a:rPr lang="en-US" smtClean="0"/>
              <a:t>‹#›</a:t>
            </a:fld>
            <a:endParaRPr lang="en-US"/>
          </a:p>
        </p:txBody>
      </p:sp>
    </p:spTree>
    <p:extLst>
      <p:ext uri="{BB962C8B-B14F-4D97-AF65-F5344CB8AC3E}">
        <p14:creationId xmlns:p14="http://schemas.microsoft.com/office/powerpoint/2010/main" val="133638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9C4B7F-7329-024E-B3BE-F82CD734F483}" type="slidenum">
              <a:rPr lang="en-US" smtClean="0"/>
              <a:t>13</a:t>
            </a:fld>
            <a:endParaRPr lang="en-US"/>
          </a:p>
        </p:txBody>
      </p:sp>
    </p:spTree>
    <p:extLst>
      <p:ext uri="{BB962C8B-B14F-4D97-AF65-F5344CB8AC3E}">
        <p14:creationId xmlns:p14="http://schemas.microsoft.com/office/powerpoint/2010/main" val="218739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 Title Slide">
    <p:bg>
      <p:bgPr>
        <a:solidFill>
          <a:schemeClr val="tx2"/>
        </a:solidFill>
        <a:effectLst/>
      </p:bgPr>
    </p:bg>
    <p:spTree>
      <p:nvGrpSpPr>
        <p:cNvPr id="1" name=""/>
        <p:cNvGrpSpPr/>
        <p:nvPr/>
      </p:nvGrpSpPr>
      <p:grpSpPr>
        <a:xfrm>
          <a:off x="0" y="0"/>
          <a:ext cx="0" cy="0"/>
          <a:chOff x="0" y="0"/>
          <a:chExt cx="0" cy="0"/>
        </a:xfrm>
      </p:grpSpPr>
      <p:pic>
        <p:nvPicPr>
          <p:cNvPr id="8" name="Picture 7"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5" y="165788"/>
            <a:ext cx="920501" cy="1265729"/>
          </a:xfrm>
          <a:prstGeom prst="rect">
            <a:avLst/>
          </a:prstGeom>
        </p:spPr>
      </p:pic>
      <p:sp>
        <p:nvSpPr>
          <p:cNvPr id="5" name="Title 1">
            <a:extLst>
              <a:ext uri="{FF2B5EF4-FFF2-40B4-BE49-F238E27FC236}">
                <a16:creationId xmlns:a16="http://schemas.microsoft.com/office/drawing/2014/main" id="{DE6315C4-F78A-A847-8465-E715CDBC9883}"/>
              </a:ext>
            </a:extLst>
          </p:cNvPr>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DCC30516-FE68-9C47-9CAF-D59DB3E99B4D}"/>
              </a:ext>
            </a:extLst>
          </p:cNvPr>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9355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3" name="Subtitle 2"/>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4" y="168952"/>
            <a:ext cx="978557" cy="1265729"/>
          </a:xfrm>
          <a:prstGeom prst="rect">
            <a:avLst/>
          </a:prstGeom>
        </p:spPr>
      </p:pic>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8856"/>
            <a:ext cx="12192001" cy="707349"/>
          </a:xfrm>
          <a:ln>
            <a:noFill/>
          </a:ln>
        </p:spPr>
        <p:txBody>
          <a:bodyPr anchor="ctr" anchorCtr="0">
            <a:noAutofit/>
          </a:bodyPr>
          <a:lstStyle>
            <a:lvl1pPr algn="l">
              <a:defRPr sz="3600" b="1" baseline="0">
                <a:solidFill>
                  <a:schemeClr val="tx2"/>
                </a:solidFill>
                <a:latin typeface="Avenir Heavy"/>
                <a:cs typeface="Avenir Heavy"/>
              </a:defRPr>
            </a:lvl1pPr>
          </a:lstStyle>
          <a:p>
            <a:r>
              <a:rPr lang="en-US"/>
              <a:t>Click to edit Master title style</a:t>
            </a:r>
          </a:p>
        </p:txBody>
      </p:sp>
      <p:sp>
        <p:nvSpPr>
          <p:cNvPr id="3" name="Content Placeholder 2"/>
          <p:cNvSpPr>
            <a:spLocks noGrp="1"/>
          </p:cNvSpPr>
          <p:nvPr>
            <p:ph idx="1"/>
          </p:nvPr>
        </p:nvSpPr>
        <p:spPr>
          <a:xfrm>
            <a:off x="242393" y="949123"/>
            <a:ext cx="11283848" cy="4919241"/>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 Section Header ">
    <p:spTree>
      <p:nvGrpSpPr>
        <p:cNvPr id="1" name=""/>
        <p:cNvGrpSpPr/>
        <p:nvPr/>
      </p:nvGrpSpPr>
      <p:grpSpPr>
        <a:xfrm>
          <a:off x="0" y="0"/>
          <a:ext cx="0" cy="0"/>
          <a:chOff x="0" y="0"/>
          <a:chExt cx="0" cy="0"/>
        </a:xfrm>
      </p:grpSpPr>
      <p:sp>
        <p:nvSpPr>
          <p:cNvPr id="5" name="Title 1"/>
          <p:cNvSpPr>
            <a:spLocks noGrp="1"/>
          </p:cNvSpPr>
          <p:nvPr>
            <p:ph type="title"/>
          </p:nvPr>
        </p:nvSpPr>
        <p:spPr>
          <a:xfrm>
            <a:off x="963084" y="1931661"/>
            <a:ext cx="10363200" cy="1362075"/>
          </a:xfrm>
        </p:spPr>
        <p:txBody>
          <a:bodyPr anchor="t">
            <a:noAutofit/>
          </a:bodyPr>
          <a:lstStyle>
            <a:lvl1pPr algn="l">
              <a:defRPr sz="4400" b="1" cap="all">
                <a:solidFill>
                  <a:schemeClr val="tx2"/>
                </a:solidFill>
              </a:defRPr>
            </a:lvl1pPr>
          </a:lstStyle>
          <a:p>
            <a:r>
              <a:rPr lang="en-US"/>
              <a:t>Click to edit Master title style</a:t>
            </a:r>
          </a:p>
        </p:txBody>
      </p:sp>
      <p:sp>
        <p:nvSpPr>
          <p:cNvPr id="6" name="Text Placeholder 2"/>
          <p:cNvSpPr>
            <a:spLocks noGrp="1"/>
          </p:cNvSpPr>
          <p:nvPr>
            <p:ph type="body" idx="1"/>
          </p:nvPr>
        </p:nvSpPr>
        <p:spPr>
          <a:xfrm>
            <a:off x="963084" y="5014860"/>
            <a:ext cx="4954947" cy="575661"/>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24462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Content [V]">
    <p:spTree>
      <p:nvGrpSpPr>
        <p:cNvPr id="1" name=""/>
        <p:cNvGrpSpPr/>
        <p:nvPr/>
      </p:nvGrpSpPr>
      <p:grpSpPr>
        <a:xfrm>
          <a:off x="0" y="0"/>
          <a:ext cx="0" cy="0"/>
          <a:chOff x="0" y="0"/>
          <a:chExt cx="0" cy="0"/>
        </a:xfrm>
      </p:grpSpPr>
      <p:sp>
        <p:nvSpPr>
          <p:cNvPr id="11" name="Rectangle 10"/>
          <p:cNvSpPr/>
          <p:nvPr userDrawn="1"/>
        </p:nvSpPr>
        <p:spPr>
          <a:xfrm>
            <a:off x="-14349" y="724632"/>
            <a:ext cx="4462807" cy="5224756"/>
          </a:xfrm>
          <a:prstGeom prst="rect">
            <a:avLst/>
          </a:prstGeom>
          <a:solidFill>
            <a:srgbClr val="B3B3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icture Placeholder 8"/>
          <p:cNvSpPr>
            <a:spLocks noGrp="1"/>
          </p:cNvSpPr>
          <p:nvPr>
            <p:ph type="pic" sz="quarter" idx="13"/>
          </p:nvPr>
        </p:nvSpPr>
        <p:spPr>
          <a:xfrm>
            <a:off x="22579" y="908612"/>
            <a:ext cx="4425879" cy="4959753"/>
          </a:xfrm>
        </p:spPr>
        <p:txBody>
          <a:bodyPr/>
          <a:lstStyle/>
          <a:p>
            <a:r>
              <a:rPr lang="en-US"/>
              <a:t>Click icon to add picture</a:t>
            </a:r>
          </a:p>
        </p:txBody>
      </p:sp>
      <p:sp>
        <p:nvSpPr>
          <p:cNvPr id="2" name="Title 1"/>
          <p:cNvSpPr>
            <a:spLocks noGrp="1"/>
          </p:cNvSpPr>
          <p:nvPr>
            <p:ph type="title"/>
          </p:nvPr>
        </p:nvSpPr>
        <p:spPr>
          <a:xfrm>
            <a:off x="-14349" y="0"/>
            <a:ext cx="12169423" cy="724632"/>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4576432" y="908611"/>
            <a:ext cx="7450667" cy="495975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Content ALT [V]">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9423" cy="629358"/>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169335" y="879676"/>
            <a:ext cx="11910905" cy="49826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71996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s">
    <p:spTree>
      <p:nvGrpSpPr>
        <p:cNvPr id="1" name=""/>
        <p:cNvGrpSpPr/>
        <p:nvPr/>
      </p:nvGrpSpPr>
      <p:grpSpPr>
        <a:xfrm>
          <a:off x="0" y="0"/>
          <a:ext cx="0" cy="0"/>
          <a:chOff x="0" y="0"/>
          <a:chExt cx="0" cy="0"/>
        </a:xfrm>
      </p:grpSpPr>
      <p:sp>
        <p:nvSpPr>
          <p:cNvPr id="6" name="Title 1"/>
          <p:cNvSpPr>
            <a:spLocks noGrp="1"/>
          </p:cNvSpPr>
          <p:nvPr>
            <p:ph type="title"/>
          </p:nvPr>
        </p:nvSpPr>
        <p:spPr>
          <a:xfrm>
            <a:off x="0" y="7997"/>
            <a:ext cx="12191999" cy="690562"/>
          </a:xfrm>
        </p:spPr>
        <p:txBody>
          <a:bodyPr>
            <a:normAutofit/>
          </a:bodyPr>
          <a:lstStyle>
            <a:lvl1pPr algn="l">
              <a:defRPr sz="3600">
                <a:solidFill>
                  <a:schemeClr val="tx2"/>
                </a:solidFill>
                <a:latin typeface="Avenir Heavy"/>
                <a:cs typeface="Avenir Heavy"/>
              </a:defRPr>
            </a:lvl1pPr>
          </a:lstStyle>
          <a:p>
            <a:r>
              <a:rPr lang="en-US"/>
              <a:t>Click to edit Master title style</a:t>
            </a:r>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ogan">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descr="ddot5.tif">
            <a:extLst>
              <a:ext uri="{FF2B5EF4-FFF2-40B4-BE49-F238E27FC236}">
                <a16:creationId xmlns:a16="http://schemas.microsoft.com/office/drawing/2014/main" id="{643EBD56-7377-8D4E-8192-946F26DCCD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29980" y="1798170"/>
            <a:ext cx="6256528" cy="2350008"/>
          </a:xfrm>
          <a:prstGeom prst="rect">
            <a:avLst/>
          </a:prstGeom>
        </p:spPr>
      </p:pic>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3" name="Subtitle 2"/>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4" y="168952"/>
            <a:ext cx="978557" cy="126572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8856"/>
            <a:ext cx="12192001" cy="707349"/>
          </a:xfrm>
          <a:ln>
            <a:noFill/>
          </a:ln>
        </p:spPr>
        <p:txBody>
          <a:bodyPr anchor="ctr" anchorCtr="0">
            <a:noAutofit/>
          </a:bodyPr>
          <a:lstStyle>
            <a:lvl1pPr algn="l">
              <a:defRPr sz="3600" b="1" baseline="0">
                <a:solidFill>
                  <a:schemeClr val="tx2"/>
                </a:solidFill>
                <a:latin typeface="Avenir Heavy"/>
                <a:cs typeface="Avenir Heavy"/>
              </a:defRPr>
            </a:lvl1pPr>
          </a:lstStyle>
          <a:p>
            <a:r>
              <a:rPr lang="en-US"/>
              <a:t>Click to edit Master title style</a:t>
            </a:r>
          </a:p>
        </p:txBody>
      </p:sp>
      <p:sp>
        <p:nvSpPr>
          <p:cNvPr id="3" name="Content Placeholder 2"/>
          <p:cNvSpPr>
            <a:spLocks noGrp="1"/>
          </p:cNvSpPr>
          <p:nvPr>
            <p:ph idx="1"/>
          </p:nvPr>
        </p:nvSpPr>
        <p:spPr>
          <a:xfrm>
            <a:off x="242393" y="949123"/>
            <a:ext cx="11283848" cy="4919241"/>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 Section Header ">
    <p:spTree>
      <p:nvGrpSpPr>
        <p:cNvPr id="1" name=""/>
        <p:cNvGrpSpPr/>
        <p:nvPr/>
      </p:nvGrpSpPr>
      <p:grpSpPr>
        <a:xfrm>
          <a:off x="0" y="0"/>
          <a:ext cx="0" cy="0"/>
          <a:chOff x="0" y="0"/>
          <a:chExt cx="0" cy="0"/>
        </a:xfrm>
      </p:grpSpPr>
      <p:sp>
        <p:nvSpPr>
          <p:cNvPr id="5" name="Title 1"/>
          <p:cNvSpPr>
            <a:spLocks noGrp="1"/>
          </p:cNvSpPr>
          <p:nvPr>
            <p:ph type="title"/>
          </p:nvPr>
        </p:nvSpPr>
        <p:spPr>
          <a:xfrm>
            <a:off x="963084" y="1931661"/>
            <a:ext cx="10363200" cy="1362075"/>
          </a:xfrm>
        </p:spPr>
        <p:txBody>
          <a:bodyPr anchor="t">
            <a:noAutofit/>
          </a:bodyPr>
          <a:lstStyle>
            <a:lvl1pPr algn="l">
              <a:defRPr sz="4400" b="1" cap="all">
                <a:solidFill>
                  <a:schemeClr val="tx2"/>
                </a:solidFill>
              </a:defRPr>
            </a:lvl1pPr>
          </a:lstStyle>
          <a:p>
            <a:r>
              <a:rPr lang="en-US"/>
              <a:t>Click to edit Master title style</a:t>
            </a:r>
          </a:p>
        </p:txBody>
      </p:sp>
      <p:sp>
        <p:nvSpPr>
          <p:cNvPr id="6" name="Text Placeholder 2"/>
          <p:cNvSpPr>
            <a:spLocks noGrp="1"/>
          </p:cNvSpPr>
          <p:nvPr>
            <p:ph type="body" idx="1"/>
          </p:nvPr>
        </p:nvSpPr>
        <p:spPr>
          <a:xfrm>
            <a:off x="963084" y="5014860"/>
            <a:ext cx="4954947" cy="575661"/>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2446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Content [V]">
    <p:spTree>
      <p:nvGrpSpPr>
        <p:cNvPr id="1" name=""/>
        <p:cNvGrpSpPr/>
        <p:nvPr/>
      </p:nvGrpSpPr>
      <p:grpSpPr>
        <a:xfrm>
          <a:off x="0" y="0"/>
          <a:ext cx="0" cy="0"/>
          <a:chOff x="0" y="0"/>
          <a:chExt cx="0" cy="0"/>
        </a:xfrm>
      </p:grpSpPr>
      <p:sp>
        <p:nvSpPr>
          <p:cNvPr id="11" name="Rectangle 10"/>
          <p:cNvSpPr/>
          <p:nvPr userDrawn="1"/>
        </p:nvSpPr>
        <p:spPr>
          <a:xfrm>
            <a:off x="-14349" y="724632"/>
            <a:ext cx="4462807" cy="5224756"/>
          </a:xfrm>
          <a:prstGeom prst="rect">
            <a:avLst/>
          </a:prstGeom>
          <a:solidFill>
            <a:srgbClr val="B3B3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icture Placeholder 8"/>
          <p:cNvSpPr>
            <a:spLocks noGrp="1"/>
          </p:cNvSpPr>
          <p:nvPr>
            <p:ph type="pic" sz="quarter" idx="13"/>
          </p:nvPr>
        </p:nvSpPr>
        <p:spPr>
          <a:xfrm>
            <a:off x="22579" y="908612"/>
            <a:ext cx="4425879" cy="4959753"/>
          </a:xfrm>
        </p:spPr>
        <p:txBody>
          <a:bodyPr/>
          <a:lstStyle/>
          <a:p>
            <a:r>
              <a:rPr lang="en-US"/>
              <a:t>Click icon to add picture</a:t>
            </a:r>
          </a:p>
        </p:txBody>
      </p:sp>
      <p:sp>
        <p:nvSpPr>
          <p:cNvPr id="2" name="Title 1"/>
          <p:cNvSpPr>
            <a:spLocks noGrp="1"/>
          </p:cNvSpPr>
          <p:nvPr>
            <p:ph type="title"/>
          </p:nvPr>
        </p:nvSpPr>
        <p:spPr>
          <a:xfrm>
            <a:off x="-14349" y="0"/>
            <a:ext cx="12169423" cy="724632"/>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4576432" y="908611"/>
            <a:ext cx="7450667" cy="495975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Content ALT [V]">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69423" cy="629358"/>
          </a:xfrm>
        </p:spPr>
        <p:txBody>
          <a:bodyPr>
            <a:noAutofit/>
          </a:bodyPr>
          <a:lstStyle>
            <a:lvl1pPr algn="l">
              <a:defRPr sz="3600">
                <a:solidFill>
                  <a:schemeClr val="tx2"/>
                </a:solidFill>
                <a:latin typeface="Avenir Heavy"/>
                <a:cs typeface="Avenir Heavy"/>
              </a:defRPr>
            </a:lvl1pPr>
          </a:lstStyle>
          <a:p>
            <a:r>
              <a:rPr lang="en-US"/>
              <a:t>Click to edit Master title style</a:t>
            </a:r>
          </a:p>
        </p:txBody>
      </p:sp>
      <p:sp>
        <p:nvSpPr>
          <p:cNvPr id="4" name="Content Placeholder 3"/>
          <p:cNvSpPr>
            <a:spLocks noGrp="1"/>
          </p:cNvSpPr>
          <p:nvPr>
            <p:ph sz="half" idx="2"/>
          </p:nvPr>
        </p:nvSpPr>
        <p:spPr>
          <a:xfrm>
            <a:off x="169335" y="879676"/>
            <a:ext cx="11910905" cy="498264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71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s">
    <p:spTree>
      <p:nvGrpSpPr>
        <p:cNvPr id="1" name=""/>
        <p:cNvGrpSpPr/>
        <p:nvPr/>
      </p:nvGrpSpPr>
      <p:grpSpPr>
        <a:xfrm>
          <a:off x="0" y="0"/>
          <a:ext cx="0" cy="0"/>
          <a:chOff x="0" y="0"/>
          <a:chExt cx="0" cy="0"/>
        </a:xfrm>
      </p:grpSpPr>
      <p:sp>
        <p:nvSpPr>
          <p:cNvPr id="6" name="Title 1"/>
          <p:cNvSpPr>
            <a:spLocks noGrp="1"/>
          </p:cNvSpPr>
          <p:nvPr>
            <p:ph type="title"/>
          </p:nvPr>
        </p:nvSpPr>
        <p:spPr>
          <a:xfrm>
            <a:off x="0" y="7997"/>
            <a:ext cx="12191999" cy="690562"/>
          </a:xfrm>
        </p:spPr>
        <p:txBody>
          <a:bodyPr>
            <a:normAutofit/>
          </a:bodyPr>
          <a:lstStyle>
            <a:lvl1pPr algn="l">
              <a:defRPr sz="3600">
                <a:solidFill>
                  <a:schemeClr val="tx2"/>
                </a:solidFill>
                <a:latin typeface="Avenir Heavy"/>
                <a:cs typeface="Avenir Heavy"/>
              </a:defRPr>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ogan">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descr="ddot5.tif">
            <a:extLst>
              <a:ext uri="{FF2B5EF4-FFF2-40B4-BE49-F238E27FC236}">
                <a16:creationId xmlns:a16="http://schemas.microsoft.com/office/drawing/2014/main" id="{643EBD56-7377-8D4E-8192-946F26DCCD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29980" y="1798170"/>
            <a:ext cx="6256528" cy="235000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 Title Slide">
    <p:bg>
      <p:bgPr>
        <a:solidFill>
          <a:schemeClr val="tx2"/>
        </a:solidFill>
        <a:effectLst/>
      </p:bgPr>
    </p:bg>
    <p:spTree>
      <p:nvGrpSpPr>
        <p:cNvPr id="1" name=""/>
        <p:cNvGrpSpPr/>
        <p:nvPr/>
      </p:nvGrpSpPr>
      <p:grpSpPr>
        <a:xfrm>
          <a:off x="0" y="0"/>
          <a:ext cx="0" cy="0"/>
          <a:chOff x="0" y="0"/>
          <a:chExt cx="0" cy="0"/>
        </a:xfrm>
      </p:grpSpPr>
      <p:pic>
        <p:nvPicPr>
          <p:cNvPr id="8" name="Picture 7" descr="WeAreWashintgonDC_logo.ai_.ti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155" y="165788"/>
            <a:ext cx="920501" cy="1265729"/>
          </a:xfrm>
          <a:prstGeom prst="rect">
            <a:avLst/>
          </a:prstGeom>
        </p:spPr>
      </p:pic>
      <p:sp>
        <p:nvSpPr>
          <p:cNvPr id="5" name="Title 1">
            <a:extLst>
              <a:ext uri="{FF2B5EF4-FFF2-40B4-BE49-F238E27FC236}">
                <a16:creationId xmlns:a16="http://schemas.microsoft.com/office/drawing/2014/main" id="{DE6315C4-F78A-A847-8465-E715CDBC9883}"/>
              </a:ext>
            </a:extLst>
          </p:cNvPr>
          <p:cNvSpPr>
            <a:spLocks noGrp="1"/>
          </p:cNvSpPr>
          <p:nvPr>
            <p:ph type="ctrTitle"/>
          </p:nvPr>
        </p:nvSpPr>
        <p:spPr>
          <a:xfrm>
            <a:off x="509154" y="1622043"/>
            <a:ext cx="11470643" cy="2554274"/>
          </a:xfrm>
        </p:spPr>
        <p:txBody>
          <a:bodyPr anchor="b" anchorCtr="0"/>
          <a:lstStyle>
            <a:lvl1pPr algn="r">
              <a:defRPr>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DCC30516-FE68-9C47-9CAF-D59DB3E99B4D}"/>
              </a:ext>
            </a:extLst>
          </p:cNvPr>
          <p:cNvSpPr>
            <a:spLocks noGrp="1"/>
          </p:cNvSpPr>
          <p:nvPr>
            <p:ph type="subTitle" idx="1"/>
          </p:nvPr>
        </p:nvSpPr>
        <p:spPr>
          <a:xfrm>
            <a:off x="509153" y="4804258"/>
            <a:ext cx="11470643" cy="619061"/>
          </a:xfrm>
        </p:spPr>
        <p:txBody>
          <a:bodyPr>
            <a:noAutofit/>
          </a:bodyPr>
          <a:lstStyle>
            <a:lvl1pPr marL="0" indent="0" algn="r">
              <a:buNone/>
              <a:defRPr sz="2400">
                <a:solidFill>
                  <a:srgbClr val="B3B3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9355227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print">
            <a:alphaModFix amt="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8793B-253C-7C4B-9811-E7308467EE10}"/>
              </a:ext>
            </a:extLst>
          </p:cNvPr>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0" y="5954889"/>
            <a:ext cx="12192000" cy="903111"/>
          </a:xfrm>
          <a:prstGeom prst="rect">
            <a:avLst/>
          </a:prstGeom>
        </p:spPr>
      </p:pic>
      <p:sp>
        <p:nvSpPr>
          <p:cNvPr id="2" name="Title Placeholder 1"/>
          <p:cNvSpPr>
            <a:spLocks noGrp="1"/>
          </p:cNvSpPr>
          <p:nvPr>
            <p:ph type="title"/>
          </p:nvPr>
        </p:nvSpPr>
        <p:spPr>
          <a:xfrm>
            <a:off x="-1" y="0"/>
            <a:ext cx="12191999" cy="7986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0" y="937549"/>
            <a:ext cx="12191998" cy="5017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2929A0A-ABF0-5244-8F8D-3A9FF1156C68}"/>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9722733" y="6273191"/>
            <a:ext cx="2264780" cy="330043"/>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75" r:id="rId9"/>
    <p:sldLayoutId id="2147483661" r:id="rId10"/>
    <p:sldLayoutId id="2147483662" r:id="rId11"/>
    <p:sldLayoutId id="2147483676" r:id="rId12"/>
    <p:sldLayoutId id="2147483665" r:id="rId13"/>
    <p:sldLayoutId id="2147483674" r:id="rId14"/>
    <p:sldLayoutId id="2147483671" r:id="rId15"/>
    <p:sldLayoutId id="2147483667" r:id="rId16"/>
  </p:sldLayoutIdLst>
  <p:hf hdr="0" ftr="0" dt="0"/>
  <p:txStyles>
    <p:titleStyle>
      <a:lvl1pPr algn="l" defTabSz="914400" rtl="0" eaLnBrk="1" latinLnBrk="0" hangingPunct="1">
        <a:spcBef>
          <a:spcPct val="0"/>
        </a:spcBef>
        <a:buNone/>
        <a:defRPr sz="3600" kern="1200">
          <a:solidFill>
            <a:schemeClr val="tx2"/>
          </a:solidFill>
          <a:latin typeface="Avenir Book"/>
          <a:ea typeface="+mj-ea"/>
          <a:cs typeface="Avenir Book"/>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Avenir Book"/>
          <a:ea typeface="+mn-ea"/>
          <a:cs typeface="Avenir Book"/>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Avenir Book"/>
          <a:ea typeface="+mn-ea"/>
          <a:cs typeface="Avenir Book"/>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Avenir Book"/>
          <a:ea typeface="+mn-ea"/>
          <a:cs typeface="Avenir Book"/>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Avenir Book"/>
          <a:ea typeface="+mn-ea"/>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4E8A2E-2E8C-6F49-8C2C-4932167B6821}"/>
              </a:ext>
            </a:extLst>
          </p:cNvPr>
          <p:cNvSpPr>
            <a:spLocks noGrp="1"/>
          </p:cNvSpPr>
          <p:nvPr>
            <p:ph type="subTitle" idx="1"/>
          </p:nvPr>
        </p:nvSpPr>
        <p:spPr>
          <a:xfrm>
            <a:off x="416623" y="1566876"/>
            <a:ext cx="11358754" cy="4325078"/>
          </a:xfrm>
        </p:spPr>
        <p:txBody>
          <a:bodyPr vert="horz" lIns="91440" tIns="45720" rIns="91440" bIns="45720" rtlCol="0" anchor="t">
            <a:normAutofit lnSpcReduction="10000"/>
          </a:bodyPr>
          <a:lstStyle/>
          <a:p>
            <a:pPr marL="0" indent="0" algn="r">
              <a:buNone/>
            </a:pPr>
            <a:endParaRPr lang="en-US" sz="4000">
              <a:solidFill>
                <a:schemeClr val="bg1"/>
              </a:solidFill>
            </a:endParaRPr>
          </a:p>
          <a:p>
            <a:pPr marL="0" indent="0" algn="r">
              <a:buNone/>
            </a:pPr>
            <a:r>
              <a:rPr lang="en-US" sz="4000">
                <a:solidFill>
                  <a:schemeClr val="bg1"/>
                </a:solidFill>
              </a:rPr>
              <a:t>PROJECT DELIVERY ADMINISTRATION</a:t>
            </a:r>
          </a:p>
          <a:p>
            <a:pPr marL="0" indent="0" algn="r">
              <a:buNone/>
            </a:pPr>
            <a:r>
              <a:rPr lang="en-US" sz="4000">
                <a:solidFill>
                  <a:schemeClr val="bg1"/>
                </a:solidFill>
              </a:rPr>
              <a:t>FY22 First Quarter</a:t>
            </a:r>
          </a:p>
          <a:p>
            <a:pPr marL="0" indent="0" algn="r">
              <a:buNone/>
            </a:pPr>
            <a:r>
              <a:rPr lang="en-US" sz="4000">
                <a:solidFill>
                  <a:schemeClr val="bg1"/>
                </a:solidFill>
              </a:rPr>
              <a:t>Capital Projects Update</a:t>
            </a:r>
            <a:endParaRPr lang="en-US">
              <a:solidFill>
                <a:schemeClr val="bg1"/>
              </a:solidFill>
            </a:endParaRPr>
          </a:p>
          <a:p>
            <a:pPr marL="0" indent="0" algn="r">
              <a:buNone/>
            </a:pPr>
            <a:endParaRPr lang="en-US" sz="4000">
              <a:solidFill>
                <a:schemeClr val="bg1"/>
              </a:solidFill>
            </a:endParaRPr>
          </a:p>
          <a:p>
            <a:pPr marL="0" indent="0" algn="r">
              <a:buNone/>
            </a:pPr>
            <a:endParaRPr lang="en-US" sz="2800">
              <a:solidFill>
                <a:schemeClr val="bg1"/>
              </a:solidFill>
            </a:endParaRPr>
          </a:p>
          <a:p>
            <a:pPr marL="0" indent="0" algn="r">
              <a:buNone/>
            </a:pPr>
            <a:r>
              <a:rPr lang="en-US" sz="2800">
                <a:solidFill>
                  <a:schemeClr val="bg1"/>
                </a:solidFill>
              </a:rPr>
              <a:t>January 2022</a:t>
            </a:r>
            <a:endParaRPr lang="en-US">
              <a:solidFill>
                <a:srgbClr val="293E6B"/>
              </a:solidFill>
            </a:endParaRPr>
          </a:p>
        </p:txBody>
      </p:sp>
    </p:spTree>
    <p:extLst>
      <p:ext uri="{BB962C8B-B14F-4D97-AF65-F5344CB8AC3E}">
        <p14:creationId xmlns:p14="http://schemas.microsoft.com/office/powerpoint/2010/main" val="121421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ABCEC-94DF-42E2-BFB2-8EE7F419F566}"/>
              </a:ext>
            </a:extLst>
          </p:cNvPr>
          <p:cNvSpPr>
            <a:spLocks noGrp="1"/>
          </p:cNvSpPr>
          <p:nvPr>
            <p:ph type="title"/>
          </p:nvPr>
        </p:nvSpPr>
        <p:spPr/>
        <p:txBody>
          <a:bodyPr/>
          <a:lstStyle/>
          <a:p>
            <a:r>
              <a:rPr lang="en-US"/>
              <a:t>Virginia Avenue NW Protected Bike Lanes</a:t>
            </a:r>
          </a:p>
        </p:txBody>
      </p:sp>
      <p:sp>
        <p:nvSpPr>
          <p:cNvPr id="4" name="Content Placeholder 3">
            <a:extLst>
              <a:ext uri="{FF2B5EF4-FFF2-40B4-BE49-F238E27FC236}">
                <a16:creationId xmlns:a16="http://schemas.microsoft.com/office/drawing/2014/main" id="{D0709F73-E28F-4528-85D4-6C1DDE37887B}"/>
              </a:ext>
            </a:extLst>
          </p:cNvPr>
          <p:cNvSpPr>
            <a:spLocks noGrp="1"/>
          </p:cNvSpPr>
          <p:nvPr>
            <p:ph idx="1"/>
          </p:nvPr>
        </p:nvSpPr>
        <p:spPr>
          <a:xfrm>
            <a:off x="4735286" y="949123"/>
            <a:ext cx="6790954" cy="4919241"/>
          </a:xfrm>
        </p:spPr>
        <p:txBody>
          <a:bodyPr vert="horz" lIns="91440" tIns="45720" rIns="91440" bIns="45720" rtlCol="0" anchor="t">
            <a:normAutofit lnSpcReduction="10000"/>
          </a:bodyPr>
          <a:lstStyle/>
          <a:p>
            <a:pPr fontAlgn="ctr"/>
            <a:r>
              <a:rPr lang="en-US" b="1"/>
              <a:t>Ward</a:t>
            </a:r>
            <a:r>
              <a:rPr lang="en-US"/>
              <a:t>: 2</a:t>
            </a:r>
          </a:p>
          <a:p>
            <a:r>
              <a:rPr lang="en-US" b="1"/>
              <a:t>Performance Objective</a:t>
            </a:r>
            <a:r>
              <a:rPr lang="en-US"/>
              <a:t>: Bicycle Safety</a:t>
            </a:r>
            <a:r>
              <a:rPr lang="en-US" i="1"/>
              <a:t>, </a:t>
            </a:r>
            <a:r>
              <a:rPr lang="en-US"/>
              <a:t>Sustainability</a:t>
            </a:r>
          </a:p>
          <a:p>
            <a:pPr fontAlgn="ctr"/>
            <a:r>
              <a:rPr lang="en-US" b="1"/>
              <a:t>Construction Start</a:t>
            </a:r>
            <a:r>
              <a:rPr lang="en-US"/>
              <a:t>: FY21 </a:t>
            </a:r>
          </a:p>
          <a:p>
            <a:r>
              <a:rPr lang="en-US" b="1"/>
              <a:t>Estimated Construction End: </a:t>
            </a:r>
            <a:r>
              <a:rPr lang="en-US"/>
              <a:t>FY22</a:t>
            </a:r>
          </a:p>
          <a:p>
            <a:pPr fontAlgn="ctr"/>
            <a:r>
              <a:rPr lang="en-US" b="1"/>
              <a:t>Budget Type:</a:t>
            </a:r>
            <a:r>
              <a:rPr lang="en-US"/>
              <a:t> Federal and Local</a:t>
            </a:r>
          </a:p>
          <a:p>
            <a:r>
              <a:rPr lang="en-US" b="1"/>
              <a:t>Cost:</a:t>
            </a:r>
            <a:r>
              <a:rPr lang="en-US"/>
              <a:t> $1.3M</a:t>
            </a:r>
          </a:p>
          <a:p>
            <a:pPr marL="0" indent="0">
              <a:buNone/>
            </a:pPr>
            <a:endParaRPr lang="en-US" b="1"/>
          </a:p>
          <a:p>
            <a:pPr marL="0" indent="0">
              <a:buNone/>
            </a:pPr>
            <a:r>
              <a:rPr lang="en-US" b="1"/>
              <a:t>Project Limits: </a:t>
            </a:r>
            <a:r>
              <a:rPr lang="en-US"/>
              <a:t>Rock Creek Parkway NW to 18th/Constitution NW</a:t>
            </a:r>
            <a:endParaRPr lang="en-US" b="1"/>
          </a:p>
          <a:p>
            <a:pPr marL="0" indent="0">
              <a:buNone/>
            </a:pPr>
            <a:r>
              <a:rPr lang="en-US" b="1"/>
              <a:t>Project Description: </a:t>
            </a:r>
            <a:r>
              <a:rPr lang="en-US"/>
              <a:t>Adding protected bike lanes that connect Georgetown, Theodore Roosevelt Bridge path, G St protected bike lanes, Foggy Bottom, and the Mall.</a:t>
            </a:r>
          </a:p>
          <a:p>
            <a:pPr marL="0" indent="0">
              <a:buNone/>
            </a:pPr>
            <a:r>
              <a:rPr lang="en-US" b="1"/>
              <a:t>Challenges and Barriers: </a:t>
            </a:r>
            <a:r>
              <a:rPr lang="en-US"/>
              <a:t>Federal stakeholders with changing needs, residential stakeholders with differing views on goals.</a:t>
            </a:r>
            <a:r>
              <a:rPr lang="en-US" i="1"/>
              <a:t> </a:t>
            </a:r>
          </a:p>
          <a:p>
            <a:pPr marL="0" indent="0">
              <a:buNone/>
            </a:pPr>
            <a:r>
              <a:rPr lang="en-US" b="1"/>
              <a:t>Opportunities to Expedite: </a:t>
            </a:r>
            <a:r>
              <a:rPr lang="en-US"/>
              <a:t>None at this time.</a:t>
            </a:r>
          </a:p>
        </p:txBody>
      </p:sp>
      <p:pic>
        <p:nvPicPr>
          <p:cNvPr id="5" name="Picture 5">
            <a:extLst>
              <a:ext uri="{FF2B5EF4-FFF2-40B4-BE49-F238E27FC236}">
                <a16:creationId xmlns:a16="http://schemas.microsoft.com/office/drawing/2014/main" id="{3122550A-B2FF-4370-8E76-3B3FDA392846}"/>
              </a:ext>
            </a:extLst>
          </p:cNvPr>
          <p:cNvPicPr>
            <a:picLocks noGrp="1" noChangeAspect="1"/>
          </p:cNvPicPr>
          <p:nvPr>
            <p:ph type="pic" sz="quarter" idx="4294967295"/>
          </p:nvPr>
        </p:nvPicPr>
        <p:blipFill rotWithShape="1">
          <a:blip r:embed="rId2"/>
          <a:srcRect l="15409" r="15409"/>
          <a:stretch/>
        </p:blipFill>
        <p:spPr>
          <a:xfrm>
            <a:off x="0" y="908050"/>
            <a:ext cx="4425950" cy="4960938"/>
          </a:xfrm>
        </p:spPr>
      </p:pic>
    </p:spTree>
    <p:extLst>
      <p:ext uri="{BB962C8B-B14F-4D97-AF65-F5344CB8AC3E}">
        <p14:creationId xmlns:p14="http://schemas.microsoft.com/office/powerpoint/2010/main" val="220165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17C20E2-B9FA-497F-8D05-75B9C7EA3E74}"/>
              </a:ext>
            </a:extLst>
          </p:cNvPr>
          <p:cNvPicPr>
            <a:picLocks noGrp="1" noChangeAspect="1"/>
          </p:cNvPicPr>
          <p:nvPr>
            <p:ph type="pic" sz="quarter" idx="13"/>
          </p:nvPr>
        </p:nvPicPr>
        <p:blipFill>
          <a:blip r:embed="rId2"/>
          <a:srcRect l="24294" r="24294"/>
          <a:stretch>
            <a:fillRect/>
          </a:stretch>
        </p:blipFill>
        <p:spPr>
          <a:xfrm>
            <a:off x="22225" y="723900"/>
            <a:ext cx="4498404" cy="5229314"/>
          </a:xfrm>
          <a:prstGeom prst="rect">
            <a:avLst/>
          </a:prstGeom>
          <a:ln>
            <a:solidFill>
              <a:srgbClr val="C00000"/>
            </a:solidFill>
          </a:ln>
        </p:spPr>
      </p:pic>
      <p:sp>
        <p:nvSpPr>
          <p:cNvPr id="7" name="Title 1">
            <a:extLst>
              <a:ext uri="{FF2B5EF4-FFF2-40B4-BE49-F238E27FC236}">
                <a16:creationId xmlns:a16="http://schemas.microsoft.com/office/drawing/2014/main" id="{5D3EC22D-2315-43E9-830E-E24736A7628D}"/>
              </a:ext>
            </a:extLst>
          </p:cNvPr>
          <p:cNvSpPr>
            <a:spLocks noGrp="1"/>
          </p:cNvSpPr>
          <p:nvPr>
            <p:ph type="title"/>
          </p:nvPr>
        </p:nvSpPr>
        <p:spPr/>
        <p:txBody>
          <a:bodyPr>
            <a:noAutofit/>
          </a:bodyPr>
          <a:lstStyle/>
          <a:p>
            <a:r>
              <a:rPr lang="en-US" sz="3200"/>
              <a:t>Oregon Avenue NW Reconstruction</a:t>
            </a:r>
          </a:p>
        </p:txBody>
      </p:sp>
      <p:sp>
        <p:nvSpPr>
          <p:cNvPr id="4" name="Content Placeholder 3">
            <a:extLst>
              <a:ext uri="{FF2B5EF4-FFF2-40B4-BE49-F238E27FC236}">
                <a16:creationId xmlns:a16="http://schemas.microsoft.com/office/drawing/2014/main" id="{C129529B-DDCD-4140-A2EA-63E1EE9D6F79}"/>
              </a:ext>
            </a:extLst>
          </p:cNvPr>
          <p:cNvSpPr>
            <a:spLocks noGrp="1"/>
          </p:cNvSpPr>
          <p:nvPr>
            <p:ph sz="half" idx="2"/>
          </p:nvPr>
        </p:nvSpPr>
        <p:spPr>
          <a:xfrm>
            <a:off x="4726112" y="908611"/>
            <a:ext cx="7443663" cy="4959753"/>
          </a:xfrm>
        </p:spPr>
        <p:txBody>
          <a:bodyPr vert="horz" lIns="91440" tIns="45720" rIns="91440" bIns="45720" rtlCol="0" anchor="t">
            <a:normAutofit/>
          </a:bodyPr>
          <a:lstStyle/>
          <a:p>
            <a:pPr fontAlgn="ctr"/>
            <a:r>
              <a:rPr lang="en-US" b="1"/>
              <a:t>Ward</a:t>
            </a:r>
            <a:r>
              <a:rPr lang="en-US"/>
              <a:t>: 4</a:t>
            </a:r>
          </a:p>
          <a:p>
            <a:r>
              <a:rPr lang="en-US" b="1"/>
              <a:t>Performance Objective:</a:t>
            </a:r>
            <a:r>
              <a:rPr lang="en-US"/>
              <a:t> Core Infrastructure</a:t>
            </a:r>
          </a:p>
          <a:p>
            <a:pPr fontAlgn="ctr"/>
            <a:r>
              <a:rPr lang="en-US" b="1"/>
              <a:t>Construction Start:</a:t>
            </a:r>
            <a:r>
              <a:rPr lang="en-US"/>
              <a:t> FY20</a:t>
            </a:r>
          </a:p>
          <a:p>
            <a:r>
              <a:rPr lang="en-US" b="1"/>
              <a:t>Estimated Construction End: </a:t>
            </a:r>
            <a:r>
              <a:rPr lang="en-US">
                <a:solidFill>
                  <a:schemeClr val="tx1"/>
                </a:solidFill>
              </a:rPr>
              <a:t>FY22</a:t>
            </a:r>
          </a:p>
          <a:p>
            <a:pPr fontAlgn="ctr"/>
            <a:r>
              <a:rPr lang="en-US" b="1"/>
              <a:t>Budget Type:</a:t>
            </a:r>
            <a:r>
              <a:rPr lang="en-US"/>
              <a:t> Federal</a:t>
            </a:r>
          </a:p>
          <a:p>
            <a:pPr fontAlgn="ctr"/>
            <a:r>
              <a:rPr lang="en-US" b="1"/>
              <a:t>Cost: </a:t>
            </a:r>
            <a:r>
              <a:rPr lang="en-US"/>
              <a:t>$29.2M</a:t>
            </a:r>
          </a:p>
          <a:p>
            <a:pPr marL="0" lvl="0" indent="0">
              <a:buNone/>
            </a:pPr>
            <a:r>
              <a:rPr lang="en-US" b="1"/>
              <a:t>Project Limits: </a:t>
            </a:r>
            <a:r>
              <a:rPr lang="en-US"/>
              <a:t>From Military Road to Western Avenue NW.</a:t>
            </a:r>
            <a:endParaRPr lang="en-US" b="1"/>
          </a:p>
          <a:p>
            <a:pPr marL="0" indent="0">
              <a:buNone/>
            </a:pPr>
            <a:r>
              <a:rPr lang="en-US" b="1"/>
              <a:t>Project Description: </a:t>
            </a:r>
            <a:r>
              <a:rPr lang="en-US"/>
              <a:t>This project aims to improve the overall roadway and storm management infrastructure. The project, which went through an Environmental Assessment (EA) process, includes construction of new sidewalk, stormwater Low-Impact Development (LIDs), and streetlights, as well as replacement of a deteriorated large box culvert with a new bridge over Pinehurst Run. </a:t>
            </a:r>
            <a:endParaRPr lang="en-US">
              <a:cs typeface="Calibri"/>
            </a:endParaRPr>
          </a:p>
          <a:p>
            <a:pPr marL="0" indent="0">
              <a:buNone/>
            </a:pPr>
            <a:r>
              <a:rPr lang="en-US" b="1"/>
              <a:t>Challenges and Barriers: </a:t>
            </a:r>
            <a:r>
              <a:rPr lang="en-US"/>
              <a:t>NPS coordination.</a:t>
            </a:r>
            <a:endParaRPr lang="en-US">
              <a:cs typeface="Calibri"/>
            </a:endParaRPr>
          </a:p>
          <a:p>
            <a:pPr marL="0" indent="0">
              <a:buNone/>
            </a:pPr>
            <a:r>
              <a:rPr lang="en-US" b="1"/>
              <a:t>Opportunities to Expedite: </a:t>
            </a:r>
            <a:r>
              <a:rPr lang="en-US"/>
              <a:t>None at this time</a:t>
            </a:r>
          </a:p>
        </p:txBody>
      </p:sp>
    </p:spTree>
    <p:extLst>
      <p:ext uri="{BB962C8B-B14F-4D97-AF65-F5344CB8AC3E}">
        <p14:creationId xmlns:p14="http://schemas.microsoft.com/office/powerpoint/2010/main" val="4102081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Metropolitan Branch Trail (MBT) Brookland to Fort Totten</a:t>
            </a:r>
            <a:endParaRPr lang="en-US">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idx="1"/>
          </p:nvPr>
        </p:nvSpPr>
        <p:spPr>
          <a:xfrm>
            <a:off x="4746171" y="949123"/>
            <a:ext cx="6780070" cy="4919241"/>
          </a:xfrm>
        </p:spPr>
        <p:txBody>
          <a:bodyPr vert="horz" lIns="91440" tIns="45720" rIns="91440" bIns="45720" rtlCol="0" anchor="t">
            <a:normAutofit lnSpcReduction="10000"/>
          </a:bodyPr>
          <a:lstStyle/>
          <a:p>
            <a:pPr fontAlgn="ctr"/>
            <a:r>
              <a:rPr lang="en-US" b="1"/>
              <a:t>Ward:</a:t>
            </a:r>
            <a:r>
              <a:rPr lang="en-US"/>
              <a:t> 4 and 5</a:t>
            </a:r>
          </a:p>
          <a:p>
            <a:r>
              <a:rPr lang="en-US" b="1"/>
              <a:t>Performance Objective:</a:t>
            </a:r>
            <a:r>
              <a:rPr lang="en-US"/>
              <a:t> Bicycle and Pedestrian Safety and Access; Sustainability </a:t>
            </a:r>
          </a:p>
          <a:p>
            <a:pPr fontAlgn="ctr"/>
            <a:r>
              <a:rPr lang="en-US" b="1"/>
              <a:t>Construction Start:</a:t>
            </a:r>
            <a:r>
              <a:rPr lang="en-US"/>
              <a:t> FY19</a:t>
            </a:r>
          </a:p>
          <a:p>
            <a:r>
              <a:rPr lang="en-US" b="1"/>
              <a:t>Estimated Construction End: </a:t>
            </a:r>
            <a:r>
              <a:rPr lang="en-US"/>
              <a:t>FY22</a:t>
            </a:r>
            <a:endParaRPr lang="en-US">
              <a:solidFill>
                <a:srgbClr val="FF0000"/>
              </a:solidFill>
            </a:endParaRPr>
          </a:p>
          <a:p>
            <a:pPr fontAlgn="ctr"/>
            <a:r>
              <a:rPr lang="en-US" b="1"/>
              <a:t>Budget Type:</a:t>
            </a:r>
            <a:r>
              <a:rPr lang="en-US"/>
              <a:t> Federal and Local</a:t>
            </a:r>
          </a:p>
          <a:p>
            <a:pPr fontAlgn="ctr"/>
            <a:r>
              <a:rPr lang="en-US" b="1"/>
              <a:t>Cost</a:t>
            </a:r>
            <a:r>
              <a:rPr lang="en-US"/>
              <a:t>: $8.5M</a:t>
            </a:r>
          </a:p>
          <a:p>
            <a:pPr fontAlgn="ctr"/>
            <a:endParaRPr lang="en-US"/>
          </a:p>
          <a:p>
            <a:pPr marL="0" lvl="0" indent="0">
              <a:spcBef>
                <a:spcPts val="0"/>
              </a:spcBef>
              <a:buNone/>
              <a:defRPr/>
            </a:pPr>
            <a:r>
              <a:rPr lang="en-US" b="1">
                <a:solidFill>
                  <a:schemeClr val="accent1">
                    <a:lumMod val="75000"/>
                  </a:schemeClr>
                </a:solidFill>
              </a:rPr>
              <a:t>Project Limits: </a:t>
            </a:r>
            <a:r>
              <a:rPr lang="en-US"/>
              <a:t>From John McCormack Drive to First Place NE</a:t>
            </a:r>
          </a:p>
          <a:p>
            <a:pPr marL="0" indent="0">
              <a:spcBef>
                <a:spcPts val="0"/>
              </a:spcBef>
              <a:buNone/>
              <a:defRPr/>
            </a:pPr>
            <a:r>
              <a:rPr lang="en-US" b="1">
                <a:solidFill>
                  <a:schemeClr val="accent1">
                    <a:lumMod val="75000"/>
                  </a:schemeClr>
                </a:solidFill>
              </a:rPr>
              <a:t>Project Description: </a:t>
            </a:r>
            <a:r>
              <a:rPr lang="en-US"/>
              <a:t>Design-Build construction extending the MBT from Brookland to the Fort Totten Metro, along the Red Line tracks over the Green Line tunnel. </a:t>
            </a:r>
          </a:p>
          <a:p>
            <a:pPr marL="0" lvl="0" indent="0">
              <a:spcBef>
                <a:spcPts val="0"/>
              </a:spcBef>
              <a:buNone/>
              <a:defRPr/>
            </a:pPr>
            <a:r>
              <a:rPr lang="en-US" b="1">
                <a:solidFill>
                  <a:schemeClr val="accent1">
                    <a:lumMod val="75000"/>
                  </a:schemeClr>
                </a:solidFill>
              </a:rPr>
              <a:t>Challenges and Barriers: </a:t>
            </a:r>
            <a:r>
              <a:rPr lang="en-US"/>
              <a:t>Ongoing coordination with WMATA, National Park Service (NPS), and District Department of Energy and Environment (DOEE) for construction activity along Red Line.</a:t>
            </a:r>
          </a:p>
          <a:p>
            <a:pPr marL="0" indent="0">
              <a:spcBef>
                <a:spcPts val="0"/>
              </a:spcBef>
              <a:buNone/>
              <a:defRPr/>
            </a:pPr>
            <a:r>
              <a:rPr lang="en-US" b="1">
                <a:solidFill>
                  <a:schemeClr val="accent1">
                    <a:lumMod val="75000"/>
                  </a:schemeClr>
                </a:solidFill>
              </a:rPr>
              <a:t>Opportunities to Expedite: </a:t>
            </a:r>
            <a:r>
              <a:rPr lang="en-US"/>
              <a:t>None at this time.</a:t>
            </a:r>
          </a:p>
          <a:p>
            <a:endParaRPr lang="en-US"/>
          </a:p>
        </p:txBody>
      </p:sp>
      <p:pic>
        <p:nvPicPr>
          <p:cNvPr id="2" name="Picture 3">
            <a:extLst>
              <a:ext uri="{FF2B5EF4-FFF2-40B4-BE49-F238E27FC236}">
                <a16:creationId xmlns:a16="http://schemas.microsoft.com/office/drawing/2014/main" id="{0B902865-4ECA-4033-A52C-597AD75D0967}"/>
              </a:ext>
            </a:extLst>
          </p:cNvPr>
          <p:cNvPicPr>
            <a:picLocks noChangeAspect="1"/>
          </p:cNvPicPr>
          <p:nvPr/>
        </p:nvPicPr>
        <p:blipFill>
          <a:blip r:embed="rId2"/>
          <a:stretch>
            <a:fillRect/>
          </a:stretch>
        </p:blipFill>
        <p:spPr>
          <a:xfrm>
            <a:off x="-4175" y="1450919"/>
            <a:ext cx="4455090" cy="3778712"/>
          </a:xfrm>
          <a:prstGeom prst="rect">
            <a:avLst/>
          </a:prstGeom>
        </p:spPr>
      </p:pic>
    </p:spTree>
    <p:extLst>
      <p:ext uri="{BB962C8B-B14F-4D97-AF65-F5344CB8AC3E}">
        <p14:creationId xmlns:p14="http://schemas.microsoft.com/office/powerpoint/2010/main" val="1533890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9265B06-0790-4975-827F-263278C959E3}"/>
              </a:ext>
            </a:extLst>
          </p:cNvPr>
          <p:cNvPicPr>
            <a:picLocks noGrp="1" noChangeAspect="1"/>
          </p:cNvPicPr>
          <p:nvPr>
            <p:ph type="pic" sz="quarter" idx="13"/>
          </p:nvPr>
        </p:nvPicPr>
        <p:blipFill>
          <a:blip r:embed="rId3"/>
          <a:srcRect l="23943" r="23943"/>
          <a:stretch>
            <a:fillRect/>
          </a:stretch>
        </p:blipFill>
        <p:spPr>
          <a:xfrm>
            <a:off x="0" y="724632"/>
            <a:ext cx="4494552" cy="5224837"/>
          </a:xfrm>
          <a:prstGeom prst="rect">
            <a:avLst/>
          </a:prstGeom>
          <a:ln>
            <a:solidFill>
              <a:srgbClr val="C00000"/>
            </a:solidFill>
          </a:ln>
        </p:spPr>
      </p:pic>
      <p:sp>
        <p:nvSpPr>
          <p:cNvPr id="5" name="Title 1">
            <a:extLst>
              <a:ext uri="{FF2B5EF4-FFF2-40B4-BE49-F238E27FC236}">
                <a16:creationId xmlns:a16="http://schemas.microsoft.com/office/drawing/2014/main" id="{02827A15-D2B7-4483-9132-C7FAFBEB9BF0}"/>
              </a:ext>
            </a:extLst>
          </p:cNvPr>
          <p:cNvSpPr>
            <a:spLocks noGrp="1"/>
          </p:cNvSpPr>
          <p:nvPr>
            <p:ph type="title"/>
          </p:nvPr>
        </p:nvSpPr>
        <p:spPr/>
        <p:txBody>
          <a:bodyPr>
            <a:noAutofit/>
          </a:bodyPr>
          <a:lstStyle/>
          <a:p>
            <a:r>
              <a:rPr lang="en-US"/>
              <a:t>Maryland Avenue NE Multi-Modal Improvements</a:t>
            </a:r>
          </a:p>
        </p:txBody>
      </p:sp>
      <p:sp>
        <p:nvSpPr>
          <p:cNvPr id="4" name="Content Placeholder 3">
            <a:extLst>
              <a:ext uri="{FF2B5EF4-FFF2-40B4-BE49-F238E27FC236}">
                <a16:creationId xmlns:a16="http://schemas.microsoft.com/office/drawing/2014/main" id="{C129529B-DDCD-4140-A2EA-63E1EE9D6F79}"/>
              </a:ext>
            </a:extLst>
          </p:cNvPr>
          <p:cNvSpPr>
            <a:spLocks noGrp="1"/>
          </p:cNvSpPr>
          <p:nvPr>
            <p:ph sz="half" idx="2"/>
          </p:nvPr>
        </p:nvSpPr>
        <p:spPr/>
        <p:txBody>
          <a:bodyPr vert="horz" lIns="91440" tIns="45720" rIns="91440" bIns="45720" rtlCol="0" anchor="t">
            <a:normAutofit lnSpcReduction="10000"/>
          </a:bodyPr>
          <a:lstStyle/>
          <a:p>
            <a:pPr fontAlgn="ctr"/>
            <a:r>
              <a:rPr lang="en-US" b="1"/>
              <a:t>Ward</a:t>
            </a:r>
            <a:r>
              <a:rPr lang="en-US"/>
              <a:t>: 6</a:t>
            </a:r>
          </a:p>
          <a:p>
            <a:r>
              <a:rPr lang="en-US" b="1"/>
              <a:t>Performance Objective</a:t>
            </a:r>
            <a:r>
              <a:rPr lang="en-US"/>
              <a:t>: Vision Zero, </a:t>
            </a:r>
            <a:r>
              <a:rPr lang="en-US" err="1"/>
              <a:t>Multimobility</a:t>
            </a:r>
            <a:endParaRPr lang="en-US"/>
          </a:p>
          <a:p>
            <a:pPr fontAlgn="ctr"/>
            <a:r>
              <a:rPr lang="en-US" b="1"/>
              <a:t>Construction Start</a:t>
            </a:r>
            <a:r>
              <a:rPr lang="en-US"/>
              <a:t>: FY19</a:t>
            </a:r>
          </a:p>
          <a:p>
            <a:r>
              <a:rPr lang="en-US" b="1"/>
              <a:t>Estimated Construction End: </a:t>
            </a:r>
            <a:r>
              <a:rPr lang="en-US"/>
              <a:t>FY22</a:t>
            </a:r>
          </a:p>
          <a:p>
            <a:pPr fontAlgn="ctr"/>
            <a:r>
              <a:rPr lang="en-US" b="1"/>
              <a:t>Budget Type</a:t>
            </a:r>
            <a:r>
              <a:rPr lang="en-US"/>
              <a:t>: Federal and Local</a:t>
            </a:r>
          </a:p>
          <a:p>
            <a:pPr fontAlgn="ctr"/>
            <a:r>
              <a:rPr lang="en-US" b="1"/>
              <a:t>Cost</a:t>
            </a:r>
            <a:r>
              <a:rPr lang="en-US"/>
              <a:t>: $22M</a:t>
            </a:r>
          </a:p>
          <a:p>
            <a:pPr marL="0" indent="0">
              <a:buNone/>
            </a:pPr>
            <a:endParaRPr lang="en-US" b="1"/>
          </a:p>
          <a:p>
            <a:pPr marL="0" indent="0">
              <a:buNone/>
            </a:pPr>
            <a:r>
              <a:rPr lang="en-US" b="1"/>
              <a:t>Project Limits: </a:t>
            </a:r>
            <a:r>
              <a:rPr lang="en-US"/>
              <a:t>From 2</a:t>
            </a:r>
            <a:r>
              <a:rPr lang="en-US" baseline="30000"/>
              <a:t>nd</a:t>
            </a:r>
            <a:r>
              <a:rPr lang="en-US"/>
              <a:t> Street, NE to 14</a:t>
            </a:r>
            <a:r>
              <a:rPr lang="en-US" baseline="30000"/>
              <a:t>th</a:t>
            </a:r>
            <a:r>
              <a:rPr lang="en-US"/>
              <a:t> Street, NE</a:t>
            </a:r>
            <a:endParaRPr lang="en-US" b="1"/>
          </a:p>
          <a:p>
            <a:pPr marL="0" indent="0">
              <a:buNone/>
            </a:pPr>
            <a:r>
              <a:rPr lang="en-US" b="1"/>
              <a:t>Project Description: </a:t>
            </a:r>
            <a:r>
              <a:rPr lang="en-US"/>
              <a:t>The project provides multi-modal improvements to the Maryland Avenue NE corridor to improve pedestrian and overall corridor safety, add bicycle lanes, and incorporate a “road diet” to slow traffic by reducing lanes. The project aims to improve bus operations, traffic signal operations, lighting, and drainage. </a:t>
            </a:r>
            <a:endParaRPr lang="en-US" b="1"/>
          </a:p>
          <a:p>
            <a:pPr marL="0" indent="0">
              <a:buNone/>
            </a:pPr>
            <a:r>
              <a:rPr lang="en-US" b="1"/>
              <a:t>Challenges and Barriers: </a:t>
            </a:r>
            <a:r>
              <a:rPr lang="en-US"/>
              <a:t>Coordination with Washington Gas capital project working concurrently.</a:t>
            </a:r>
          </a:p>
          <a:p>
            <a:pPr marL="0" indent="0">
              <a:buNone/>
            </a:pPr>
            <a:r>
              <a:rPr lang="en-US" b="1"/>
              <a:t>Opportunities to Expedite: </a:t>
            </a:r>
            <a:r>
              <a:rPr lang="en-US"/>
              <a:t>None at this time.</a:t>
            </a:r>
            <a:endParaRPr lang="en-US" b="1"/>
          </a:p>
          <a:p>
            <a:endParaRPr lang="en-US"/>
          </a:p>
        </p:txBody>
      </p:sp>
    </p:spTree>
    <p:extLst>
      <p:ext uri="{BB962C8B-B14F-4D97-AF65-F5344CB8AC3E}">
        <p14:creationId xmlns:p14="http://schemas.microsoft.com/office/powerpoint/2010/main" val="4197338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B26432-DC5C-450E-8B36-4C6ED095B7A4}"/>
              </a:ext>
            </a:extLst>
          </p:cNvPr>
          <p:cNvSpPr>
            <a:spLocks noGrp="1"/>
          </p:cNvSpPr>
          <p:nvPr>
            <p:ph type="title"/>
          </p:nvPr>
        </p:nvSpPr>
        <p:spPr/>
        <p:txBody>
          <a:bodyPr/>
          <a:lstStyle/>
          <a:p>
            <a:r>
              <a:rPr lang="en-US"/>
              <a:t>New Jersey Avenue SE Protected Bike Lanes</a:t>
            </a:r>
          </a:p>
        </p:txBody>
      </p:sp>
      <p:sp>
        <p:nvSpPr>
          <p:cNvPr id="4" name="Content Placeholder 3">
            <a:extLst>
              <a:ext uri="{FF2B5EF4-FFF2-40B4-BE49-F238E27FC236}">
                <a16:creationId xmlns:a16="http://schemas.microsoft.com/office/drawing/2014/main" id="{B3D5F231-4790-4E22-9B19-F0EC1F84E09E}"/>
              </a:ext>
            </a:extLst>
          </p:cNvPr>
          <p:cNvSpPr>
            <a:spLocks noGrp="1"/>
          </p:cNvSpPr>
          <p:nvPr>
            <p:ph sz="half" idx="2"/>
          </p:nvPr>
        </p:nvSpPr>
        <p:spPr/>
        <p:txBody>
          <a:bodyPr vert="horz" lIns="91440" tIns="45720" rIns="91440" bIns="45720" rtlCol="0" anchor="t">
            <a:normAutofit/>
          </a:bodyPr>
          <a:lstStyle/>
          <a:p>
            <a:r>
              <a:rPr lang="en-US" b="1"/>
              <a:t>Ward</a:t>
            </a:r>
            <a:r>
              <a:rPr lang="en-US"/>
              <a:t>: 6</a:t>
            </a:r>
          </a:p>
          <a:p>
            <a:r>
              <a:rPr lang="en-US" b="1"/>
              <a:t>Performance Objective:</a:t>
            </a:r>
            <a:r>
              <a:rPr lang="en-US"/>
              <a:t> Bicycle Safety, Sustainability</a:t>
            </a:r>
          </a:p>
          <a:p>
            <a:r>
              <a:rPr lang="en-US" b="1"/>
              <a:t>Construction Start</a:t>
            </a:r>
            <a:r>
              <a:rPr lang="en-US"/>
              <a:t>: FY22</a:t>
            </a:r>
          </a:p>
          <a:p>
            <a:r>
              <a:rPr lang="en-US" b="1"/>
              <a:t>Estimated Construction End: </a:t>
            </a:r>
            <a:r>
              <a:rPr lang="en-US"/>
              <a:t>FY22</a:t>
            </a:r>
          </a:p>
          <a:p>
            <a:r>
              <a:rPr lang="en-US" b="1"/>
              <a:t>Budget Type:</a:t>
            </a:r>
            <a:r>
              <a:rPr lang="en-US"/>
              <a:t> Local</a:t>
            </a:r>
          </a:p>
          <a:p>
            <a:r>
              <a:rPr lang="en-US" b="1"/>
              <a:t>Cost:</a:t>
            </a:r>
            <a:r>
              <a:rPr lang="en-US"/>
              <a:t> $165,000</a:t>
            </a:r>
          </a:p>
          <a:p>
            <a:endParaRPr lang="en-US"/>
          </a:p>
          <a:p>
            <a:pPr marL="0" indent="0">
              <a:buNone/>
            </a:pPr>
            <a:r>
              <a:rPr lang="en-US" b="1"/>
              <a:t>Project Limits: </a:t>
            </a:r>
            <a:r>
              <a:rPr lang="en-US"/>
              <a:t>H Street SE to Tingey Square SE (Navy Yard)</a:t>
            </a:r>
            <a:endParaRPr lang="en-US" b="1" i="1"/>
          </a:p>
          <a:p>
            <a:pPr marL="0" indent="0">
              <a:buNone/>
            </a:pPr>
            <a:r>
              <a:rPr lang="en-US" b="1"/>
              <a:t>Project Description: </a:t>
            </a:r>
            <a:r>
              <a:rPr lang="en-US"/>
              <a:t>Extend existing protected bike lanes south to meet bike lanes at Tingey Square, crosses in front of USDOT Headquarters.</a:t>
            </a:r>
          </a:p>
          <a:p>
            <a:pPr marL="0" indent="0">
              <a:buNone/>
            </a:pPr>
            <a:r>
              <a:rPr lang="en-US" b="1"/>
              <a:t>Challenges and Barriers: </a:t>
            </a:r>
            <a:r>
              <a:rPr lang="en-US"/>
              <a:t>Stakeholder concern over relocation of loading / PUDO zones.</a:t>
            </a:r>
          </a:p>
          <a:p>
            <a:pPr marL="0" indent="0">
              <a:buNone/>
            </a:pPr>
            <a:r>
              <a:rPr lang="en-US" b="1"/>
              <a:t>Opportunities: </a:t>
            </a:r>
            <a:r>
              <a:rPr lang="en-US" sz="1800">
                <a:effectLst/>
              </a:rPr>
              <a:t>In discussion with US DOT to hold joint media event in winter/spring with the Secretary to focus on safety, cut the ribbon on the NJ Ave. PBL, and commemorate 100 miles of bike lanes being built in the District.</a:t>
            </a:r>
            <a:endParaRPr lang="en-US"/>
          </a:p>
        </p:txBody>
      </p:sp>
      <p:pic>
        <p:nvPicPr>
          <p:cNvPr id="5" name="Picture 5">
            <a:extLst>
              <a:ext uri="{FF2B5EF4-FFF2-40B4-BE49-F238E27FC236}">
                <a16:creationId xmlns:a16="http://schemas.microsoft.com/office/drawing/2014/main" id="{744C7389-EA2F-4AF9-9052-25733BBE0D33}"/>
              </a:ext>
            </a:extLst>
          </p:cNvPr>
          <p:cNvPicPr>
            <a:picLocks noChangeAspect="1"/>
          </p:cNvPicPr>
          <p:nvPr/>
        </p:nvPicPr>
        <p:blipFill rotWithShape="1">
          <a:blip r:embed="rId2"/>
          <a:srcRect l="34319" t="235" r="-134" b="-724"/>
          <a:stretch/>
        </p:blipFill>
        <p:spPr>
          <a:xfrm rot="16200000">
            <a:off x="-344397" y="1032936"/>
            <a:ext cx="5265225" cy="4576432"/>
          </a:xfrm>
          <a:prstGeom prst="rect">
            <a:avLst/>
          </a:prstGeom>
        </p:spPr>
      </p:pic>
    </p:spTree>
    <p:extLst>
      <p:ext uri="{BB962C8B-B14F-4D97-AF65-F5344CB8AC3E}">
        <p14:creationId xmlns:p14="http://schemas.microsoft.com/office/powerpoint/2010/main" val="4109952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sz="3200"/>
              <a:t>C Street NE Safety Improvements</a:t>
            </a:r>
            <a:endParaRPr lang="en-US"/>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idx="1"/>
          </p:nvPr>
        </p:nvSpPr>
        <p:spPr>
          <a:xfrm>
            <a:off x="4724399" y="949123"/>
            <a:ext cx="6801841" cy="4919241"/>
          </a:xfrm>
        </p:spPr>
        <p:txBody>
          <a:bodyPr vert="horz" lIns="91440" tIns="45720" rIns="91440" bIns="45720" rtlCol="0" anchor="t">
            <a:normAutofit lnSpcReduction="10000"/>
          </a:bodyPr>
          <a:lstStyle/>
          <a:p>
            <a:pPr fontAlgn="ctr"/>
            <a:r>
              <a:rPr lang="en-US" b="1"/>
              <a:t>Ward: </a:t>
            </a:r>
            <a:r>
              <a:rPr lang="en-US"/>
              <a:t>6</a:t>
            </a:r>
          </a:p>
          <a:p>
            <a:r>
              <a:rPr lang="en-US" b="1"/>
              <a:t>Performance Objective: </a:t>
            </a:r>
            <a:r>
              <a:rPr lang="en-US" err="1"/>
              <a:t>Multimobility</a:t>
            </a:r>
            <a:r>
              <a:rPr lang="en-US"/>
              <a:t>, Vision Zero</a:t>
            </a:r>
          </a:p>
          <a:p>
            <a:pPr fontAlgn="ctr"/>
            <a:r>
              <a:rPr lang="en-US" b="1"/>
              <a:t>Construction Start:</a:t>
            </a:r>
            <a:r>
              <a:rPr lang="en-US"/>
              <a:t> FY21</a:t>
            </a:r>
          </a:p>
          <a:p>
            <a:r>
              <a:rPr lang="en-US" b="1"/>
              <a:t>Estimated Construction End</a:t>
            </a:r>
            <a:r>
              <a:rPr lang="en-US"/>
              <a:t>: FY22</a:t>
            </a:r>
            <a:endParaRPr lang="en-US">
              <a:solidFill>
                <a:srgbClr val="FF0000"/>
              </a:solidFill>
            </a:endParaRPr>
          </a:p>
          <a:p>
            <a:pPr fontAlgn="ctr"/>
            <a:r>
              <a:rPr lang="en-US" b="1"/>
              <a:t>Budget Type:</a:t>
            </a:r>
            <a:r>
              <a:rPr lang="en-US"/>
              <a:t> Federal</a:t>
            </a:r>
          </a:p>
          <a:p>
            <a:pPr fontAlgn="ctr"/>
            <a:r>
              <a:rPr lang="en-US" b="1"/>
              <a:t>Cost:</a:t>
            </a:r>
            <a:r>
              <a:rPr lang="en-US"/>
              <a:t> $17M</a:t>
            </a:r>
          </a:p>
          <a:p>
            <a:pPr marL="0" indent="0">
              <a:buNone/>
            </a:pPr>
            <a:r>
              <a:rPr lang="en-US" b="1"/>
              <a:t>Project Limits: </a:t>
            </a:r>
            <a:r>
              <a:rPr lang="en-US"/>
              <a:t>C Street from 14th Street to 21st Street NE and North Carolina Avenue from 14th Street to 16th Street NE</a:t>
            </a:r>
          </a:p>
          <a:p>
            <a:pPr marL="0" indent="0">
              <a:buNone/>
            </a:pPr>
            <a:r>
              <a:rPr lang="en-US" b="1"/>
              <a:t>Project Description: </a:t>
            </a:r>
            <a:r>
              <a:rPr lang="en-US"/>
              <a:t>This project involves a road diet to reduce the number of vehicle travel lanes, as well as adding protected bicycle lanes and curb extensions to improve safety for pedestrians and bicyclists. The project will add green infrastructure and improve circulation by adding left turn lanes.</a:t>
            </a:r>
          </a:p>
          <a:p>
            <a:pPr marL="0" indent="0">
              <a:buNone/>
            </a:pPr>
            <a:r>
              <a:rPr lang="en-US" b="1"/>
              <a:t>Challenges and Barriers: </a:t>
            </a:r>
            <a:r>
              <a:rPr lang="en-US"/>
              <a:t>None at this time</a:t>
            </a:r>
          </a:p>
          <a:p>
            <a:pPr marL="0" indent="0">
              <a:buNone/>
            </a:pPr>
            <a:r>
              <a:rPr lang="en-US" b="1"/>
              <a:t>Opportunities to Expedite: </a:t>
            </a:r>
            <a:r>
              <a:rPr lang="en-US"/>
              <a:t>None at this time</a:t>
            </a:r>
            <a:endParaRPr lang="en-US" i="1"/>
          </a:p>
          <a:p>
            <a:endParaRPr lang="en-US"/>
          </a:p>
        </p:txBody>
      </p:sp>
      <p:pic>
        <p:nvPicPr>
          <p:cNvPr id="8" name="Picture 8">
            <a:extLst>
              <a:ext uri="{FF2B5EF4-FFF2-40B4-BE49-F238E27FC236}">
                <a16:creationId xmlns:a16="http://schemas.microsoft.com/office/drawing/2014/main" id="{81293E3B-A831-4CE1-80C6-9C9D4FEA9256}"/>
              </a:ext>
            </a:extLst>
          </p:cNvPr>
          <p:cNvPicPr>
            <a:picLocks noChangeAspect="1"/>
          </p:cNvPicPr>
          <p:nvPr/>
        </p:nvPicPr>
        <p:blipFill>
          <a:blip r:embed="rId2"/>
          <a:stretch>
            <a:fillRect/>
          </a:stretch>
        </p:blipFill>
        <p:spPr>
          <a:xfrm>
            <a:off x="-4175" y="1716310"/>
            <a:ext cx="4455090" cy="2757325"/>
          </a:xfrm>
          <a:prstGeom prst="rect">
            <a:avLst/>
          </a:prstGeom>
        </p:spPr>
      </p:pic>
    </p:spTree>
    <p:extLst>
      <p:ext uri="{BB962C8B-B14F-4D97-AF65-F5344CB8AC3E}">
        <p14:creationId xmlns:p14="http://schemas.microsoft.com/office/powerpoint/2010/main" val="1619053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sz="2800"/>
              <a:t>New Frederick Douglass Memorial Bridge / South Capitol Street Corridor </a:t>
            </a:r>
            <a:endParaRPr lang="en-US" sz="2800">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idx="1"/>
          </p:nvPr>
        </p:nvSpPr>
        <p:spPr>
          <a:xfrm>
            <a:off x="4600857" y="949123"/>
            <a:ext cx="6925383" cy="4919241"/>
          </a:xfrm>
        </p:spPr>
        <p:txBody>
          <a:bodyPr vert="horz" lIns="91440" tIns="45720" rIns="91440" bIns="45720" rtlCol="0" anchor="t">
            <a:normAutofit fontScale="85000" lnSpcReduction="20000"/>
          </a:bodyPr>
          <a:lstStyle/>
          <a:p>
            <a:pPr fontAlgn="ctr"/>
            <a:r>
              <a:rPr lang="en-US" sz="2100" b="1"/>
              <a:t>Ward:</a:t>
            </a:r>
            <a:r>
              <a:rPr lang="en-US" sz="2100"/>
              <a:t> 6 and 8</a:t>
            </a:r>
          </a:p>
          <a:p>
            <a:r>
              <a:rPr lang="en-US" sz="2100" b="1"/>
              <a:t>Performance Objective:</a:t>
            </a:r>
            <a:r>
              <a:rPr lang="en-US" sz="2100"/>
              <a:t> Core Infrastructure</a:t>
            </a:r>
          </a:p>
          <a:p>
            <a:pPr fontAlgn="ctr"/>
            <a:r>
              <a:rPr lang="en-US" sz="2100" b="1"/>
              <a:t>Construction Start:</a:t>
            </a:r>
            <a:r>
              <a:rPr lang="en-US" sz="2100"/>
              <a:t> FY17</a:t>
            </a:r>
          </a:p>
          <a:p>
            <a:r>
              <a:rPr lang="en-US" sz="2100" b="1"/>
              <a:t>Est. Construction End: </a:t>
            </a:r>
            <a:r>
              <a:rPr lang="en-US" sz="2100"/>
              <a:t>FY21 (Bridge), FY22 (Ovals, Interchange)</a:t>
            </a:r>
          </a:p>
          <a:p>
            <a:pPr fontAlgn="ctr"/>
            <a:r>
              <a:rPr lang="en-US" sz="2100" b="1"/>
              <a:t>Budget Type:</a:t>
            </a:r>
            <a:r>
              <a:rPr lang="en-US" sz="2100"/>
              <a:t> Federal</a:t>
            </a:r>
          </a:p>
          <a:p>
            <a:pPr fontAlgn="ctr"/>
            <a:r>
              <a:rPr lang="en-US" sz="2100" b="1"/>
              <a:t>Cost:</a:t>
            </a:r>
            <a:r>
              <a:rPr lang="en-US" sz="2100"/>
              <a:t> $500M</a:t>
            </a:r>
          </a:p>
          <a:p>
            <a:pPr marL="0" indent="0">
              <a:buNone/>
            </a:pPr>
            <a:endParaRPr lang="en-US" sz="2100" b="1"/>
          </a:p>
          <a:p>
            <a:pPr marL="0" indent="0">
              <a:buNone/>
            </a:pPr>
            <a:r>
              <a:rPr lang="en-US" sz="2100" b="1"/>
              <a:t>Project Limits: </a:t>
            </a:r>
            <a:r>
              <a:rPr lang="en-US" sz="2100"/>
              <a:t>South Capitol Street from N St to Firth Sterling Ave; I-295 from Firth Sterling Ave to Howard Rd; Suitland Parkway from South Capitol St to Firth Sterling Ave.</a:t>
            </a:r>
          </a:p>
          <a:p>
            <a:pPr marL="0" indent="0">
              <a:buNone/>
            </a:pPr>
            <a:r>
              <a:rPr lang="en-US" sz="2100" b="1"/>
              <a:t>Project Description: </a:t>
            </a:r>
            <a:r>
              <a:rPr lang="en-US" sz="2100"/>
              <a:t>In FY21 a new 6-lane </a:t>
            </a:r>
            <a:r>
              <a:rPr lang="en-US" sz="2100" b="1"/>
              <a:t>Frederick Douglass Memorial Bridge</a:t>
            </a:r>
            <a:r>
              <a:rPr lang="en-US" sz="2100"/>
              <a:t> was opened to traffic to replace the existing structurally deficient bridge. The new bridge increases bicycle and pedestrian safe access and improves drainage and stormwater management across the bridge and at both FDMB abutments.</a:t>
            </a:r>
          </a:p>
          <a:p>
            <a:pPr marL="0" indent="0">
              <a:buNone/>
            </a:pPr>
            <a:r>
              <a:rPr lang="en-US" sz="2100"/>
              <a:t>In FY22 the project will complete the construction of two new traffic ovals (one on each side of the Anacostia River) and the reconstruction of the Anacostia Freeway Bridges over </a:t>
            </a:r>
            <a:r>
              <a:rPr lang="en-US" sz="2100" b="1"/>
              <a:t>Howard Road</a:t>
            </a:r>
            <a:r>
              <a:rPr lang="en-US" sz="2100"/>
              <a:t>, </a:t>
            </a:r>
            <a:r>
              <a:rPr lang="en-US" sz="2100" b="1"/>
              <a:t>Firth Sterling Avenue</a:t>
            </a:r>
            <a:r>
              <a:rPr lang="en-US" sz="2100"/>
              <a:t>, and </a:t>
            </a:r>
            <a:r>
              <a:rPr lang="en-US" sz="2100" b="1"/>
              <a:t>Suitland Parkway</a:t>
            </a:r>
            <a:r>
              <a:rPr lang="en-US" sz="2100"/>
              <a:t> (structurally deficient bridges built in 1964).</a:t>
            </a:r>
          </a:p>
          <a:p>
            <a:pPr marL="0" indent="0">
              <a:buNone/>
            </a:pPr>
            <a:endParaRPr lang="en-US"/>
          </a:p>
          <a:p>
            <a:endParaRPr lang="en-US"/>
          </a:p>
        </p:txBody>
      </p:sp>
      <p:pic>
        <p:nvPicPr>
          <p:cNvPr id="6" name="Picture 8">
            <a:extLst>
              <a:ext uri="{FF2B5EF4-FFF2-40B4-BE49-F238E27FC236}">
                <a16:creationId xmlns:a16="http://schemas.microsoft.com/office/drawing/2014/main" id="{1C2E7727-6CA9-48FA-8A01-CC7D2BF3721D}"/>
              </a:ext>
            </a:extLst>
          </p:cNvPr>
          <p:cNvPicPr>
            <a:picLocks noGrp="1" noChangeAspect="1"/>
          </p:cNvPicPr>
          <p:nvPr>
            <p:ph type="pic" sz="quarter" idx="4294967295"/>
          </p:nvPr>
        </p:nvPicPr>
        <p:blipFill rotWithShape="1">
          <a:blip r:embed="rId2"/>
          <a:srcRect l="47" r="47"/>
          <a:stretch/>
        </p:blipFill>
        <p:spPr>
          <a:xfrm>
            <a:off x="0" y="909638"/>
            <a:ext cx="4425950" cy="4957762"/>
          </a:xfrm>
        </p:spPr>
      </p:pic>
      <p:sp>
        <p:nvSpPr>
          <p:cNvPr id="5" name="Picture Placeholder 5">
            <a:extLst>
              <a:ext uri="{FF2B5EF4-FFF2-40B4-BE49-F238E27FC236}">
                <a16:creationId xmlns:a16="http://schemas.microsoft.com/office/drawing/2014/main" id="{65C6B9CF-11E5-4B49-8359-5C69AD72A186}"/>
              </a:ext>
            </a:extLst>
          </p:cNvPr>
          <p:cNvSpPr txBox="1">
            <a:spLocks/>
          </p:cNvSpPr>
          <p:nvPr/>
        </p:nvSpPr>
        <p:spPr>
          <a:xfrm>
            <a:off x="174979" y="1061012"/>
            <a:ext cx="4425879" cy="4959753"/>
          </a:xfrm>
          <a:prstGeom prst="rect">
            <a:avLst/>
          </a:prstGeom>
        </p:spPr>
      </p:sp>
    </p:spTree>
    <p:extLst>
      <p:ext uri="{BB962C8B-B14F-4D97-AF65-F5344CB8AC3E}">
        <p14:creationId xmlns:p14="http://schemas.microsoft.com/office/powerpoint/2010/main" val="2688276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alphaModFix amt="0"/>
          </a:blip>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I-295/Malcolm X Avenue Interchange Improvement</a:t>
            </a:r>
            <a:endParaRPr lang="en-US">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idx="1"/>
          </p:nvPr>
        </p:nvSpPr>
        <p:spPr>
          <a:xfrm>
            <a:off x="4778829" y="949123"/>
            <a:ext cx="6747411" cy="4919241"/>
          </a:xfrm>
        </p:spPr>
        <p:txBody>
          <a:bodyPr vert="horz" lIns="0" tIns="0" rIns="0" bIns="0" rtlCol="0" anchor="t">
            <a:normAutofit fontScale="70000" lnSpcReduction="20000"/>
          </a:bodyPr>
          <a:lstStyle/>
          <a:p>
            <a:pPr fontAlgn="ctr"/>
            <a:r>
              <a:rPr lang="en-US" b="1"/>
              <a:t>Ward: </a:t>
            </a:r>
            <a:r>
              <a:rPr lang="en-US"/>
              <a:t>8</a:t>
            </a:r>
          </a:p>
          <a:p>
            <a:r>
              <a:rPr lang="en-US" b="1"/>
              <a:t>Performance Objective: </a:t>
            </a:r>
            <a:r>
              <a:rPr lang="en-US"/>
              <a:t>Core infrastructure</a:t>
            </a:r>
          </a:p>
          <a:p>
            <a:pPr fontAlgn="ctr"/>
            <a:r>
              <a:rPr lang="en-US" b="1"/>
              <a:t>Construction Start: </a:t>
            </a:r>
            <a:r>
              <a:rPr lang="en-US"/>
              <a:t>FY18</a:t>
            </a:r>
          </a:p>
          <a:p>
            <a:r>
              <a:rPr lang="en-US" b="1"/>
              <a:t>Estimated Construction End: </a:t>
            </a:r>
            <a:r>
              <a:rPr lang="en-US"/>
              <a:t>FY22</a:t>
            </a:r>
          </a:p>
          <a:p>
            <a:pPr fontAlgn="ctr"/>
            <a:r>
              <a:rPr lang="en-US" b="1"/>
              <a:t>Budget Type:</a:t>
            </a:r>
            <a:r>
              <a:rPr lang="en-US"/>
              <a:t> Federal</a:t>
            </a:r>
          </a:p>
          <a:p>
            <a:pPr fontAlgn="ctr"/>
            <a:r>
              <a:rPr lang="en-US" b="1"/>
              <a:t>Cost:</a:t>
            </a:r>
            <a:r>
              <a:rPr lang="en-US"/>
              <a:t> $ 105 M</a:t>
            </a:r>
          </a:p>
          <a:p>
            <a:pPr marL="0" indent="0">
              <a:buNone/>
            </a:pPr>
            <a:r>
              <a:rPr lang="en-US" b="1"/>
              <a:t>Project Limits: </a:t>
            </a:r>
            <a:r>
              <a:rPr lang="en-US"/>
              <a:t>From Firth Sterling Ave SE to MLK Jr. Ave SE. </a:t>
            </a:r>
          </a:p>
          <a:p>
            <a:pPr marL="0" indent="0">
              <a:buNone/>
            </a:pPr>
            <a:r>
              <a:rPr lang="en-US" b="1"/>
              <a:t>Project Description: </a:t>
            </a:r>
            <a:r>
              <a:rPr lang="en-US"/>
              <a:t>Project will build access roads from I-295 to St. Elizabeth’s West Campus, site of Department of Homeland Security. The construction project includes 3.45 lane miles of roadway, 6 new overpass bridges, one overpass bridge widening, 240,000 sf of walls with aesthetic finish, and improved streetlights, traffic signals, and landscaping. The project has a requirement for new hires and trainees to be at least 51% DC residents.  The project also has a requirement of 29 trainees for On the Job Training (OJT).  In addition, the Construction Management consultant team will train four local trainees to become inspectors. </a:t>
            </a:r>
            <a:r>
              <a:rPr lang="en-US" b="1"/>
              <a:t>Trail: </a:t>
            </a:r>
            <a:r>
              <a:rPr lang="en-US"/>
              <a:t> The project includes about 1.3 miles of shared use path starting from the South Capitol St. SE and MLK Ave. SE intersection to the gate 4 at the St. Elizabeth’s west campus. </a:t>
            </a:r>
            <a:r>
              <a:rPr lang="en-US" b="1"/>
              <a:t>Bus Route:</a:t>
            </a:r>
            <a:r>
              <a:rPr lang="en-US"/>
              <a:t>  The project includes Coast Guard HQ &amp; Bus Bay D at the existing access road, which will be transferred to DDOT, and two bus stops at the Malcolm X and I-295 intersection. </a:t>
            </a:r>
            <a:r>
              <a:rPr lang="en-US" b="1"/>
              <a:t>GI Facilities:</a:t>
            </a:r>
            <a:r>
              <a:rPr lang="en-US"/>
              <a:t> The project includes extensive amount of bioswales, bioretention planters, and detention basins which requires extensive maintenance program for the future.</a:t>
            </a:r>
          </a:p>
          <a:p>
            <a:pPr>
              <a:buNone/>
            </a:pPr>
            <a:endParaRPr lang="en-US"/>
          </a:p>
          <a:p>
            <a:pPr marL="0" indent="0">
              <a:buNone/>
            </a:pPr>
            <a:r>
              <a:rPr lang="en-US" b="1"/>
              <a:t>Challenges and Barriers: </a:t>
            </a:r>
            <a:r>
              <a:rPr lang="en-US"/>
              <a:t>Stakeholder management is also a challenge. </a:t>
            </a:r>
          </a:p>
          <a:p>
            <a:pPr marL="0" indent="0">
              <a:buNone/>
            </a:pPr>
            <a:r>
              <a:rPr lang="en-US" b="1"/>
              <a:t>Opportunities to Expedite: </a:t>
            </a:r>
            <a:r>
              <a:rPr lang="en-US"/>
              <a:t>None at this time.</a:t>
            </a:r>
          </a:p>
        </p:txBody>
      </p:sp>
      <p:pic>
        <p:nvPicPr>
          <p:cNvPr id="2" name="Picture 3">
            <a:extLst>
              <a:ext uri="{FF2B5EF4-FFF2-40B4-BE49-F238E27FC236}">
                <a16:creationId xmlns:a16="http://schemas.microsoft.com/office/drawing/2014/main" id="{EB8B9CB7-A0AB-4027-8A43-5AECF42634EB}"/>
              </a:ext>
            </a:extLst>
          </p:cNvPr>
          <p:cNvPicPr>
            <a:picLocks noChangeAspect="1"/>
          </p:cNvPicPr>
          <p:nvPr/>
        </p:nvPicPr>
        <p:blipFill>
          <a:blip r:embed="rId3"/>
          <a:stretch>
            <a:fillRect/>
          </a:stretch>
        </p:blipFill>
        <p:spPr>
          <a:xfrm rot="5400000">
            <a:off x="-328677" y="1970435"/>
            <a:ext cx="5220743" cy="2722452"/>
          </a:xfrm>
          <a:prstGeom prst="rect">
            <a:avLst/>
          </a:prstGeom>
        </p:spPr>
      </p:pic>
    </p:spTree>
    <p:extLst>
      <p:ext uri="{BB962C8B-B14F-4D97-AF65-F5344CB8AC3E}">
        <p14:creationId xmlns:p14="http://schemas.microsoft.com/office/powerpoint/2010/main" val="3442716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Alabama Avenue SE Corridor Safety Improvement Project</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sz="half" idx="2"/>
          </p:nvPr>
        </p:nvSpPr>
        <p:spPr>
          <a:xfrm>
            <a:off x="4541178" y="879676"/>
            <a:ext cx="7539062" cy="4982644"/>
          </a:xfrm>
        </p:spPr>
        <p:txBody>
          <a:bodyPr vert="horz" lIns="91440" tIns="45720" rIns="91440" bIns="45720" rtlCol="0" anchor="t">
            <a:normAutofit/>
          </a:bodyPr>
          <a:lstStyle/>
          <a:p>
            <a:pPr fontAlgn="ctr"/>
            <a:r>
              <a:rPr lang="en-US" b="1"/>
              <a:t>Ward:</a:t>
            </a:r>
            <a:r>
              <a:rPr lang="en-US"/>
              <a:t> 8</a:t>
            </a:r>
          </a:p>
          <a:p>
            <a:r>
              <a:rPr lang="en-US" b="1"/>
              <a:t>Performance Objective: </a:t>
            </a:r>
            <a:r>
              <a:rPr lang="en-US"/>
              <a:t>Vehicular and Pedestrian Safety</a:t>
            </a:r>
          </a:p>
          <a:p>
            <a:pPr fontAlgn="ctr"/>
            <a:r>
              <a:rPr lang="en-US" b="1"/>
              <a:t>Construction Start:</a:t>
            </a:r>
            <a:r>
              <a:rPr lang="en-US"/>
              <a:t> FY21</a:t>
            </a:r>
          </a:p>
          <a:p>
            <a:r>
              <a:rPr lang="en-US" b="1"/>
              <a:t>Estimated Construction End</a:t>
            </a:r>
            <a:r>
              <a:rPr lang="en-US"/>
              <a:t>: FY22</a:t>
            </a:r>
          </a:p>
          <a:p>
            <a:pPr fontAlgn="ctr"/>
            <a:r>
              <a:rPr lang="en-US" b="1"/>
              <a:t>Budget Type:</a:t>
            </a:r>
            <a:r>
              <a:rPr lang="en-US"/>
              <a:t> Local</a:t>
            </a:r>
          </a:p>
          <a:p>
            <a:pPr fontAlgn="ctr"/>
            <a:r>
              <a:rPr lang="en-US" b="1"/>
              <a:t>Cost:</a:t>
            </a:r>
            <a:r>
              <a:rPr lang="en-US"/>
              <a:t> $600,000</a:t>
            </a:r>
          </a:p>
          <a:p>
            <a:pPr marL="0" indent="0">
              <a:buNone/>
            </a:pPr>
            <a:r>
              <a:rPr lang="en-US" b="1"/>
              <a:t>Project Limits: </a:t>
            </a:r>
            <a:r>
              <a:rPr lang="en-US"/>
              <a:t>7th Street – 18th Street SE</a:t>
            </a:r>
          </a:p>
          <a:p>
            <a:pPr marL="0" indent="0">
              <a:buNone/>
            </a:pPr>
            <a:r>
              <a:rPr lang="en-US" b="1"/>
              <a:t>Project Description: </a:t>
            </a:r>
            <a:r>
              <a:rPr lang="en-US">
                <a:cs typeface="Calibri"/>
              </a:rPr>
              <a:t>This Project is based on the findings of the 2017 Alabama Avenue SE Corridor Safety Study. To advance Vision Zero, the project will reduce travel lanes in some sections while maintaining parking along the corridor. Curb bump outs, refuge islands, and a HAWK signal at 15th Place SE improve pedestrian safety, a critical component of DDOT's Vision Zero program.</a:t>
            </a:r>
          </a:p>
          <a:p>
            <a:pPr marL="0" indent="0">
              <a:buNone/>
            </a:pPr>
            <a:r>
              <a:rPr lang="en-US" b="1"/>
              <a:t>Challenges and Barriers: </a:t>
            </a:r>
            <a:r>
              <a:rPr lang="en-US"/>
              <a:t>None at this time.</a:t>
            </a:r>
          </a:p>
          <a:p>
            <a:pPr marL="0" indent="0">
              <a:buNone/>
            </a:pPr>
            <a:r>
              <a:rPr lang="en-US" b="1"/>
              <a:t>Opportunities to Expedite: </a:t>
            </a:r>
            <a:r>
              <a:rPr lang="en-US"/>
              <a:t>None at this time.</a:t>
            </a:r>
          </a:p>
          <a:p>
            <a:endParaRPr lang="en-US"/>
          </a:p>
        </p:txBody>
      </p:sp>
      <p:pic>
        <p:nvPicPr>
          <p:cNvPr id="2" name="Picture 4">
            <a:extLst>
              <a:ext uri="{FF2B5EF4-FFF2-40B4-BE49-F238E27FC236}">
                <a16:creationId xmlns:a16="http://schemas.microsoft.com/office/drawing/2014/main" id="{A43BA561-A5A6-4FFA-AA2C-B128F143007C}"/>
              </a:ext>
            </a:extLst>
          </p:cNvPr>
          <p:cNvPicPr>
            <a:picLocks noChangeAspect="1"/>
          </p:cNvPicPr>
          <p:nvPr/>
        </p:nvPicPr>
        <p:blipFill>
          <a:blip r:embed="rId2"/>
          <a:stretch>
            <a:fillRect/>
          </a:stretch>
        </p:blipFill>
        <p:spPr>
          <a:xfrm>
            <a:off x="34472" y="1006168"/>
            <a:ext cx="4330699" cy="4845664"/>
          </a:xfrm>
          <a:prstGeom prst="rect">
            <a:avLst/>
          </a:prstGeom>
        </p:spPr>
      </p:pic>
    </p:spTree>
    <p:extLst>
      <p:ext uri="{BB962C8B-B14F-4D97-AF65-F5344CB8AC3E}">
        <p14:creationId xmlns:p14="http://schemas.microsoft.com/office/powerpoint/2010/main" val="2626065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D3400-48BF-4CBC-8C9D-4AC57E6C440B}"/>
              </a:ext>
            </a:extLst>
          </p:cNvPr>
          <p:cNvSpPr>
            <a:spLocks noGrp="1"/>
          </p:cNvSpPr>
          <p:nvPr>
            <p:ph type="title"/>
          </p:nvPr>
        </p:nvSpPr>
        <p:spPr/>
        <p:txBody>
          <a:bodyPr/>
          <a:lstStyle/>
          <a:p>
            <a:r>
              <a:rPr lang="en-US" b="0"/>
              <a:t>CONSTRUCTION SCHEDULED TO BEGIN IN FY22</a:t>
            </a:r>
          </a:p>
        </p:txBody>
      </p:sp>
      <p:sp>
        <p:nvSpPr>
          <p:cNvPr id="3" name="Content Placeholder 2">
            <a:extLst>
              <a:ext uri="{FF2B5EF4-FFF2-40B4-BE49-F238E27FC236}">
                <a16:creationId xmlns:a16="http://schemas.microsoft.com/office/drawing/2014/main" id="{D72A6F9E-10CA-4E0F-BAC2-C633DBC7B083}"/>
              </a:ext>
            </a:extLst>
          </p:cNvPr>
          <p:cNvSpPr>
            <a:spLocks noGrp="1"/>
          </p:cNvSpPr>
          <p:nvPr>
            <p:ph idx="1"/>
          </p:nvPr>
        </p:nvSpPr>
        <p:spPr/>
        <p:txBody>
          <a:bodyPr vert="horz" lIns="91440" tIns="45720" rIns="91440" bIns="45720" rtlCol="0" anchor="t">
            <a:normAutofit/>
          </a:bodyPr>
          <a:lstStyle/>
          <a:p>
            <a:pPr>
              <a:buFont typeface="Wingdings" pitchFamily="34" charset="0"/>
              <a:buChar char="Ø"/>
            </a:pPr>
            <a:r>
              <a:rPr lang="en-US"/>
              <a:t>16th Street Bridge over Piney Branch Parkway Reconstruction (Wards 1 and 4)</a:t>
            </a:r>
          </a:p>
          <a:p>
            <a:pPr>
              <a:buFont typeface="Wingdings" pitchFamily="34" charset="0"/>
              <a:buChar char="Ø"/>
            </a:pPr>
            <a:r>
              <a:rPr lang="en-US"/>
              <a:t>H Street NW Bus Priority (13</a:t>
            </a:r>
            <a:r>
              <a:rPr lang="en-US" baseline="30000"/>
              <a:t>th</a:t>
            </a:r>
            <a:r>
              <a:rPr lang="en-US"/>
              <a:t> Street to North Capitol) (Ward 2)</a:t>
            </a:r>
          </a:p>
          <a:p>
            <a:pPr>
              <a:buFont typeface="Wingdings" pitchFamily="34" charset="0"/>
              <a:buChar char="Ø"/>
            </a:pPr>
            <a:r>
              <a:rPr lang="en-US"/>
              <a:t>Cleveland Park NW Streetscape and Drainage Project (Phase 1) (Ward 3)</a:t>
            </a:r>
          </a:p>
          <a:p>
            <a:pPr>
              <a:buFont typeface="Wingdings" pitchFamily="34" charset="0"/>
              <a:buChar char="Ø"/>
            </a:pPr>
            <a:r>
              <a:rPr lang="en-US"/>
              <a:t>Florida Avenue (2nd Street to H Street) NE Multimodal Safety and Streetscape (Wards 5 and 6)</a:t>
            </a:r>
          </a:p>
          <a:p>
            <a:pPr>
              <a:buFont typeface="Wingdings" pitchFamily="34" charset="0"/>
              <a:buChar char="Ø"/>
            </a:pPr>
            <a:r>
              <a:rPr lang="en-US"/>
              <a:t>Florida Avenue-New York Avenue NE Intersection Project (Wards 5 and 6)</a:t>
            </a:r>
          </a:p>
          <a:p>
            <a:pPr>
              <a:buFont typeface="Wingdings" pitchFamily="34" charset="0"/>
              <a:buChar char="Ø"/>
            </a:pPr>
            <a:r>
              <a:rPr lang="en-US"/>
              <a:t>Pennsylvania Avenue SE Bus/Bike Priority (Ward 6)</a:t>
            </a:r>
          </a:p>
          <a:p>
            <a:pPr>
              <a:buFont typeface="Wingdings" pitchFamily="34" charset="0"/>
              <a:buChar char="Ø"/>
            </a:pPr>
            <a:r>
              <a:rPr lang="en-US"/>
              <a:t>Douglas Street NE Pedestrian Bridge (Ward 7)</a:t>
            </a:r>
          </a:p>
          <a:p>
            <a:pPr>
              <a:buFont typeface="Wingdings" pitchFamily="34" charset="0"/>
              <a:buChar char="Ø"/>
            </a:pPr>
            <a:r>
              <a:rPr lang="en-US"/>
              <a:t>Pennsylvania Avenue &amp; Minnesota Avenue SE Intersection Safety Project (Ward 7)</a:t>
            </a:r>
          </a:p>
          <a:p>
            <a:pPr>
              <a:buFont typeface="Wingdings" pitchFamily="34" charset="0"/>
              <a:buChar char="Ø"/>
            </a:pPr>
            <a:r>
              <a:rPr lang="en-US"/>
              <a:t>Minnesota Avenue SE Bus/Bike Priority (Pennsylvania Avenue to East Capitol) (Ward 7)</a:t>
            </a:r>
          </a:p>
          <a:p>
            <a:pPr>
              <a:buFont typeface="Wingdings" pitchFamily="34" charset="0"/>
              <a:buChar char="Ø"/>
            </a:pPr>
            <a:r>
              <a:rPr lang="en-US"/>
              <a:t>Revitalization of Martin Luther King, Jr, Avenue SE Phase 2 (4th Street SE to South Capitol Street) (Ward 8)</a:t>
            </a:r>
          </a:p>
          <a:p>
            <a:pPr marL="0" indent="0">
              <a:buNone/>
            </a:pPr>
            <a:endParaRPr lang="en-US"/>
          </a:p>
          <a:p>
            <a:pPr marL="0" indent="0">
              <a:buNone/>
            </a:pPr>
            <a:endParaRPr lang="en-US">
              <a:solidFill>
                <a:srgbClr val="293E6B"/>
              </a:solidFill>
            </a:endParaRPr>
          </a:p>
        </p:txBody>
      </p:sp>
    </p:spTree>
    <p:extLst>
      <p:ext uri="{BB962C8B-B14F-4D97-AF65-F5344CB8AC3E}">
        <p14:creationId xmlns:p14="http://schemas.microsoft.com/office/powerpoint/2010/main" val="3325545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D462-3DAA-CF4D-955C-6E0735B65D8C}"/>
              </a:ext>
            </a:extLst>
          </p:cNvPr>
          <p:cNvSpPr>
            <a:spLocks noGrp="1"/>
          </p:cNvSpPr>
          <p:nvPr>
            <p:ph type="ctrTitle"/>
          </p:nvPr>
        </p:nvSpPr>
        <p:spPr/>
        <p:txBody>
          <a:bodyPr/>
          <a:lstStyle/>
          <a:p>
            <a:r>
              <a:rPr lang="en-US"/>
              <a:t>FY22 COMPLETED PROJECTS</a:t>
            </a:r>
          </a:p>
        </p:txBody>
      </p:sp>
    </p:spTree>
    <p:extLst>
      <p:ext uri="{BB962C8B-B14F-4D97-AF65-F5344CB8AC3E}">
        <p14:creationId xmlns:p14="http://schemas.microsoft.com/office/powerpoint/2010/main" val="1918759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D462-3DAA-CF4D-955C-6E0735B65D8C}"/>
              </a:ext>
            </a:extLst>
          </p:cNvPr>
          <p:cNvSpPr>
            <a:spLocks noGrp="1"/>
          </p:cNvSpPr>
          <p:nvPr>
            <p:ph type="ctrTitle"/>
          </p:nvPr>
        </p:nvSpPr>
        <p:spPr/>
        <p:txBody>
          <a:bodyPr/>
          <a:lstStyle/>
          <a:p>
            <a:r>
              <a:rPr lang="en-US"/>
              <a:t>PROJECTS UNDER CONSTRUCTION</a:t>
            </a:r>
            <a:br>
              <a:rPr lang="en-US"/>
            </a:br>
            <a:r>
              <a:rPr lang="en-US"/>
              <a:t>DELIVERING IN FY 23 </a:t>
            </a:r>
          </a:p>
        </p:txBody>
      </p:sp>
      <p:sp>
        <p:nvSpPr>
          <p:cNvPr id="3" name="Subtitle 2">
            <a:extLst>
              <a:ext uri="{FF2B5EF4-FFF2-40B4-BE49-F238E27FC236}">
                <a16:creationId xmlns:a16="http://schemas.microsoft.com/office/drawing/2014/main" id="{B5812CC6-478D-BE44-B77F-D13CB04FFDA7}"/>
              </a:ext>
            </a:extLst>
          </p:cNvPr>
          <p:cNvSpPr>
            <a:spLocks noGrp="1"/>
          </p:cNvSpPr>
          <p:nvPr>
            <p:ph type="subTitle" idx="1"/>
          </p:nvPr>
        </p:nvSpPr>
        <p:spPr/>
        <p:txBody>
          <a:bodyPr/>
          <a:lstStyle/>
          <a:p>
            <a:endParaRPr lang="en-US" sz="3200" b="1"/>
          </a:p>
          <a:p>
            <a:endParaRPr lang="en-US"/>
          </a:p>
        </p:txBody>
      </p:sp>
    </p:spTree>
    <p:extLst>
      <p:ext uri="{BB962C8B-B14F-4D97-AF65-F5344CB8AC3E}">
        <p14:creationId xmlns:p14="http://schemas.microsoft.com/office/powerpoint/2010/main" val="1001994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Rock Creek Park Multi-Use Trail and Pedestrian Bridge</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idx="1"/>
          </p:nvPr>
        </p:nvSpPr>
        <p:spPr>
          <a:xfrm>
            <a:off x="4669971" y="949123"/>
            <a:ext cx="6856270" cy="4919241"/>
          </a:xfrm>
        </p:spPr>
        <p:txBody>
          <a:bodyPr vert="horz" lIns="91440" tIns="45720" rIns="91440" bIns="45720" rtlCol="0" anchor="t">
            <a:normAutofit lnSpcReduction="10000"/>
          </a:bodyPr>
          <a:lstStyle/>
          <a:p>
            <a:pPr fontAlgn="ctr"/>
            <a:r>
              <a:rPr lang="en-US" b="1"/>
              <a:t>Ward:</a:t>
            </a:r>
            <a:r>
              <a:rPr lang="en-US"/>
              <a:t> 1, 2, 3, and 4</a:t>
            </a:r>
          </a:p>
          <a:p>
            <a:r>
              <a:rPr lang="en-US" b="1"/>
              <a:t>Performance Objective:</a:t>
            </a:r>
            <a:r>
              <a:rPr lang="en-US"/>
              <a:t> Bicycle and Pedestrian Safety and Access, Sustainability</a:t>
            </a:r>
          </a:p>
          <a:p>
            <a:pPr fontAlgn="ctr"/>
            <a:r>
              <a:rPr lang="en-US" b="1"/>
              <a:t>Construction Start:</a:t>
            </a:r>
            <a:r>
              <a:rPr lang="en-US"/>
              <a:t> FY21</a:t>
            </a:r>
          </a:p>
          <a:p>
            <a:pPr fontAlgn="ctr"/>
            <a:r>
              <a:rPr lang="en-US" b="1"/>
              <a:t>Estimated Construction End: </a:t>
            </a:r>
            <a:r>
              <a:rPr lang="en-US"/>
              <a:t>FY23</a:t>
            </a:r>
          </a:p>
          <a:p>
            <a:pPr fontAlgn="ctr"/>
            <a:r>
              <a:rPr lang="en-US" b="1"/>
              <a:t>Budget Type: </a:t>
            </a:r>
            <a:r>
              <a:rPr lang="en-US"/>
              <a:t>Federal</a:t>
            </a:r>
          </a:p>
          <a:p>
            <a:pPr fontAlgn="ctr"/>
            <a:r>
              <a:rPr lang="en-US" b="1"/>
              <a:t>Cost:</a:t>
            </a:r>
            <a:r>
              <a:rPr lang="en-US"/>
              <a:t> $18.9 M</a:t>
            </a:r>
          </a:p>
          <a:p>
            <a:pPr marL="0" indent="0">
              <a:buNone/>
            </a:pPr>
            <a:endParaRPr lang="en-US" b="1"/>
          </a:p>
          <a:p>
            <a:pPr marL="0" indent="0">
              <a:buNone/>
            </a:pPr>
            <a:r>
              <a:rPr lang="en-US" b="1"/>
              <a:t>Project Limits: </a:t>
            </a:r>
            <a:r>
              <a:rPr lang="en-US"/>
              <a:t>M Street to Broad Branch Road NW; Piney Branch Parkway; Beach Drive to Arkansas Avenue NW</a:t>
            </a:r>
            <a:endParaRPr lang="en-US" i="1"/>
          </a:p>
          <a:p>
            <a:pPr marL="0" indent="0">
              <a:buNone/>
            </a:pPr>
            <a:r>
              <a:rPr lang="en-US" b="1"/>
              <a:t>Project Description: </a:t>
            </a:r>
            <a:r>
              <a:rPr lang="en-US"/>
              <a:t>This project includes 3.7 miles of trail and the construction of a new pedestrian bridge entirely on National Park Service (NPS) land.</a:t>
            </a:r>
          </a:p>
          <a:p>
            <a:pPr marL="0" indent="0">
              <a:buNone/>
            </a:pPr>
            <a:r>
              <a:rPr lang="en-US" b="1"/>
              <a:t>Challenges and Barriers: </a:t>
            </a:r>
            <a:r>
              <a:rPr lang="en-US"/>
              <a:t>None at this time.</a:t>
            </a:r>
          </a:p>
          <a:p>
            <a:pPr marL="0" indent="0">
              <a:buNone/>
            </a:pPr>
            <a:r>
              <a:rPr lang="en-US" b="1"/>
              <a:t>Opportunities to Expedite: </a:t>
            </a:r>
            <a:r>
              <a:rPr lang="en-US"/>
              <a:t>None at this time.</a:t>
            </a:r>
            <a:endParaRPr lang="en-US" i="1"/>
          </a:p>
          <a:p>
            <a:endParaRPr lang="en-US"/>
          </a:p>
        </p:txBody>
      </p:sp>
      <p:pic>
        <p:nvPicPr>
          <p:cNvPr id="7" name="Picture 7">
            <a:extLst>
              <a:ext uri="{FF2B5EF4-FFF2-40B4-BE49-F238E27FC236}">
                <a16:creationId xmlns:a16="http://schemas.microsoft.com/office/drawing/2014/main" id="{4E7B16D6-7E1F-44D1-BB17-7605652B67B9}"/>
              </a:ext>
            </a:extLst>
          </p:cNvPr>
          <p:cNvPicPr>
            <a:picLocks noChangeAspect="1"/>
          </p:cNvPicPr>
          <p:nvPr/>
        </p:nvPicPr>
        <p:blipFill>
          <a:blip r:embed="rId2"/>
          <a:stretch>
            <a:fillRect/>
          </a:stretch>
        </p:blipFill>
        <p:spPr>
          <a:xfrm>
            <a:off x="-4176" y="1524238"/>
            <a:ext cx="4465529" cy="3360673"/>
          </a:xfrm>
          <a:prstGeom prst="rect">
            <a:avLst/>
          </a:prstGeom>
        </p:spPr>
      </p:pic>
    </p:spTree>
    <p:extLst>
      <p:ext uri="{BB962C8B-B14F-4D97-AF65-F5344CB8AC3E}">
        <p14:creationId xmlns:p14="http://schemas.microsoft.com/office/powerpoint/2010/main" val="3014343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Massachusetts Avenue NW Reconstruction</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idx="1"/>
          </p:nvPr>
        </p:nvSpPr>
        <p:spPr>
          <a:xfrm>
            <a:off x="4713513" y="949123"/>
            <a:ext cx="6812727" cy="4919241"/>
          </a:xfrm>
        </p:spPr>
        <p:txBody>
          <a:bodyPr vert="horz" lIns="91440" tIns="45720" rIns="91440" bIns="45720" rtlCol="0" anchor="t">
            <a:normAutofit fontScale="92500" lnSpcReduction="20000"/>
          </a:bodyPr>
          <a:lstStyle/>
          <a:p>
            <a:pPr fontAlgn="ctr"/>
            <a:r>
              <a:rPr lang="en-US" b="1"/>
              <a:t>Ward:</a:t>
            </a:r>
            <a:r>
              <a:rPr lang="en-US"/>
              <a:t> 2</a:t>
            </a:r>
          </a:p>
          <a:p>
            <a:r>
              <a:rPr lang="en-US" b="1"/>
              <a:t>Performance Objective:</a:t>
            </a:r>
            <a:r>
              <a:rPr lang="en-US"/>
              <a:t> Core Infrastructure</a:t>
            </a:r>
          </a:p>
          <a:p>
            <a:r>
              <a:rPr lang="en-US" b="1"/>
              <a:t>Construction Start:</a:t>
            </a:r>
            <a:r>
              <a:rPr lang="en-US"/>
              <a:t> FY21</a:t>
            </a:r>
          </a:p>
          <a:p>
            <a:r>
              <a:rPr lang="en-US" b="1"/>
              <a:t>Estimated Construction End: </a:t>
            </a:r>
            <a:r>
              <a:rPr lang="en-US"/>
              <a:t>FY23</a:t>
            </a:r>
          </a:p>
          <a:p>
            <a:pPr fontAlgn="ctr"/>
            <a:r>
              <a:rPr lang="en-US" b="1"/>
              <a:t>Budget Type:</a:t>
            </a:r>
            <a:r>
              <a:rPr lang="en-US"/>
              <a:t> Federal</a:t>
            </a:r>
          </a:p>
          <a:p>
            <a:pPr fontAlgn="ctr"/>
            <a:r>
              <a:rPr lang="en-US" b="1"/>
              <a:t>Cost:</a:t>
            </a:r>
            <a:r>
              <a:rPr lang="en-US"/>
              <a:t> $25M</a:t>
            </a:r>
          </a:p>
          <a:p>
            <a:pPr marL="0" indent="0">
              <a:buNone/>
            </a:pPr>
            <a:endParaRPr lang="en-US" b="1"/>
          </a:p>
          <a:p>
            <a:pPr marL="0" indent="0">
              <a:buNone/>
            </a:pPr>
            <a:r>
              <a:rPr lang="en-US" b="1"/>
              <a:t>Project Limits: </a:t>
            </a:r>
            <a:r>
              <a:rPr lang="en-US"/>
              <a:t>20th Street to Waterside Drive NW</a:t>
            </a:r>
            <a:endParaRPr lang="en-US" i="1"/>
          </a:p>
          <a:p>
            <a:pPr marL="0" indent="0">
              <a:buNone/>
            </a:pPr>
            <a:r>
              <a:rPr lang="en-US" b="1"/>
              <a:t>Project Description: </a:t>
            </a:r>
            <a:r>
              <a:rPr lang="en-US"/>
              <a:t>Reconstruction of 0.86 mile roadway section in which the subgrade has deteriorated to poor condition. Improvement of streetscape elements to improve safety including sidewalks, ADA ramps, traffic signals, streetlight, and Low-Impact Development (LID).  </a:t>
            </a:r>
          </a:p>
          <a:p>
            <a:pPr marL="0" indent="0">
              <a:buNone/>
            </a:pPr>
            <a:r>
              <a:rPr lang="en-US" b="1"/>
              <a:t>Challenges and Barriers: </a:t>
            </a:r>
            <a:r>
              <a:rPr lang="en-US"/>
              <a:t>Coordination with various stakeholders including 34 foreign embassies. Contractor overlap due to major Washington Gas upgrade within the same project footprint. </a:t>
            </a:r>
          </a:p>
          <a:p>
            <a:pPr marL="0" indent="0">
              <a:buNone/>
            </a:pPr>
            <a:r>
              <a:rPr lang="en-US" b="1"/>
              <a:t>Opportunities to Expedite: </a:t>
            </a:r>
            <a:r>
              <a:rPr lang="en-US"/>
              <a:t>None at this time.</a:t>
            </a:r>
            <a:endParaRPr lang="en-US" i="1"/>
          </a:p>
        </p:txBody>
      </p:sp>
      <p:pic>
        <p:nvPicPr>
          <p:cNvPr id="5" name="Picture 5">
            <a:extLst>
              <a:ext uri="{FF2B5EF4-FFF2-40B4-BE49-F238E27FC236}">
                <a16:creationId xmlns:a16="http://schemas.microsoft.com/office/drawing/2014/main" id="{C8A6AF93-1B24-43D9-B6E2-5E931A2CAFFF}"/>
              </a:ext>
            </a:extLst>
          </p:cNvPr>
          <p:cNvPicPr>
            <a:picLocks noGrp="1" noChangeAspect="1"/>
          </p:cNvPicPr>
          <p:nvPr>
            <p:ph type="pic" sz="quarter" idx="4294967295"/>
          </p:nvPr>
        </p:nvPicPr>
        <p:blipFill rotWithShape="1">
          <a:blip r:embed="rId2"/>
          <a:srcRect l="17788" r="17788"/>
          <a:stretch/>
        </p:blipFill>
        <p:spPr>
          <a:xfrm>
            <a:off x="0" y="1149350"/>
            <a:ext cx="4356100" cy="4141788"/>
          </a:xfrm>
        </p:spPr>
      </p:pic>
    </p:spTree>
    <p:extLst>
      <p:ext uri="{BB962C8B-B14F-4D97-AF65-F5344CB8AC3E}">
        <p14:creationId xmlns:p14="http://schemas.microsoft.com/office/powerpoint/2010/main" val="334476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sz="3200"/>
              <a:t>Pennsylvania Avenue SE Streetlights (2nd – 14th Street SE)</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idx="1"/>
          </p:nvPr>
        </p:nvSpPr>
        <p:spPr>
          <a:xfrm>
            <a:off x="4256313" y="949123"/>
            <a:ext cx="7269927" cy="4919241"/>
          </a:xfrm>
        </p:spPr>
        <p:txBody>
          <a:bodyPr vert="horz" lIns="91440" tIns="45720" rIns="91440" bIns="45720" rtlCol="0" anchor="t">
            <a:normAutofit/>
          </a:bodyPr>
          <a:lstStyle/>
          <a:p>
            <a:pPr fontAlgn="ctr"/>
            <a:r>
              <a:rPr lang="en-US" b="1"/>
              <a:t>Ward: </a:t>
            </a:r>
            <a:r>
              <a:rPr lang="en-US"/>
              <a:t>6</a:t>
            </a:r>
          </a:p>
          <a:p>
            <a:r>
              <a:rPr lang="en-US" b="1"/>
              <a:t>Performance Objective: </a:t>
            </a:r>
            <a:r>
              <a:rPr lang="en-US"/>
              <a:t>Core infrastructure</a:t>
            </a:r>
          </a:p>
          <a:p>
            <a:pPr fontAlgn="ctr"/>
            <a:r>
              <a:rPr lang="en-US" b="1"/>
              <a:t>Construction Start:</a:t>
            </a:r>
            <a:r>
              <a:rPr lang="en-US"/>
              <a:t> FY21</a:t>
            </a:r>
          </a:p>
          <a:p>
            <a:r>
              <a:rPr lang="en-US" b="1"/>
              <a:t>Estimated Construction End</a:t>
            </a:r>
            <a:r>
              <a:rPr lang="en-US"/>
              <a:t>: FY23</a:t>
            </a:r>
          </a:p>
          <a:p>
            <a:pPr fontAlgn="ctr"/>
            <a:r>
              <a:rPr lang="en-US" b="1"/>
              <a:t>Budget Type:</a:t>
            </a:r>
            <a:r>
              <a:rPr lang="en-US"/>
              <a:t> Federal</a:t>
            </a:r>
          </a:p>
          <a:p>
            <a:pPr fontAlgn="ctr"/>
            <a:r>
              <a:rPr lang="en-US" b="1"/>
              <a:t>Cost:</a:t>
            </a:r>
            <a:r>
              <a:rPr lang="en-US"/>
              <a:t> $15.3 M</a:t>
            </a:r>
          </a:p>
          <a:p>
            <a:pPr marL="0" indent="0">
              <a:buNone/>
            </a:pPr>
            <a:endParaRPr lang="en-US" b="1"/>
          </a:p>
          <a:p>
            <a:pPr marL="0" indent="0">
              <a:buNone/>
            </a:pPr>
            <a:r>
              <a:rPr lang="en-US" b="1"/>
              <a:t>Project Limits: </a:t>
            </a:r>
            <a:r>
              <a:rPr lang="en-US"/>
              <a:t>Pennsylvania Ave SE from 2nd-14th Street SE</a:t>
            </a:r>
            <a:endParaRPr lang="en-US" i="1"/>
          </a:p>
          <a:p>
            <a:pPr marL="0" indent="0">
              <a:buNone/>
            </a:pPr>
            <a:r>
              <a:rPr lang="en-US" b="1"/>
              <a:t>Project Description: </a:t>
            </a:r>
            <a:r>
              <a:rPr lang="en-US"/>
              <a:t>This project will convert streetlights to LED luminaries, upgrade traffic signals at intersections, repair sidewalks and ADA ramps to improve pedestrian mobility, and repave the road.</a:t>
            </a:r>
          </a:p>
          <a:p>
            <a:pPr marL="0" indent="0">
              <a:buNone/>
            </a:pPr>
            <a:r>
              <a:rPr lang="en-US" b="1"/>
              <a:t>Challenges and Barriers: </a:t>
            </a:r>
            <a:r>
              <a:rPr lang="en-US"/>
              <a:t>None at this time</a:t>
            </a:r>
          </a:p>
          <a:p>
            <a:pPr marL="0" indent="0">
              <a:buNone/>
            </a:pPr>
            <a:r>
              <a:rPr lang="en-US" b="1"/>
              <a:t>Opportunities to Expedite: </a:t>
            </a:r>
            <a:r>
              <a:rPr lang="en-US"/>
              <a:t>None at this time</a:t>
            </a:r>
            <a:endParaRPr lang="en-US" i="1"/>
          </a:p>
          <a:p>
            <a:endParaRPr lang="en-US"/>
          </a:p>
        </p:txBody>
      </p:sp>
      <p:pic>
        <p:nvPicPr>
          <p:cNvPr id="5" name="Picture 5">
            <a:extLst>
              <a:ext uri="{FF2B5EF4-FFF2-40B4-BE49-F238E27FC236}">
                <a16:creationId xmlns:a16="http://schemas.microsoft.com/office/drawing/2014/main" id="{47D4604B-CFD8-4864-B00E-FE1684FEDD19}"/>
              </a:ext>
            </a:extLst>
          </p:cNvPr>
          <p:cNvPicPr>
            <a:picLocks noGrp="1" noChangeAspect="1"/>
          </p:cNvPicPr>
          <p:nvPr>
            <p:ph type="pic" sz="quarter" idx="4294967295"/>
          </p:nvPr>
        </p:nvPicPr>
        <p:blipFill rotWithShape="1">
          <a:blip r:embed="rId2"/>
          <a:srcRect l="25020" r="25020"/>
          <a:stretch/>
        </p:blipFill>
        <p:spPr>
          <a:xfrm>
            <a:off x="665760" y="1988724"/>
            <a:ext cx="2857500" cy="2840037"/>
          </a:xfrm>
        </p:spPr>
      </p:pic>
    </p:spTree>
    <p:extLst>
      <p:ext uri="{BB962C8B-B14F-4D97-AF65-F5344CB8AC3E}">
        <p14:creationId xmlns:p14="http://schemas.microsoft.com/office/powerpoint/2010/main" val="1387202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3E79-2832-4C0C-B6DB-7DBC2ADFC468}"/>
              </a:ext>
            </a:extLst>
          </p:cNvPr>
          <p:cNvSpPr>
            <a:spLocks noGrp="1"/>
          </p:cNvSpPr>
          <p:nvPr>
            <p:ph type="title"/>
          </p:nvPr>
        </p:nvSpPr>
        <p:spPr/>
        <p:txBody>
          <a:bodyPr/>
          <a:lstStyle/>
          <a:p>
            <a:r>
              <a:rPr lang="en-US" b="0"/>
              <a:t>CONSTRUCTION SCHEDULED TO BEGIN IN FY23</a:t>
            </a:r>
          </a:p>
        </p:txBody>
      </p:sp>
      <p:sp>
        <p:nvSpPr>
          <p:cNvPr id="3" name="Content Placeholder 2">
            <a:extLst>
              <a:ext uri="{FF2B5EF4-FFF2-40B4-BE49-F238E27FC236}">
                <a16:creationId xmlns:a16="http://schemas.microsoft.com/office/drawing/2014/main" id="{A06DE508-AFBF-4B65-8249-522E40514676}"/>
              </a:ext>
            </a:extLst>
          </p:cNvPr>
          <p:cNvSpPr>
            <a:spLocks noGrp="1"/>
          </p:cNvSpPr>
          <p:nvPr>
            <p:ph idx="1"/>
          </p:nvPr>
        </p:nvSpPr>
        <p:spPr/>
        <p:txBody>
          <a:bodyPr vert="horz" lIns="91440" tIns="45720" rIns="91440" bIns="45720" rtlCol="0" anchor="t">
            <a:normAutofit lnSpcReduction="10000"/>
          </a:bodyPr>
          <a:lstStyle/>
          <a:p>
            <a:r>
              <a:rPr lang="en-US">
                <a:solidFill>
                  <a:srgbClr val="293E6B"/>
                </a:solidFill>
              </a:rPr>
              <a:t>K Street Transitway (Ward 2)</a:t>
            </a:r>
          </a:p>
          <a:p>
            <a:r>
              <a:rPr lang="en-US">
                <a:solidFill>
                  <a:srgbClr val="293E6B"/>
                </a:solidFill>
              </a:rPr>
              <a:t>I-395 HOV Bridge over Potomac River (Ward 2)</a:t>
            </a:r>
          </a:p>
          <a:p>
            <a:r>
              <a:rPr lang="en-US">
                <a:solidFill>
                  <a:srgbClr val="293E6B"/>
                </a:solidFill>
              </a:rPr>
              <a:t>Theodore Roosevelt Bridge Rehabilitation Project (Ward 2)</a:t>
            </a:r>
          </a:p>
          <a:p>
            <a:r>
              <a:rPr lang="en-US">
                <a:solidFill>
                  <a:srgbClr val="293E6B"/>
                </a:solidFill>
              </a:rPr>
              <a:t>11</a:t>
            </a:r>
            <a:r>
              <a:rPr lang="en-US" baseline="30000">
                <a:solidFill>
                  <a:srgbClr val="293E6B"/>
                </a:solidFill>
              </a:rPr>
              <a:t>th</a:t>
            </a:r>
            <a:r>
              <a:rPr lang="en-US">
                <a:solidFill>
                  <a:srgbClr val="293E6B"/>
                </a:solidFill>
              </a:rPr>
              <a:t> Street NW Bus/Bike Priority (Massachusetts to Pennsylvania Avenue) (Ward 2)</a:t>
            </a:r>
          </a:p>
          <a:p>
            <a:r>
              <a:rPr lang="en-US"/>
              <a:t>Aspen Street NW Rehabilitation (Ward 4)</a:t>
            </a:r>
          </a:p>
          <a:p>
            <a:r>
              <a:rPr lang="en-US">
                <a:solidFill>
                  <a:srgbClr val="293E6B"/>
                </a:solidFill>
              </a:rPr>
              <a:t>Kennedy Street NW Reconstruction (Ward 4)</a:t>
            </a:r>
          </a:p>
          <a:p>
            <a:r>
              <a:rPr lang="en-US">
                <a:solidFill>
                  <a:srgbClr val="293E6B"/>
                </a:solidFill>
              </a:rPr>
              <a:t>Metropolitan Branch Trail: Fort Totten to Takoma (Wards 4 and 5)</a:t>
            </a:r>
          </a:p>
          <a:p>
            <a:r>
              <a:rPr lang="en-US"/>
              <a:t>H Street Bridge Reconstruction (Ward 6)</a:t>
            </a:r>
          </a:p>
          <a:p>
            <a:r>
              <a:rPr lang="en-US"/>
              <a:t>8</a:t>
            </a:r>
            <a:r>
              <a:rPr lang="en-US" baseline="30000"/>
              <a:t>th</a:t>
            </a:r>
            <a:r>
              <a:rPr lang="en-US"/>
              <a:t> Street NE Bus Priority (Ward 6)</a:t>
            </a:r>
          </a:p>
          <a:p>
            <a:r>
              <a:rPr lang="en-US"/>
              <a:t>Benning Road Reconstruction and Streetcar Project (Ward 7)</a:t>
            </a:r>
          </a:p>
          <a:p>
            <a:r>
              <a:rPr lang="en-US">
                <a:solidFill>
                  <a:srgbClr val="293E6B"/>
                </a:solidFill>
              </a:rPr>
              <a:t>Lane Place Pedestrian Bridge (Ward 7)</a:t>
            </a:r>
            <a:r>
              <a:rPr lang="en-US"/>
              <a:t> </a:t>
            </a:r>
          </a:p>
          <a:p>
            <a:r>
              <a:rPr lang="en-US">
                <a:solidFill>
                  <a:srgbClr val="293E6B"/>
                </a:solidFill>
              </a:rPr>
              <a:t>Southern Avenue Phase 1 (South Capitol Street to Barnaby Road) (Ward 8)</a:t>
            </a:r>
          </a:p>
          <a:p>
            <a:r>
              <a:rPr lang="en-US">
                <a:solidFill>
                  <a:srgbClr val="293E6B"/>
                </a:solidFill>
              </a:rPr>
              <a:t>MLK Jr. Avenue SE Bus Priority 2.0 (St. </a:t>
            </a:r>
            <a:r>
              <a:rPr lang="en-US" err="1">
                <a:solidFill>
                  <a:srgbClr val="293E6B"/>
                </a:solidFill>
              </a:rPr>
              <a:t>Elizabeths</a:t>
            </a:r>
            <a:r>
              <a:rPr lang="en-US">
                <a:solidFill>
                  <a:srgbClr val="293E6B"/>
                </a:solidFill>
              </a:rPr>
              <a:t> East Campus to Good Hope Road) (Ward 8) </a:t>
            </a:r>
          </a:p>
          <a:p>
            <a:r>
              <a:rPr lang="en-US">
                <a:solidFill>
                  <a:srgbClr val="293E6B"/>
                </a:solidFill>
              </a:rPr>
              <a:t>M Street SE Bus/Bike Priority 2.0 (South Capitol to 11</a:t>
            </a:r>
            <a:r>
              <a:rPr lang="en-US" baseline="30000">
                <a:solidFill>
                  <a:srgbClr val="293E6B"/>
                </a:solidFill>
              </a:rPr>
              <a:t>th</a:t>
            </a:r>
            <a:r>
              <a:rPr lang="en-US">
                <a:solidFill>
                  <a:srgbClr val="293E6B"/>
                </a:solidFill>
              </a:rPr>
              <a:t> Street) (Ward 8)</a:t>
            </a:r>
          </a:p>
          <a:p>
            <a:endParaRPr lang="en-US">
              <a:solidFill>
                <a:srgbClr val="293E6B"/>
              </a:solidFill>
            </a:endParaRPr>
          </a:p>
        </p:txBody>
      </p:sp>
    </p:spTree>
    <p:extLst>
      <p:ext uri="{BB962C8B-B14F-4D97-AF65-F5344CB8AC3E}">
        <p14:creationId xmlns:p14="http://schemas.microsoft.com/office/powerpoint/2010/main" val="3673923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D462-3DAA-CF4D-955C-6E0735B65D8C}"/>
              </a:ext>
            </a:extLst>
          </p:cNvPr>
          <p:cNvSpPr>
            <a:spLocks noGrp="1"/>
          </p:cNvSpPr>
          <p:nvPr>
            <p:ph type="ctrTitle"/>
          </p:nvPr>
        </p:nvSpPr>
        <p:spPr>
          <a:xfrm>
            <a:off x="360678" y="1622043"/>
            <a:ext cx="11470643" cy="2554274"/>
          </a:xfrm>
        </p:spPr>
        <p:txBody>
          <a:bodyPr/>
          <a:lstStyle/>
          <a:p>
            <a:r>
              <a:rPr lang="en-US"/>
              <a:t>PROJECT PREVIEW </a:t>
            </a:r>
            <a:br>
              <a:rPr lang="en-US"/>
            </a:br>
            <a:endParaRPr lang="en-US"/>
          </a:p>
        </p:txBody>
      </p:sp>
      <p:sp>
        <p:nvSpPr>
          <p:cNvPr id="3" name="Subtitle 2">
            <a:extLst>
              <a:ext uri="{FF2B5EF4-FFF2-40B4-BE49-F238E27FC236}">
                <a16:creationId xmlns:a16="http://schemas.microsoft.com/office/drawing/2014/main" id="{B5812CC6-478D-BE44-B77F-D13CB04FFDA7}"/>
              </a:ext>
            </a:extLst>
          </p:cNvPr>
          <p:cNvSpPr>
            <a:spLocks noGrp="1"/>
          </p:cNvSpPr>
          <p:nvPr>
            <p:ph type="subTitle" idx="1"/>
          </p:nvPr>
        </p:nvSpPr>
        <p:spPr/>
        <p:txBody>
          <a:bodyPr/>
          <a:lstStyle/>
          <a:p>
            <a:endParaRPr lang="en-US" sz="3200" b="1"/>
          </a:p>
          <a:p>
            <a:endParaRPr lang="en-US"/>
          </a:p>
        </p:txBody>
      </p:sp>
    </p:spTree>
    <p:extLst>
      <p:ext uri="{BB962C8B-B14F-4D97-AF65-F5344CB8AC3E}">
        <p14:creationId xmlns:p14="http://schemas.microsoft.com/office/powerpoint/2010/main" val="2432696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K Street Transitway </a:t>
            </a:r>
            <a:endParaRPr lang="en-US">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idx="1"/>
          </p:nvPr>
        </p:nvSpPr>
        <p:spPr>
          <a:xfrm>
            <a:off x="4661383" y="949123"/>
            <a:ext cx="6864857" cy="4919241"/>
          </a:xfrm>
        </p:spPr>
        <p:txBody>
          <a:bodyPr vert="horz" lIns="91440" tIns="45720" rIns="91440" bIns="45720" rtlCol="0" anchor="t">
            <a:normAutofit fontScale="92500" lnSpcReduction="10000"/>
          </a:bodyPr>
          <a:lstStyle/>
          <a:p>
            <a:pPr fontAlgn="ctr"/>
            <a:r>
              <a:rPr lang="en-US" b="1"/>
              <a:t>Ward:</a:t>
            </a:r>
            <a:r>
              <a:rPr lang="en-US"/>
              <a:t> 2</a:t>
            </a:r>
          </a:p>
          <a:p>
            <a:r>
              <a:rPr lang="en-US" b="1"/>
              <a:t>Performance Objective</a:t>
            </a:r>
            <a:r>
              <a:rPr lang="en-US"/>
              <a:t>:  Bus Priority, Bicycle Safety and Access</a:t>
            </a:r>
          </a:p>
          <a:p>
            <a:pPr fontAlgn="ctr"/>
            <a:r>
              <a:rPr lang="en-US" b="1"/>
              <a:t>Estimated Construction Start</a:t>
            </a:r>
            <a:r>
              <a:rPr lang="en-US"/>
              <a:t>:FY23</a:t>
            </a:r>
          </a:p>
          <a:p>
            <a:pPr fontAlgn="ctr"/>
            <a:r>
              <a:rPr lang="en-US" b="1"/>
              <a:t>Estimated Construction End</a:t>
            </a:r>
            <a:r>
              <a:rPr lang="en-US"/>
              <a:t>: FY25</a:t>
            </a:r>
          </a:p>
          <a:p>
            <a:pPr fontAlgn="ctr"/>
            <a:r>
              <a:rPr lang="en-US" b="1"/>
              <a:t>Budget Type:</a:t>
            </a:r>
            <a:r>
              <a:rPr lang="en-US"/>
              <a:t> Local</a:t>
            </a:r>
          </a:p>
          <a:p>
            <a:pPr fontAlgn="ctr"/>
            <a:r>
              <a:rPr lang="en-US" b="1"/>
              <a:t>Construction:</a:t>
            </a:r>
            <a:r>
              <a:rPr lang="en-US"/>
              <a:t> $124.7M</a:t>
            </a:r>
          </a:p>
          <a:p>
            <a:pPr marL="0" indent="0" fontAlgn="ctr">
              <a:buNone/>
            </a:pPr>
            <a:endParaRPr lang="en-US"/>
          </a:p>
          <a:p>
            <a:pPr marL="0" indent="0">
              <a:buNone/>
            </a:pPr>
            <a:r>
              <a:rPr lang="en-US" b="1"/>
              <a:t>Project Limits: </a:t>
            </a:r>
            <a:r>
              <a:rPr lang="en-US"/>
              <a:t>K Street from 12</a:t>
            </a:r>
            <a:r>
              <a:rPr lang="en-US" baseline="30000"/>
              <a:t>th</a:t>
            </a:r>
            <a:r>
              <a:rPr lang="en-US"/>
              <a:t> Street to 21</a:t>
            </a:r>
            <a:r>
              <a:rPr lang="en-US" baseline="30000"/>
              <a:t>st</a:t>
            </a:r>
            <a:r>
              <a:rPr lang="en-US"/>
              <a:t> Street NW</a:t>
            </a:r>
          </a:p>
          <a:p>
            <a:pPr marL="0" indent="0">
              <a:buNone/>
            </a:pPr>
            <a:r>
              <a:rPr lang="en-US" b="1"/>
              <a:t>Project Description: </a:t>
            </a:r>
            <a:r>
              <a:rPr lang="en-US"/>
              <a:t> K Street Transitway will improve on-time bus performance and reliability of east-west bus routes across the District. It will feature a 2-way dedicated  bus stops, lighting, landscaping, pedestrian amenities and protected bicycle lanes.</a:t>
            </a:r>
          </a:p>
          <a:p>
            <a:pPr marL="0" indent="0">
              <a:buNone/>
            </a:pPr>
            <a:r>
              <a:rPr lang="en-US" b="1"/>
              <a:t>Challenges and Barriers: </a:t>
            </a:r>
            <a:r>
              <a:rPr lang="en-US"/>
              <a:t>Utility relocation, curbside management (operations and policy to complement new street design), construction impacts to businesses and traffic.</a:t>
            </a:r>
            <a:endParaRPr lang="en-US" b="1"/>
          </a:p>
          <a:p>
            <a:pPr marL="0" indent="0">
              <a:buNone/>
            </a:pPr>
            <a:r>
              <a:rPr lang="en-US" b="1"/>
              <a:t>Opportunities to Expedite: </a:t>
            </a:r>
            <a:r>
              <a:rPr lang="en-US"/>
              <a:t>MOU with utilities</a:t>
            </a:r>
          </a:p>
        </p:txBody>
      </p:sp>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174979" y="1061012"/>
            <a:ext cx="4425879" cy="4959753"/>
          </a:xfrm>
          <a:prstGeom prst="rect">
            <a:avLst/>
          </a:prstGeom>
        </p:spPr>
      </p:sp>
      <p:pic>
        <p:nvPicPr>
          <p:cNvPr id="2" name="Picture 3">
            <a:extLst>
              <a:ext uri="{FF2B5EF4-FFF2-40B4-BE49-F238E27FC236}">
                <a16:creationId xmlns:a16="http://schemas.microsoft.com/office/drawing/2014/main" id="{5C5B45C2-5963-498C-AD3C-A2FEC78F808B}"/>
              </a:ext>
            </a:extLst>
          </p:cNvPr>
          <p:cNvPicPr>
            <a:picLocks noChangeAspect="1"/>
          </p:cNvPicPr>
          <p:nvPr/>
        </p:nvPicPr>
        <p:blipFill>
          <a:blip r:embed="rId2"/>
          <a:stretch>
            <a:fillRect/>
          </a:stretch>
        </p:blipFill>
        <p:spPr>
          <a:xfrm>
            <a:off x="-4176" y="1397904"/>
            <a:ext cx="4486405" cy="2037150"/>
          </a:xfrm>
          <a:prstGeom prst="rect">
            <a:avLst/>
          </a:prstGeom>
        </p:spPr>
      </p:pic>
      <p:pic>
        <p:nvPicPr>
          <p:cNvPr id="4" name="Picture 5" descr=".jpg">
            <a:extLst>
              <a:ext uri="{FF2B5EF4-FFF2-40B4-BE49-F238E27FC236}">
                <a16:creationId xmlns:a16="http://schemas.microsoft.com/office/drawing/2014/main" id="{FFD44E55-3381-45C5-910E-89232D3AD955}"/>
              </a:ext>
            </a:extLst>
          </p:cNvPr>
          <p:cNvPicPr>
            <a:picLocks noChangeAspect="1"/>
          </p:cNvPicPr>
          <p:nvPr/>
        </p:nvPicPr>
        <p:blipFill>
          <a:blip r:embed="rId3"/>
          <a:stretch>
            <a:fillRect/>
          </a:stretch>
        </p:blipFill>
        <p:spPr>
          <a:xfrm>
            <a:off x="1018784" y="3991547"/>
            <a:ext cx="2743199" cy="1317482"/>
          </a:xfrm>
          <a:prstGeom prst="rect">
            <a:avLst/>
          </a:prstGeom>
        </p:spPr>
      </p:pic>
    </p:spTree>
    <p:extLst>
      <p:ext uri="{BB962C8B-B14F-4D97-AF65-F5344CB8AC3E}">
        <p14:creationId xmlns:p14="http://schemas.microsoft.com/office/powerpoint/2010/main" val="320218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I-395 HOV Bridge over Potomac River</a:t>
            </a: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idx="1"/>
          </p:nvPr>
        </p:nvSpPr>
        <p:spPr>
          <a:xfrm>
            <a:off x="4600857" y="949123"/>
            <a:ext cx="6925383" cy="4919241"/>
          </a:xfrm>
        </p:spPr>
        <p:txBody>
          <a:bodyPr vert="horz" lIns="91440" tIns="45720" rIns="91440" bIns="45720" rtlCol="0" anchor="t">
            <a:normAutofit fontScale="92500" lnSpcReduction="20000"/>
          </a:bodyPr>
          <a:lstStyle/>
          <a:p>
            <a:pPr fontAlgn="ctr"/>
            <a:r>
              <a:rPr lang="en-US" b="1"/>
              <a:t>Ward</a:t>
            </a:r>
            <a:r>
              <a:rPr lang="en-US"/>
              <a:t>: 2</a:t>
            </a:r>
          </a:p>
          <a:p>
            <a:r>
              <a:rPr lang="en-US" b="1"/>
              <a:t>Performance Objective</a:t>
            </a:r>
            <a:r>
              <a:rPr lang="en-US"/>
              <a:t>: Core Infrastructure</a:t>
            </a:r>
          </a:p>
          <a:p>
            <a:pPr fontAlgn="ctr"/>
            <a:r>
              <a:rPr lang="en-US" b="1"/>
              <a:t>Estimated Construction Start</a:t>
            </a:r>
            <a:r>
              <a:rPr lang="en-US"/>
              <a:t>: FY23</a:t>
            </a:r>
          </a:p>
          <a:p>
            <a:pPr fontAlgn="ctr"/>
            <a:r>
              <a:rPr lang="en-US" b="1"/>
              <a:t>Estimated Construction End</a:t>
            </a:r>
            <a:r>
              <a:rPr lang="en-US"/>
              <a:t>: FY26</a:t>
            </a:r>
          </a:p>
          <a:p>
            <a:pPr fontAlgn="ctr"/>
            <a:r>
              <a:rPr lang="en-US" b="1"/>
              <a:t>Budget Type</a:t>
            </a:r>
            <a:r>
              <a:rPr lang="en-US"/>
              <a:t>: Federal</a:t>
            </a:r>
          </a:p>
          <a:p>
            <a:pPr fontAlgn="ctr"/>
            <a:r>
              <a:rPr lang="en-US" b="1"/>
              <a:t>Budget Estimate:</a:t>
            </a:r>
            <a:r>
              <a:rPr lang="en-US"/>
              <a:t> $26 M</a:t>
            </a:r>
          </a:p>
          <a:p>
            <a:pPr marL="0" indent="0" fontAlgn="ctr">
              <a:buNone/>
            </a:pPr>
            <a:endParaRPr lang="en-US"/>
          </a:p>
          <a:p>
            <a:pPr marL="0" indent="0">
              <a:buNone/>
            </a:pPr>
            <a:r>
              <a:rPr lang="en-US" b="1"/>
              <a:t>Project Limit: </a:t>
            </a:r>
            <a:r>
              <a:rPr lang="en-US"/>
              <a:t>Over Potomac River and immediate approaches</a:t>
            </a:r>
            <a:endParaRPr lang="en-US" b="1"/>
          </a:p>
          <a:p>
            <a:pPr marL="0" indent="0">
              <a:buNone/>
            </a:pPr>
            <a:r>
              <a:rPr lang="en-US" b="1"/>
              <a:t>Project Description: </a:t>
            </a:r>
            <a:r>
              <a:rPr lang="en-US"/>
              <a:t>Rehabilitation of existing bridge to upgrade and maintain current level of service for 40 years by performing structural repairs. Pier crack repairs, deck overlay, steel bridge coating restoration and bridge lighting upgrade. </a:t>
            </a:r>
          </a:p>
          <a:p>
            <a:pPr marL="0" indent="0">
              <a:buNone/>
            </a:pPr>
            <a:r>
              <a:rPr lang="en-US" b="1"/>
              <a:t>Challenges and Barriers: </a:t>
            </a:r>
            <a:r>
              <a:rPr lang="en-US"/>
              <a:t>Securing staging and laydown areas for construction. Coordination with other stakeholders including Commonwealth of Virginia, National Park Service (NPS), U.S. Coast Guard, and U.S. Army Corps of Engineers. </a:t>
            </a:r>
            <a:endParaRPr lang="en-US" b="1"/>
          </a:p>
          <a:p>
            <a:pPr marL="0" indent="0">
              <a:buNone/>
            </a:pPr>
            <a:r>
              <a:rPr lang="en-US" b="1"/>
              <a:t>Opportunities to Expedite: </a:t>
            </a:r>
            <a:r>
              <a:rPr lang="en-US"/>
              <a:t>None at this time</a:t>
            </a:r>
          </a:p>
        </p:txBody>
      </p:sp>
      <p:pic>
        <p:nvPicPr>
          <p:cNvPr id="8" name="Picture 2">
            <a:extLst>
              <a:ext uri="{FF2B5EF4-FFF2-40B4-BE49-F238E27FC236}">
                <a16:creationId xmlns:a16="http://schemas.microsoft.com/office/drawing/2014/main" id="{5DEC4A3A-76CA-4FAC-96E4-04F5FA142343}"/>
              </a:ext>
            </a:extLst>
          </p:cNvPr>
          <p:cNvPicPr>
            <a:picLocks noGrp="1" noChangeAspect="1" noChangeArrowheads="1"/>
          </p:cNvPicPr>
          <p:nvPr>
            <p:ph type="pic" sz="quarter" idx="4294967295"/>
          </p:nvPr>
        </p:nvPicPr>
        <p:blipFill>
          <a:blip r:embed="rId2" cstate="email">
            <a:extLst>
              <a:ext uri="{28A0092B-C50C-407E-A947-70E740481C1C}">
                <a14:useLocalDpi xmlns:a14="http://schemas.microsoft.com/office/drawing/2010/main" val="0"/>
              </a:ext>
            </a:extLst>
          </a:blip>
          <a:srcRect l="17448" r="17448"/>
          <a:stretch>
            <a:fillRect/>
          </a:stretch>
        </p:blipFill>
        <p:spPr bwMode="auto">
          <a:xfrm>
            <a:off x="0" y="652463"/>
            <a:ext cx="4425950" cy="5145087"/>
          </a:xfrm>
          <a:prstGeom prst="rect">
            <a:avLst/>
          </a:prstGeom>
          <a:ln>
            <a:solidFill>
              <a:srgbClr val="C00000"/>
            </a:solidFill>
          </a:ln>
          <a:effectLst>
            <a:softEdge rad="112500"/>
          </a:effectLst>
          <a:extLst>
            <a:ext uri="{909E8E84-426E-40DD-AFC4-6F175D3DCCD1}">
              <a14:hiddenFill xmlns:a14="http://schemas.microsoft.com/office/drawing/2010/main">
                <a:solidFill>
                  <a:srgbClr val="FFFFFF"/>
                </a:solidFill>
              </a14:hiddenFill>
            </a:ext>
          </a:extLst>
        </p:spPr>
      </p:pic>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174979" y="1061012"/>
            <a:ext cx="4425879" cy="4959753"/>
          </a:xfrm>
          <a:prstGeom prst="rect">
            <a:avLst/>
          </a:prstGeom>
        </p:spPr>
      </p:sp>
    </p:spTree>
    <p:extLst>
      <p:ext uri="{BB962C8B-B14F-4D97-AF65-F5344CB8AC3E}">
        <p14:creationId xmlns:p14="http://schemas.microsoft.com/office/powerpoint/2010/main" val="960994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bt.jpg">
            <a:extLst>
              <a:ext uri="{FF2B5EF4-FFF2-40B4-BE49-F238E27FC236}">
                <a16:creationId xmlns:a16="http://schemas.microsoft.com/office/drawing/2014/main" id="{70A8CDFD-4050-4903-AD7A-380D52AB3FE7}"/>
              </a:ext>
            </a:extLst>
          </p:cNvPr>
          <p:cNvPicPr>
            <a:picLocks noGrp="1" noChangeAspect="1"/>
          </p:cNvPicPr>
          <p:nvPr>
            <p:ph type="pic" sz="quarter" idx="13"/>
          </p:nvPr>
        </p:nvPicPr>
        <p:blipFill rotWithShape="1">
          <a:blip r:embed="rId2"/>
          <a:srcRect t="4994" b="4994"/>
          <a:stretch/>
        </p:blipFill>
        <p:spPr>
          <a:xfrm>
            <a:off x="2527" y="728139"/>
            <a:ext cx="4566247" cy="5230462"/>
          </a:xfrm>
        </p:spPr>
      </p:pic>
      <p:sp>
        <p:nvSpPr>
          <p:cNvPr id="3" name="Title 2">
            <a:extLst>
              <a:ext uri="{FF2B5EF4-FFF2-40B4-BE49-F238E27FC236}">
                <a16:creationId xmlns:a16="http://schemas.microsoft.com/office/drawing/2014/main" id="{67B20866-055B-4F75-B41F-27C4895A5B0A}"/>
              </a:ext>
            </a:extLst>
          </p:cNvPr>
          <p:cNvSpPr>
            <a:spLocks noGrp="1"/>
          </p:cNvSpPr>
          <p:nvPr>
            <p:ph type="title"/>
          </p:nvPr>
        </p:nvSpPr>
        <p:spPr/>
        <p:txBody>
          <a:bodyPr/>
          <a:lstStyle/>
          <a:p>
            <a:r>
              <a:rPr lang="en-US"/>
              <a:t>Metropolitan Branch Trail (MBT): Ft Totten to Takoma</a:t>
            </a:r>
          </a:p>
        </p:txBody>
      </p:sp>
      <p:sp>
        <p:nvSpPr>
          <p:cNvPr id="4" name="Content Placeholder 3">
            <a:extLst>
              <a:ext uri="{FF2B5EF4-FFF2-40B4-BE49-F238E27FC236}">
                <a16:creationId xmlns:a16="http://schemas.microsoft.com/office/drawing/2014/main" id="{3401C613-F0E0-46B3-A910-9F6688404468}"/>
              </a:ext>
            </a:extLst>
          </p:cNvPr>
          <p:cNvSpPr>
            <a:spLocks noGrp="1"/>
          </p:cNvSpPr>
          <p:nvPr>
            <p:ph sz="half" idx="2"/>
          </p:nvPr>
        </p:nvSpPr>
        <p:spPr/>
        <p:txBody>
          <a:bodyPr vert="horz" lIns="91440" tIns="45720" rIns="91440" bIns="45720" rtlCol="0" anchor="t">
            <a:normAutofit lnSpcReduction="10000"/>
          </a:bodyPr>
          <a:lstStyle/>
          <a:p>
            <a:pPr fontAlgn="ctr"/>
            <a:r>
              <a:rPr lang="en-US" b="1"/>
              <a:t>Ward:</a:t>
            </a:r>
            <a:r>
              <a:rPr lang="en-US"/>
              <a:t> 5 &amp; 4</a:t>
            </a:r>
          </a:p>
          <a:p>
            <a:r>
              <a:rPr lang="en-US" b="1"/>
              <a:t>Performance Objective</a:t>
            </a:r>
            <a:r>
              <a:rPr lang="en-US"/>
              <a:t>: Bicycle and Pedestrian Safety and Access, Sustainability</a:t>
            </a:r>
          </a:p>
          <a:p>
            <a:pPr fontAlgn="ctr"/>
            <a:r>
              <a:rPr lang="en-US" b="1"/>
              <a:t>Estimated Construction Start</a:t>
            </a:r>
            <a:r>
              <a:rPr lang="en-US"/>
              <a:t>: FY22 </a:t>
            </a:r>
          </a:p>
          <a:p>
            <a:pPr fontAlgn="ctr"/>
            <a:r>
              <a:rPr lang="en-US" b="1"/>
              <a:t>Estimated Construction End</a:t>
            </a:r>
            <a:r>
              <a:rPr lang="en-US"/>
              <a:t>: FY24</a:t>
            </a:r>
          </a:p>
          <a:p>
            <a:pPr fontAlgn="ctr"/>
            <a:r>
              <a:rPr lang="en-US" b="1"/>
              <a:t>Budget Type</a:t>
            </a:r>
            <a:r>
              <a:rPr lang="en-US"/>
              <a:t>: Federal</a:t>
            </a:r>
          </a:p>
          <a:p>
            <a:pPr fontAlgn="ctr"/>
            <a:r>
              <a:rPr lang="en-US" b="1"/>
              <a:t>Cost</a:t>
            </a:r>
            <a:r>
              <a:rPr lang="en-US"/>
              <a:t>: $18.7M</a:t>
            </a:r>
          </a:p>
          <a:p>
            <a:pPr marL="0" indent="0">
              <a:buNone/>
            </a:pPr>
            <a:endParaRPr lang="en-US" b="1"/>
          </a:p>
          <a:p>
            <a:pPr marL="0" indent="0">
              <a:buNone/>
            </a:pPr>
            <a:r>
              <a:rPr lang="en-US" b="1"/>
              <a:t>Project Limits: </a:t>
            </a:r>
            <a:r>
              <a:rPr lang="en-US" i="1"/>
              <a:t> </a:t>
            </a:r>
            <a:r>
              <a:rPr lang="en-US"/>
              <a:t>From First Place NW to Sandy Spring Street NW. </a:t>
            </a:r>
            <a:endParaRPr lang="en-US" b="1"/>
          </a:p>
          <a:p>
            <a:pPr marL="0" indent="0">
              <a:buNone/>
            </a:pPr>
            <a:r>
              <a:rPr lang="en-US" b="1"/>
              <a:t>Project Description: </a:t>
            </a:r>
            <a:r>
              <a:rPr lang="en-US"/>
              <a:t>Metropolitan Branch Trail is a key transportation route facilitating access to many residential areas and business as well as convenient access to Metro  stations. This project will provide a connection for bicyclists and pedestrians to the surrounding neighborhoods, Metrorail stations, and the regional trail network. </a:t>
            </a:r>
          </a:p>
          <a:p>
            <a:pPr marL="0" indent="0">
              <a:buNone/>
            </a:pPr>
            <a:r>
              <a:rPr lang="en-US" b="1"/>
              <a:t>Challenges and Barriers: </a:t>
            </a:r>
            <a:r>
              <a:rPr lang="en-US"/>
              <a:t> Stakeholders coordination. </a:t>
            </a:r>
          </a:p>
          <a:p>
            <a:pPr marL="0" indent="0">
              <a:buNone/>
            </a:pPr>
            <a:r>
              <a:rPr lang="en-US" b="1"/>
              <a:t>Opportunities to Expedite: </a:t>
            </a:r>
            <a:r>
              <a:rPr lang="en-US"/>
              <a:t>None at this time</a:t>
            </a:r>
            <a:r>
              <a:rPr lang="en-US" i="1"/>
              <a:t>.</a:t>
            </a:r>
          </a:p>
          <a:p>
            <a:endParaRPr lang="en-US"/>
          </a:p>
        </p:txBody>
      </p:sp>
    </p:spTree>
    <p:extLst>
      <p:ext uri="{BB962C8B-B14F-4D97-AF65-F5344CB8AC3E}">
        <p14:creationId xmlns:p14="http://schemas.microsoft.com/office/powerpoint/2010/main" val="2729043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20866-055B-4F75-B41F-27C4895A5B0A}"/>
              </a:ext>
            </a:extLst>
          </p:cNvPr>
          <p:cNvSpPr>
            <a:spLocks noGrp="1"/>
          </p:cNvSpPr>
          <p:nvPr>
            <p:ph type="title"/>
          </p:nvPr>
        </p:nvSpPr>
        <p:spPr/>
        <p:txBody>
          <a:bodyPr/>
          <a:lstStyle/>
          <a:p>
            <a:r>
              <a:rPr lang="en-US"/>
              <a:t>Florida Avenue-New York Avenue NE Intersection Project</a:t>
            </a:r>
          </a:p>
        </p:txBody>
      </p:sp>
      <p:sp>
        <p:nvSpPr>
          <p:cNvPr id="4" name="Content Placeholder 3">
            <a:extLst>
              <a:ext uri="{FF2B5EF4-FFF2-40B4-BE49-F238E27FC236}">
                <a16:creationId xmlns:a16="http://schemas.microsoft.com/office/drawing/2014/main" id="{3401C613-F0E0-46B3-A910-9F6688404468}"/>
              </a:ext>
            </a:extLst>
          </p:cNvPr>
          <p:cNvSpPr>
            <a:spLocks noGrp="1"/>
          </p:cNvSpPr>
          <p:nvPr>
            <p:ph idx="1"/>
          </p:nvPr>
        </p:nvSpPr>
        <p:spPr>
          <a:xfrm>
            <a:off x="4528457" y="949123"/>
            <a:ext cx="6997783" cy="4919241"/>
          </a:xfrm>
        </p:spPr>
        <p:txBody>
          <a:bodyPr vert="horz" lIns="91440" tIns="45720" rIns="91440" bIns="45720" rtlCol="0" anchor="t">
            <a:normAutofit fontScale="92500" lnSpcReduction="20000"/>
          </a:bodyPr>
          <a:lstStyle/>
          <a:p>
            <a:pPr fontAlgn="ctr"/>
            <a:r>
              <a:rPr lang="en-US" b="1"/>
              <a:t>Ward:</a:t>
            </a:r>
            <a:r>
              <a:rPr lang="en-US"/>
              <a:t> 5 and 6</a:t>
            </a:r>
          </a:p>
          <a:p>
            <a:r>
              <a:rPr lang="en-US" b="1"/>
              <a:t>Performance Objective</a:t>
            </a:r>
            <a:r>
              <a:rPr lang="en-US"/>
              <a:t>: Vehicular, Bicycle, and Pedestrian Safety and Access</a:t>
            </a:r>
            <a:r>
              <a:rPr lang="en-US" i="1"/>
              <a:t> </a:t>
            </a:r>
            <a:r>
              <a:rPr lang="en-US"/>
              <a:t>, Equity, Sustainability</a:t>
            </a:r>
          </a:p>
          <a:p>
            <a:pPr fontAlgn="ctr"/>
            <a:r>
              <a:rPr lang="en-US" b="1"/>
              <a:t>Estimated Construction Start:</a:t>
            </a:r>
            <a:r>
              <a:rPr lang="en-US"/>
              <a:t> FY22</a:t>
            </a:r>
          </a:p>
          <a:p>
            <a:pPr fontAlgn="ctr"/>
            <a:r>
              <a:rPr lang="en-US" b="1"/>
              <a:t>Estimated Construction End:</a:t>
            </a:r>
            <a:r>
              <a:rPr lang="en-US"/>
              <a:t> FY24</a:t>
            </a:r>
          </a:p>
          <a:p>
            <a:pPr fontAlgn="ctr"/>
            <a:r>
              <a:rPr lang="en-US" b="1"/>
              <a:t>Budget Type:</a:t>
            </a:r>
            <a:r>
              <a:rPr lang="en-US"/>
              <a:t> Federal and Local</a:t>
            </a:r>
          </a:p>
          <a:p>
            <a:pPr fontAlgn="ctr"/>
            <a:r>
              <a:rPr lang="en-US" b="1"/>
              <a:t>Cost:</a:t>
            </a:r>
            <a:r>
              <a:rPr lang="en-US"/>
              <a:t> TBD</a:t>
            </a:r>
          </a:p>
          <a:p>
            <a:pPr marL="0" indent="0">
              <a:buNone/>
            </a:pPr>
            <a:r>
              <a:rPr lang="en-US" b="1"/>
              <a:t>Project Limits: </a:t>
            </a:r>
            <a:r>
              <a:rPr lang="en-US"/>
              <a:t>Intersection of Florida Avenue NE, New York Avenue NE, First Street NE, and </a:t>
            </a:r>
            <a:r>
              <a:rPr lang="en-US" err="1"/>
              <a:t>Eckington</a:t>
            </a:r>
            <a:r>
              <a:rPr lang="en-US"/>
              <a:t> Place NE</a:t>
            </a:r>
          </a:p>
          <a:p>
            <a:pPr marL="0" indent="0">
              <a:buNone/>
            </a:pPr>
            <a:r>
              <a:rPr lang="en-US" b="1"/>
              <a:t>Project Description: </a:t>
            </a:r>
            <a:r>
              <a:rPr lang="en-US"/>
              <a:t>The redesigned intersection will advance DDOT's Vision Zero commitment by improving vehicular, bicycle, and pedestrian safety. This will be accomplished by improving roadway geometry to reduce confusion and improving connectivity. The project will also create three new public green spaces.</a:t>
            </a:r>
            <a:endParaRPr lang="en-US">
              <a:solidFill>
                <a:srgbClr val="293E6B"/>
              </a:solidFill>
              <a:cs typeface="Calibri"/>
            </a:endParaRPr>
          </a:p>
          <a:p>
            <a:pPr marL="0" indent="0">
              <a:buNone/>
            </a:pPr>
            <a:r>
              <a:rPr lang="en-US" b="1"/>
              <a:t>Challenges and Barriers: </a:t>
            </a:r>
            <a:r>
              <a:rPr lang="en-US"/>
              <a:t>Relocation of Wendy's restaurant occupying property that was acquired by the District.</a:t>
            </a:r>
          </a:p>
          <a:p>
            <a:pPr marL="0" indent="0">
              <a:buNone/>
            </a:pPr>
            <a:r>
              <a:rPr lang="en-US" b="1"/>
              <a:t>Opportunities to Expedite: </a:t>
            </a:r>
            <a:r>
              <a:rPr lang="en-US"/>
              <a:t>None at this time.</a:t>
            </a:r>
            <a:endParaRPr lang="en-US" i="1"/>
          </a:p>
          <a:p>
            <a:endParaRPr lang="en-US"/>
          </a:p>
        </p:txBody>
      </p:sp>
      <p:pic>
        <p:nvPicPr>
          <p:cNvPr id="5" name="Picture 4" descr="Map&#10;&#10;Description automatically generated">
            <a:extLst>
              <a:ext uri="{FF2B5EF4-FFF2-40B4-BE49-F238E27FC236}">
                <a16:creationId xmlns:a16="http://schemas.microsoft.com/office/drawing/2014/main" id="{1CBA69F3-8DF8-4F96-ADC5-D978DF88E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215"/>
            <a:ext cx="4392180" cy="4106822"/>
          </a:xfrm>
          <a:prstGeom prst="rect">
            <a:avLst/>
          </a:prstGeom>
          <a:ln>
            <a:solidFill>
              <a:srgbClr val="1F2846"/>
            </a:solidFill>
          </a:ln>
        </p:spPr>
      </p:pic>
    </p:spTree>
    <p:extLst>
      <p:ext uri="{BB962C8B-B14F-4D97-AF65-F5344CB8AC3E}">
        <p14:creationId xmlns:p14="http://schemas.microsoft.com/office/powerpoint/2010/main" val="2629185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Black Lives Matter Plaza (Phase I)</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idx="1"/>
          </p:nvPr>
        </p:nvSpPr>
        <p:spPr>
          <a:xfrm>
            <a:off x="4648199" y="949123"/>
            <a:ext cx="6878041" cy="4919241"/>
          </a:xfrm>
        </p:spPr>
        <p:txBody>
          <a:bodyPr vert="horz" lIns="91440" tIns="45720" rIns="91440" bIns="45720" rtlCol="0" anchor="t">
            <a:normAutofit/>
          </a:bodyPr>
          <a:lstStyle/>
          <a:p>
            <a:pPr fontAlgn="ctr"/>
            <a:r>
              <a:rPr lang="en-US" b="1"/>
              <a:t>Ward: </a:t>
            </a:r>
            <a:r>
              <a:rPr lang="en-US"/>
              <a:t>2</a:t>
            </a:r>
          </a:p>
          <a:p>
            <a:r>
              <a:rPr lang="en-US" b="1"/>
              <a:t>Performance Objective: </a:t>
            </a:r>
            <a:r>
              <a:rPr lang="en-US"/>
              <a:t>Pedestrian Safety</a:t>
            </a:r>
          </a:p>
          <a:p>
            <a:pPr fontAlgn="ctr"/>
            <a:r>
              <a:rPr lang="en-US" b="1"/>
              <a:t>Construction Start:</a:t>
            </a:r>
            <a:r>
              <a:rPr lang="en-US"/>
              <a:t> FY21</a:t>
            </a:r>
          </a:p>
          <a:p>
            <a:r>
              <a:rPr lang="en-US" b="1"/>
              <a:t>Construction End</a:t>
            </a:r>
            <a:r>
              <a:rPr lang="en-US"/>
              <a:t>: FY22</a:t>
            </a:r>
          </a:p>
          <a:p>
            <a:pPr fontAlgn="ctr"/>
            <a:r>
              <a:rPr lang="en-US" b="1"/>
              <a:t>Budget Type: </a:t>
            </a:r>
            <a:r>
              <a:rPr lang="en-US"/>
              <a:t>Local </a:t>
            </a:r>
          </a:p>
          <a:p>
            <a:pPr fontAlgn="ctr"/>
            <a:r>
              <a:rPr lang="en-US" b="1"/>
              <a:t>Cost:</a:t>
            </a:r>
            <a:r>
              <a:rPr lang="en-US">
                <a:solidFill>
                  <a:schemeClr val="tx1"/>
                </a:solidFill>
              </a:rPr>
              <a:t> </a:t>
            </a:r>
            <a:r>
              <a:rPr lang="en-US"/>
              <a:t>$4M</a:t>
            </a:r>
          </a:p>
          <a:p>
            <a:pPr marL="0" indent="0">
              <a:buNone/>
            </a:pPr>
            <a:endParaRPr lang="en-US" b="1"/>
          </a:p>
          <a:p>
            <a:pPr marL="0" indent="0">
              <a:buNone/>
            </a:pPr>
            <a:r>
              <a:rPr lang="en-US" b="1"/>
              <a:t>Project Limits: </a:t>
            </a:r>
            <a:r>
              <a:rPr lang="en-US"/>
              <a:t>16th Street NW between H and K Streets NW</a:t>
            </a:r>
          </a:p>
          <a:p>
            <a:pPr marL="0" indent="0">
              <a:buNone/>
            </a:pPr>
            <a:endParaRPr lang="en-US" b="1"/>
          </a:p>
          <a:p>
            <a:pPr marL="0" indent="0">
              <a:buNone/>
            </a:pPr>
            <a:r>
              <a:rPr lang="en-US" b="1"/>
              <a:t>Project Description: </a:t>
            </a:r>
            <a:r>
              <a:rPr lang="en-US"/>
              <a:t> Installation of roadway pavers, bollards, and the permanent Black Lives Matter mural. The permanent installation protects pedestrian safety while accommodating vehicles and keeping with the spirit of the original mural design.</a:t>
            </a:r>
          </a:p>
          <a:p>
            <a:pPr marL="0" indent="0">
              <a:buNone/>
            </a:pPr>
            <a:endParaRPr lang="en-US"/>
          </a:p>
          <a:p>
            <a:endParaRPr lang="en-US"/>
          </a:p>
        </p:txBody>
      </p:sp>
      <p:pic>
        <p:nvPicPr>
          <p:cNvPr id="2" name="Picture 4" descr="BLM_Plaza.jpg">
            <a:extLst>
              <a:ext uri="{FF2B5EF4-FFF2-40B4-BE49-F238E27FC236}">
                <a16:creationId xmlns:a16="http://schemas.microsoft.com/office/drawing/2014/main" id="{2CC452D2-1954-439D-B6C8-1D8036507231}"/>
              </a:ext>
            </a:extLst>
          </p:cNvPr>
          <p:cNvPicPr>
            <a:picLocks noChangeAspect="1"/>
          </p:cNvPicPr>
          <p:nvPr/>
        </p:nvPicPr>
        <p:blipFill>
          <a:blip r:embed="rId2"/>
          <a:stretch>
            <a:fillRect/>
          </a:stretch>
        </p:blipFill>
        <p:spPr>
          <a:xfrm>
            <a:off x="-10886" y="2442646"/>
            <a:ext cx="4466771" cy="1800351"/>
          </a:xfrm>
          <a:prstGeom prst="rect">
            <a:avLst/>
          </a:prstGeom>
        </p:spPr>
      </p:pic>
    </p:spTree>
    <p:extLst>
      <p:ext uri="{BB962C8B-B14F-4D97-AF65-F5344CB8AC3E}">
        <p14:creationId xmlns:p14="http://schemas.microsoft.com/office/powerpoint/2010/main" val="3081928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20866-055B-4F75-B41F-27C4895A5B0A}"/>
              </a:ext>
            </a:extLst>
          </p:cNvPr>
          <p:cNvSpPr>
            <a:spLocks noGrp="1"/>
          </p:cNvSpPr>
          <p:nvPr>
            <p:ph type="title"/>
          </p:nvPr>
        </p:nvSpPr>
        <p:spPr/>
        <p:txBody>
          <a:bodyPr/>
          <a:lstStyle/>
          <a:p>
            <a:r>
              <a:rPr lang="en-US"/>
              <a:t>H Street Bridge Reconstruction</a:t>
            </a:r>
          </a:p>
        </p:txBody>
      </p:sp>
      <p:sp>
        <p:nvSpPr>
          <p:cNvPr id="4" name="Content Placeholder 3">
            <a:extLst>
              <a:ext uri="{FF2B5EF4-FFF2-40B4-BE49-F238E27FC236}">
                <a16:creationId xmlns:a16="http://schemas.microsoft.com/office/drawing/2014/main" id="{3401C613-F0E0-46B3-A910-9F6688404468}"/>
              </a:ext>
            </a:extLst>
          </p:cNvPr>
          <p:cNvSpPr>
            <a:spLocks noGrp="1"/>
          </p:cNvSpPr>
          <p:nvPr>
            <p:ph idx="1"/>
          </p:nvPr>
        </p:nvSpPr>
        <p:spPr>
          <a:xfrm>
            <a:off x="4637313" y="949123"/>
            <a:ext cx="6888927" cy="4919241"/>
          </a:xfrm>
        </p:spPr>
        <p:txBody>
          <a:bodyPr vert="horz" lIns="91440" tIns="45720" rIns="91440" bIns="45720" rtlCol="0" anchor="t">
            <a:normAutofit fontScale="92500" lnSpcReduction="10000"/>
          </a:bodyPr>
          <a:lstStyle/>
          <a:p>
            <a:pPr fontAlgn="ctr"/>
            <a:r>
              <a:rPr lang="en-US" b="1"/>
              <a:t>Ward:</a:t>
            </a:r>
            <a:r>
              <a:rPr lang="en-US"/>
              <a:t> 5 and 6</a:t>
            </a:r>
          </a:p>
          <a:p>
            <a:r>
              <a:rPr lang="en-US" b="1"/>
              <a:t>Performance Objective</a:t>
            </a:r>
            <a:r>
              <a:rPr lang="en-US"/>
              <a:t>: Core Infrastructure</a:t>
            </a:r>
            <a:endParaRPr lang="en-US" i="1"/>
          </a:p>
          <a:p>
            <a:pPr fontAlgn="ctr"/>
            <a:r>
              <a:rPr lang="en-US" b="1"/>
              <a:t>Estimated Construction Start</a:t>
            </a:r>
            <a:r>
              <a:rPr lang="en-US"/>
              <a:t>: FY23</a:t>
            </a:r>
          </a:p>
          <a:p>
            <a:pPr fontAlgn="ctr"/>
            <a:r>
              <a:rPr lang="en-US" b="1"/>
              <a:t>Estimated Construction End:</a:t>
            </a:r>
            <a:r>
              <a:rPr lang="en-US"/>
              <a:t> FY29</a:t>
            </a:r>
          </a:p>
          <a:p>
            <a:pPr fontAlgn="ctr"/>
            <a:r>
              <a:rPr lang="en-US" b="1"/>
              <a:t>Budget Type:</a:t>
            </a:r>
            <a:r>
              <a:rPr lang="en-US"/>
              <a:t> Federal and Local</a:t>
            </a:r>
          </a:p>
          <a:p>
            <a:pPr fontAlgn="ctr"/>
            <a:r>
              <a:rPr lang="en-US" b="1"/>
              <a:t>Cost: </a:t>
            </a:r>
            <a:r>
              <a:rPr lang="en-US"/>
              <a:t>TBD</a:t>
            </a:r>
          </a:p>
          <a:p>
            <a:pPr marL="0" indent="0">
              <a:buNone/>
            </a:pPr>
            <a:endParaRPr lang="en-US" b="1"/>
          </a:p>
          <a:p>
            <a:pPr marL="0" indent="0" fontAlgn="ctr">
              <a:buNone/>
            </a:pPr>
            <a:r>
              <a:rPr lang="en-US" b="1"/>
              <a:t>Project Limits: </a:t>
            </a:r>
            <a:r>
              <a:rPr lang="en-US"/>
              <a:t>North Capitol Street to 3rd Street NE</a:t>
            </a:r>
            <a:endParaRPr lang="en-US" i="1"/>
          </a:p>
          <a:p>
            <a:pPr marL="0" indent="0">
              <a:buNone/>
            </a:pPr>
            <a:r>
              <a:rPr lang="en-US" b="1"/>
              <a:t>Project Description: </a:t>
            </a:r>
            <a:r>
              <a:rPr lang="en-US"/>
              <a:t>The project will replace the structurally deficient bridge that was built in 1976. This project enables $14 billion worth of public and private investment, enhances Union Station as a transportation hub, and captures the value of one of the largest remaining developable sites in the city. </a:t>
            </a:r>
          </a:p>
          <a:p>
            <a:pPr marL="0" indent="0">
              <a:buNone/>
            </a:pPr>
            <a:r>
              <a:rPr lang="en-US" b="1"/>
              <a:t>Challenges and Barriers: </a:t>
            </a:r>
            <a:r>
              <a:rPr lang="en-US"/>
              <a:t>Ongoing coordination with railroads, utilities, and stakeholders, particularly Amtrak.</a:t>
            </a:r>
            <a:r>
              <a:rPr lang="en-US" i="1"/>
              <a:t> </a:t>
            </a:r>
          </a:p>
          <a:p>
            <a:pPr marL="0" indent="0">
              <a:buNone/>
            </a:pPr>
            <a:r>
              <a:rPr lang="en-US" b="1"/>
              <a:t>Opportunities to Expedite: </a:t>
            </a:r>
            <a:r>
              <a:rPr lang="en-US"/>
              <a:t>None at this time.</a:t>
            </a:r>
            <a:endParaRPr lang="en-US" i="1"/>
          </a:p>
          <a:p>
            <a:endParaRPr lang="en-US"/>
          </a:p>
        </p:txBody>
      </p:sp>
      <p:pic>
        <p:nvPicPr>
          <p:cNvPr id="5" name="Picture 5">
            <a:extLst>
              <a:ext uri="{FF2B5EF4-FFF2-40B4-BE49-F238E27FC236}">
                <a16:creationId xmlns:a16="http://schemas.microsoft.com/office/drawing/2014/main" id="{0985E85D-12DB-4C08-944F-36C9246FFD2C}"/>
              </a:ext>
            </a:extLst>
          </p:cNvPr>
          <p:cNvPicPr>
            <a:picLocks noChangeAspect="1"/>
          </p:cNvPicPr>
          <p:nvPr/>
        </p:nvPicPr>
        <p:blipFill>
          <a:blip r:embed="rId2"/>
          <a:stretch>
            <a:fillRect/>
          </a:stretch>
        </p:blipFill>
        <p:spPr>
          <a:xfrm>
            <a:off x="-4176" y="1512752"/>
            <a:ext cx="4465529" cy="2746906"/>
          </a:xfrm>
          <a:prstGeom prst="rect">
            <a:avLst/>
          </a:prstGeom>
        </p:spPr>
      </p:pic>
    </p:spTree>
    <p:extLst>
      <p:ext uri="{BB962C8B-B14F-4D97-AF65-F5344CB8AC3E}">
        <p14:creationId xmlns:p14="http://schemas.microsoft.com/office/powerpoint/2010/main" val="1054886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ABCEC-94DF-42E2-BFB2-8EE7F419F566}"/>
              </a:ext>
            </a:extLst>
          </p:cNvPr>
          <p:cNvSpPr>
            <a:spLocks noGrp="1"/>
          </p:cNvSpPr>
          <p:nvPr>
            <p:ph type="title"/>
          </p:nvPr>
        </p:nvSpPr>
        <p:spPr/>
        <p:txBody>
          <a:bodyPr/>
          <a:lstStyle/>
          <a:p>
            <a:r>
              <a:rPr lang="en-US"/>
              <a:t>Benning Road Streetcar and Reconstruction Project</a:t>
            </a:r>
          </a:p>
        </p:txBody>
      </p:sp>
      <p:sp>
        <p:nvSpPr>
          <p:cNvPr id="4" name="Content Placeholder 3">
            <a:extLst>
              <a:ext uri="{FF2B5EF4-FFF2-40B4-BE49-F238E27FC236}">
                <a16:creationId xmlns:a16="http://schemas.microsoft.com/office/drawing/2014/main" id="{D0709F73-E28F-4528-85D4-6C1DDE37887B}"/>
              </a:ext>
            </a:extLst>
          </p:cNvPr>
          <p:cNvSpPr>
            <a:spLocks noGrp="1"/>
          </p:cNvSpPr>
          <p:nvPr>
            <p:ph idx="1"/>
          </p:nvPr>
        </p:nvSpPr>
        <p:spPr>
          <a:xfrm>
            <a:off x="4659085" y="949123"/>
            <a:ext cx="6867155" cy="4919241"/>
          </a:xfrm>
        </p:spPr>
        <p:txBody>
          <a:bodyPr vert="horz" lIns="91440" tIns="45720" rIns="91440" bIns="45720" rtlCol="0" anchor="t">
            <a:normAutofit fontScale="92500" lnSpcReduction="20000"/>
          </a:bodyPr>
          <a:lstStyle/>
          <a:p>
            <a:pPr fontAlgn="ctr"/>
            <a:r>
              <a:rPr lang="en-US" b="1"/>
              <a:t>Ward</a:t>
            </a:r>
            <a:r>
              <a:rPr lang="en-US"/>
              <a:t>: 5 and 7</a:t>
            </a:r>
          </a:p>
          <a:p>
            <a:r>
              <a:rPr lang="en-US" b="1"/>
              <a:t>Performance Objective</a:t>
            </a:r>
            <a:r>
              <a:rPr lang="en-US"/>
              <a:t>: Vehicular, Bicycle, and Pedestrian Safety Equity, Sustainability</a:t>
            </a:r>
          </a:p>
          <a:p>
            <a:pPr fontAlgn="ctr"/>
            <a:r>
              <a:rPr lang="en-US" b="1"/>
              <a:t>Estimated Construction Start</a:t>
            </a:r>
            <a:r>
              <a:rPr lang="en-US"/>
              <a:t>: FY23</a:t>
            </a:r>
          </a:p>
          <a:p>
            <a:pPr fontAlgn="ctr"/>
            <a:r>
              <a:rPr lang="en-US" b="1"/>
              <a:t>Estimated Construction End:</a:t>
            </a:r>
            <a:r>
              <a:rPr lang="en-US"/>
              <a:t> FY26</a:t>
            </a:r>
          </a:p>
          <a:p>
            <a:pPr fontAlgn="ctr"/>
            <a:r>
              <a:rPr lang="en-US" b="1"/>
              <a:t>Budget Type</a:t>
            </a:r>
            <a:r>
              <a:rPr lang="en-US"/>
              <a:t>: Federal and Local</a:t>
            </a:r>
          </a:p>
          <a:p>
            <a:r>
              <a:rPr lang="en-US" b="1"/>
              <a:t>Cost</a:t>
            </a:r>
            <a:r>
              <a:rPr lang="en-US"/>
              <a:t>: $111M Federal and $95M Local Capital</a:t>
            </a:r>
          </a:p>
          <a:p>
            <a:pPr marL="0" indent="0">
              <a:buNone/>
            </a:pPr>
            <a:endParaRPr lang="en-US" b="1"/>
          </a:p>
          <a:p>
            <a:pPr marL="0" indent="0">
              <a:buNone/>
            </a:pPr>
            <a:r>
              <a:rPr lang="en-US" b="1"/>
              <a:t>Project Limits: </a:t>
            </a:r>
            <a:r>
              <a:rPr lang="en-US"/>
              <a:t>Benning Road between Oklahoma Avenue and East Capitol Street</a:t>
            </a:r>
            <a:endParaRPr lang="en-US" i="1"/>
          </a:p>
          <a:p>
            <a:pPr marL="0" indent="0">
              <a:buNone/>
            </a:pPr>
            <a:r>
              <a:rPr lang="en-US" b="1"/>
              <a:t>Project Description: </a:t>
            </a:r>
            <a:r>
              <a:rPr lang="en-US"/>
              <a:t>Replacement of the Whitlock Bridge over CSX and DC 295; safety and access improvements at Benning Road and DC 295 interchange; extension of DC Streetcar from Oklahoma to Benning Road Metro; rehabilitation and pedestrian and bicycle infrastructure enhancements on Ethel Kenney Bridge</a:t>
            </a:r>
          </a:p>
          <a:p>
            <a:pPr marL="0" indent="0">
              <a:buNone/>
            </a:pPr>
            <a:r>
              <a:rPr lang="en-US" b="1"/>
              <a:t>Challenges and Barriers: </a:t>
            </a:r>
            <a:r>
              <a:rPr lang="en-US"/>
              <a:t>Coordination with utilities. Community engagement and stakeholder buy-in.</a:t>
            </a:r>
          </a:p>
          <a:p>
            <a:pPr marL="0" indent="0">
              <a:buNone/>
            </a:pPr>
            <a:r>
              <a:rPr lang="en-US" b="1"/>
              <a:t>Opportunities to Expedite: </a:t>
            </a:r>
            <a:r>
              <a:rPr lang="en-US"/>
              <a:t>Coordination with utilities.</a:t>
            </a:r>
          </a:p>
        </p:txBody>
      </p:sp>
      <p:pic>
        <p:nvPicPr>
          <p:cNvPr id="7" name="Picture 7">
            <a:extLst>
              <a:ext uri="{FF2B5EF4-FFF2-40B4-BE49-F238E27FC236}">
                <a16:creationId xmlns:a16="http://schemas.microsoft.com/office/drawing/2014/main" id="{CD14464A-06F7-49F7-9540-7C1033D33E32}"/>
              </a:ext>
            </a:extLst>
          </p:cNvPr>
          <p:cNvPicPr>
            <a:picLocks noChangeAspect="1"/>
          </p:cNvPicPr>
          <p:nvPr/>
        </p:nvPicPr>
        <p:blipFill>
          <a:blip r:embed="rId2"/>
          <a:stretch>
            <a:fillRect/>
          </a:stretch>
        </p:blipFill>
        <p:spPr>
          <a:xfrm>
            <a:off x="-4175" y="1435830"/>
            <a:ext cx="4475967" cy="3443546"/>
          </a:xfrm>
          <a:prstGeom prst="rect">
            <a:avLst/>
          </a:prstGeom>
        </p:spPr>
      </p:pic>
    </p:spTree>
    <p:extLst>
      <p:ext uri="{BB962C8B-B14F-4D97-AF65-F5344CB8AC3E}">
        <p14:creationId xmlns:p14="http://schemas.microsoft.com/office/powerpoint/2010/main" val="2485784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ABCEC-94DF-42E2-BFB2-8EE7F419F566}"/>
              </a:ext>
            </a:extLst>
          </p:cNvPr>
          <p:cNvSpPr>
            <a:spLocks noGrp="1"/>
          </p:cNvSpPr>
          <p:nvPr>
            <p:ph type="title"/>
          </p:nvPr>
        </p:nvSpPr>
        <p:spPr/>
        <p:txBody>
          <a:bodyPr/>
          <a:lstStyle/>
          <a:p>
            <a:r>
              <a:rPr lang="en-US"/>
              <a:t>Rehabilitation of the Theodore Roosevelt Bridge</a:t>
            </a:r>
          </a:p>
        </p:txBody>
      </p:sp>
      <p:sp>
        <p:nvSpPr>
          <p:cNvPr id="4" name="Content Placeholder 3">
            <a:extLst>
              <a:ext uri="{FF2B5EF4-FFF2-40B4-BE49-F238E27FC236}">
                <a16:creationId xmlns:a16="http://schemas.microsoft.com/office/drawing/2014/main" id="{D0709F73-E28F-4528-85D4-6C1DDE37887B}"/>
              </a:ext>
            </a:extLst>
          </p:cNvPr>
          <p:cNvSpPr>
            <a:spLocks noGrp="1"/>
          </p:cNvSpPr>
          <p:nvPr>
            <p:ph idx="1"/>
          </p:nvPr>
        </p:nvSpPr>
        <p:spPr>
          <a:xfrm>
            <a:off x="4582885" y="949123"/>
            <a:ext cx="6943355" cy="4919241"/>
          </a:xfrm>
        </p:spPr>
        <p:txBody>
          <a:bodyPr vert="horz" lIns="91440" tIns="45720" rIns="91440" bIns="45720" rtlCol="0" anchor="t">
            <a:normAutofit fontScale="85000" lnSpcReduction="10000"/>
          </a:bodyPr>
          <a:lstStyle/>
          <a:p>
            <a:pPr fontAlgn="ctr"/>
            <a:r>
              <a:rPr lang="en-US" b="1"/>
              <a:t>Ward</a:t>
            </a:r>
            <a:r>
              <a:rPr lang="en-US"/>
              <a:t>: 2</a:t>
            </a:r>
          </a:p>
          <a:p>
            <a:r>
              <a:rPr lang="en-US" b="1"/>
              <a:t>Performance Objective:</a:t>
            </a:r>
            <a:r>
              <a:rPr lang="en-US"/>
              <a:t> Core Infrastructure</a:t>
            </a:r>
          </a:p>
          <a:p>
            <a:pPr fontAlgn="ctr"/>
            <a:r>
              <a:rPr lang="en-US" b="1"/>
              <a:t>Estimated Construction Start</a:t>
            </a:r>
            <a:r>
              <a:rPr lang="en-US"/>
              <a:t>: FY23</a:t>
            </a:r>
          </a:p>
          <a:p>
            <a:pPr fontAlgn="ctr"/>
            <a:r>
              <a:rPr lang="en-US" b="1"/>
              <a:t>Estimated Construction End</a:t>
            </a:r>
            <a:r>
              <a:rPr lang="en-US"/>
              <a:t>: FY25</a:t>
            </a:r>
          </a:p>
          <a:p>
            <a:pPr fontAlgn="ctr"/>
            <a:r>
              <a:rPr lang="en-US" b="1"/>
              <a:t>Budget Type</a:t>
            </a:r>
            <a:r>
              <a:rPr lang="en-US"/>
              <a:t>: Federal </a:t>
            </a:r>
          </a:p>
          <a:p>
            <a:r>
              <a:rPr lang="en-US" b="1"/>
              <a:t>Cost</a:t>
            </a:r>
            <a:r>
              <a:rPr lang="en-US"/>
              <a:t>: $110.5 M construction</a:t>
            </a:r>
          </a:p>
          <a:p>
            <a:pPr marL="0" indent="0">
              <a:buNone/>
            </a:pPr>
            <a:endParaRPr lang="en-US" b="1"/>
          </a:p>
          <a:p>
            <a:pPr marL="0" indent="0">
              <a:buNone/>
            </a:pPr>
            <a:r>
              <a:rPr lang="en-US" b="1"/>
              <a:t>Project Limits: </a:t>
            </a:r>
            <a:r>
              <a:rPr lang="en-US"/>
              <a:t>Theodore Roosevelt Bridge over the Potomac River and Little River and the immediate approaches</a:t>
            </a:r>
          </a:p>
          <a:p>
            <a:pPr marL="0" indent="0">
              <a:buNone/>
            </a:pPr>
            <a:r>
              <a:rPr lang="en-US" b="1"/>
              <a:t>Project Description: </a:t>
            </a:r>
            <a:r>
              <a:rPr lang="en-US"/>
              <a:t>The project will rehabilitate the structurally deficient bridge that was built in 1964. Rehabilitation will involve upgrading and maintaining the current level of service by performing structural repairs and widening southside sidewalk to improve bicycle and pedestrian access.</a:t>
            </a:r>
          </a:p>
          <a:p>
            <a:pPr marL="0" indent="0">
              <a:buNone/>
            </a:pPr>
            <a:r>
              <a:rPr lang="en-US" b="1"/>
              <a:t>Challenges and Barriers: </a:t>
            </a:r>
            <a:r>
              <a:rPr lang="en-US"/>
              <a:t>Constant coordination with key stakeholders including National Park Service (NPS), Commonwealth of Virginia, and Arlington County; this project requires allocation of a significant portion of DDOT federal program.</a:t>
            </a:r>
          </a:p>
          <a:p>
            <a:pPr marL="0" indent="0">
              <a:buNone/>
            </a:pPr>
            <a:r>
              <a:rPr lang="en-US" b="1"/>
              <a:t>Opportunities to Expedite: </a:t>
            </a:r>
            <a:r>
              <a:rPr lang="en-US"/>
              <a:t>None at this time.</a:t>
            </a:r>
          </a:p>
        </p:txBody>
      </p:sp>
      <p:pic>
        <p:nvPicPr>
          <p:cNvPr id="2" name="Picture 4">
            <a:extLst>
              <a:ext uri="{FF2B5EF4-FFF2-40B4-BE49-F238E27FC236}">
                <a16:creationId xmlns:a16="http://schemas.microsoft.com/office/drawing/2014/main" id="{10DB7374-C7F1-4658-BAC3-62B65D9A363F}"/>
              </a:ext>
            </a:extLst>
          </p:cNvPr>
          <p:cNvPicPr>
            <a:picLocks noChangeAspect="1"/>
          </p:cNvPicPr>
          <p:nvPr/>
        </p:nvPicPr>
        <p:blipFill>
          <a:blip r:embed="rId2"/>
          <a:stretch>
            <a:fillRect/>
          </a:stretch>
        </p:blipFill>
        <p:spPr>
          <a:xfrm>
            <a:off x="-118997" y="1719136"/>
            <a:ext cx="4830871" cy="2709919"/>
          </a:xfrm>
          <a:prstGeom prst="rect">
            <a:avLst/>
          </a:prstGeom>
        </p:spPr>
      </p:pic>
    </p:spTree>
    <p:extLst>
      <p:ext uri="{BB962C8B-B14F-4D97-AF65-F5344CB8AC3E}">
        <p14:creationId xmlns:p14="http://schemas.microsoft.com/office/powerpoint/2010/main" val="3289843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sz="2800"/>
              <a:t>District of Columbia Power Line Undergrounding “DC PLUG” (Citywide)</a:t>
            </a:r>
            <a:endParaRPr lang="en-US" sz="2800">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idx="1"/>
          </p:nvPr>
        </p:nvSpPr>
        <p:spPr>
          <a:xfrm>
            <a:off x="4600857" y="949123"/>
            <a:ext cx="6925383" cy="4919241"/>
          </a:xfrm>
        </p:spPr>
        <p:txBody>
          <a:bodyPr vert="horz" lIns="91440" tIns="45720" rIns="91440" bIns="45720" rtlCol="0" anchor="t">
            <a:normAutofit fontScale="77500" lnSpcReduction="20000"/>
          </a:bodyPr>
          <a:lstStyle/>
          <a:p>
            <a:pPr fontAlgn="ctr"/>
            <a:r>
              <a:rPr lang="en-US"/>
              <a:t>Ward: 3, 4, 5, 7, and 8</a:t>
            </a:r>
          </a:p>
          <a:p>
            <a:pPr fontAlgn="ctr"/>
            <a:r>
              <a:rPr lang="en-US"/>
              <a:t>Status: Planning / Design / Construction</a:t>
            </a:r>
          </a:p>
          <a:p>
            <a:r>
              <a:rPr lang="en-US" b="1"/>
              <a:t>Performance Objective:</a:t>
            </a:r>
            <a:r>
              <a:rPr lang="en-US"/>
              <a:t> Core Infrastructure</a:t>
            </a:r>
          </a:p>
          <a:p>
            <a:pPr fontAlgn="ctr"/>
            <a:r>
              <a:rPr lang="en-US" b="1"/>
              <a:t>Construction Start:</a:t>
            </a:r>
            <a:r>
              <a:rPr lang="en-US"/>
              <a:t> 2019</a:t>
            </a:r>
          </a:p>
          <a:p>
            <a:pPr fontAlgn="ctr"/>
            <a:r>
              <a:rPr lang="en-US" b="1"/>
              <a:t>Estimated Construction End:</a:t>
            </a:r>
            <a:r>
              <a:rPr lang="en-US"/>
              <a:t> 2027</a:t>
            </a:r>
          </a:p>
          <a:p>
            <a:pPr fontAlgn="ctr"/>
            <a:r>
              <a:rPr lang="en-US" b="1"/>
              <a:t>Budget Type: </a:t>
            </a:r>
            <a:r>
              <a:rPr lang="en-US"/>
              <a:t>Local</a:t>
            </a:r>
          </a:p>
          <a:p>
            <a:pPr fontAlgn="ctr"/>
            <a:r>
              <a:rPr lang="en-US" b="1"/>
              <a:t>Budget Estimate:</a:t>
            </a:r>
            <a:r>
              <a:rPr lang="en-US"/>
              <a:t> $500 M = $250M (District) + $250 (Pepco)</a:t>
            </a:r>
          </a:p>
          <a:p>
            <a:pPr fontAlgn="ctr"/>
            <a:r>
              <a:rPr lang="en-US" b="1"/>
              <a:t>Cost:</a:t>
            </a:r>
            <a:r>
              <a:rPr lang="en-US"/>
              <a:t> $187.5M District Portion collected through a fee imposed on Pepco + up to $62.5M DDOT Capital Budget</a:t>
            </a:r>
          </a:p>
          <a:p>
            <a:pPr marL="0" indent="0">
              <a:buNone/>
            </a:pPr>
            <a:r>
              <a:rPr lang="en-US" b="1"/>
              <a:t>Project Description: </a:t>
            </a:r>
            <a:r>
              <a:rPr lang="en-US"/>
              <a:t>Undergrounding up to 30 electrical feeders that are most vulnerable to outages during storm conditions. DDOT will construct underground vaults and buried conduits to accommodate Pepco’s feeder lines and transformers. This project will support efforts to improve the resiliency and reliability of the District's electricity distribution system, in accordance with the recommendations of the Mayor's Power Line Undergrounding Task Force, the Electric Company Infrastructure Financing Act of 2013, and the Electric Company Infrastructure Improvement Financing Amendment Act of 2017. </a:t>
            </a:r>
          </a:p>
          <a:p>
            <a:pPr marL="0" indent="0">
              <a:buNone/>
            </a:pPr>
            <a:r>
              <a:rPr lang="en-US" b="1"/>
              <a:t>Challenges and Barriers: </a:t>
            </a:r>
            <a:r>
              <a:rPr lang="en-US"/>
              <a:t>Securing the full $62.5M of DDOT Capital Budget funds. Approximately $15.5M is unallocated. </a:t>
            </a:r>
            <a:endParaRPr lang="en-US" b="1"/>
          </a:p>
          <a:p>
            <a:pPr marL="0" indent="0">
              <a:buNone/>
            </a:pPr>
            <a:r>
              <a:rPr lang="en-US" b="1"/>
              <a:t>Opportunities to Expedite: </a:t>
            </a:r>
            <a:r>
              <a:rPr lang="en-US"/>
              <a:t>Contracted an on-call design consultant to whom design task orders can be issues, eliminating one-off procurements for design deliverables and expediting the procurement process.</a:t>
            </a:r>
          </a:p>
          <a:p>
            <a:endParaRPr lang="en-US"/>
          </a:p>
        </p:txBody>
      </p:sp>
      <p:pic>
        <p:nvPicPr>
          <p:cNvPr id="8" name="Picture Placeholder 7">
            <a:extLst>
              <a:ext uri="{FF2B5EF4-FFF2-40B4-BE49-F238E27FC236}">
                <a16:creationId xmlns:a16="http://schemas.microsoft.com/office/drawing/2014/main" id="{558FADE5-F7E9-4DA0-BFC3-57D75DC41B18}"/>
              </a:ext>
            </a:extLst>
          </p:cNvPr>
          <p:cNvPicPr>
            <a:picLocks noGrp="1" noChangeAspect="1"/>
          </p:cNvPicPr>
          <p:nvPr>
            <p:ph type="pic" sz="quarter" idx="4294967295"/>
          </p:nvPr>
        </p:nvPicPr>
        <p:blipFill>
          <a:blip r:embed="rId2"/>
          <a:srcRect l="17871" r="17871"/>
          <a:stretch>
            <a:fillRect/>
          </a:stretch>
        </p:blipFill>
        <p:spPr>
          <a:xfrm>
            <a:off x="0" y="723900"/>
            <a:ext cx="4425950" cy="5145088"/>
          </a:xfrm>
          <a:prstGeom prst="rect">
            <a:avLst/>
          </a:prstGeom>
        </p:spPr>
      </p:pic>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174979" y="1061012"/>
            <a:ext cx="4425879" cy="4959753"/>
          </a:xfrm>
          <a:prstGeom prst="rect">
            <a:avLst/>
          </a:prstGeom>
        </p:spPr>
      </p:sp>
    </p:spTree>
    <p:extLst>
      <p:ext uri="{BB962C8B-B14F-4D97-AF65-F5344CB8AC3E}">
        <p14:creationId xmlns:p14="http://schemas.microsoft.com/office/powerpoint/2010/main" val="1993131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4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
            <a:lum/>
          </a:blip>
          <a:srcRect/>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0DBF7C-D741-481D-B931-0ED4DC2A07AB}"/>
              </a:ext>
            </a:extLst>
          </p:cNvPr>
          <p:cNvSpPr>
            <a:spLocks noGrp="1"/>
          </p:cNvSpPr>
          <p:nvPr>
            <p:ph type="title"/>
          </p:nvPr>
        </p:nvSpPr>
        <p:spPr/>
        <p:txBody>
          <a:bodyPr/>
          <a:lstStyle/>
          <a:p>
            <a:r>
              <a:rPr lang="en-US"/>
              <a:t>Chesnut Street Sidewalk</a:t>
            </a:r>
          </a:p>
        </p:txBody>
      </p:sp>
      <p:sp>
        <p:nvSpPr>
          <p:cNvPr id="4" name="Content Placeholder 3">
            <a:extLst>
              <a:ext uri="{FF2B5EF4-FFF2-40B4-BE49-F238E27FC236}">
                <a16:creationId xmlns:a16="http://schemas.microsoft.com/office/drawing/2014/main" id="{69CBF853-1D8E-414A-9EB9-8CD7AA8B88E1}"/>
              </a:ext>
            </a:extLst>
          </p:cNvPr>
          <p:cNvSpPr>
            <a:spLocks noGrp="1"/>
          </p:cNvSpPr>
          <p:nvPr>
            <p:ph idx="1"/>
          </p:nvPr>
        </p:nvSpPr>
        <p:spPr>
          <a:xfrm>
            <a:off x="4724399" y="949123"/>
            <a:ext cx="6801841" cy="4919241"/>
          </a:xfrm>
        </p:spPr>
        <p:txBody>
          <a:bodyPr vert="horz" lIns="91440" tIns="45720" rIns="91440" bIns="45720" rtlCol="0" anchor="t">
            <a:normAutofit fontScale="92500" lnSpcReduction="20000"/>
          </a:bodyPr>
          <a:lstStyle/>
          <a:p>
            <a:r>
              <a:rPr lang="en-US" b="1"/>
              <a:t>Ward:</a:t>
            </a:r>
            <a:r>
              <a:rPr lang="en-US"/>
              <a:t> 4</a:t>
            </a:r>
          </a:p>
          <a:p>
            <a:r>
              <a:rPr lang="en-US" b="1"/>
              <a:t>Performance Objective:</a:t>
            </a:r>
            <a:r>
              <a:rPr lang="en-US"/>
              <a:t> Pedestrian Safety, and Traffic Calming Measure</a:t>
            </a:r>
          </a:p>
          <a:p>
            <a:r>
              <a:rPr lang="en-US" b="1"/>
              <a:t>Construction Start: </a:t>
            </a:r>
            <a:r>
              <a:rPr lang="en-US"/>
              <a:t>FY21</a:t>
            </a:r>
          </a:p>
          <a:p>
            <a:r>
              <a:rPr lang="en-US" b="1"/>
              <a:t>Construction End: </a:t>
            </a:r>
            <a:r>
              <a:rPr lang="en-US"/>
              <a:t>FY22</a:t>
            </a:r>
          </a:p>
          <a:p>
            <a:r>
              <a:rPr lang="en-US" b="1"/>
              <a:t>Budget Type:</a:t>
            </a:r>
            <a:r>
              <a:rPr lang="en-US"/>
              <a:t> Local</a:t>
            </a:r>
          </a:p>
          <a:p>
            <a:r>
              <a:rPr lang="en-US" b="1"/>
              <a:t>Cost: </a:t>
            </a:r>
            <a:r>
              <a:rPr lang="en-US"/>
              <a:t>$1,014,353.50</a:t>
            </a:r>
          </a:p>
          <a:p>
            <a:endParaRPr lang="en-US"/>
          </a:p>
          <a:p>
            <a:r>
              <a:rPr lang="en-US" b="1"/>
              <a:t>Project Limits: </a:t>
            </a:r>
            <a:r>
              <a:rPr lang="en-US"/>
              <a:t>From Oregon Avenue NW to Western Avenue NW</a:t>
            </a:r>
          </a:p>
          <a:p>
            <a:endParaRPr lang="en-US"/>
          </a:p>
          <a:p>
            <a:r>
              <a:rPr lang="en-US" b="1"/>
              <a:t>Project Description: </a:t>
            </a:r>
            <a:r>
              <a:rPr lang="en-US"/>
              <a:t>The Chestnut Street Sidewalk Improvement Project added a new sidewalk on the north side of Chestnut Street. The installation of the sidewalk provides a reduction in roadway width and provides traffic-calming benefits. Additional improvements included pavement resurfacing, bus pads (north side), driveway entrances, ADA compliant curb ramps, crosswalks on the side streets, drainage improvements, and landscaping.</a:t>
            </a:r>
          </a:p>
          <a:p>
            <a:endParaRPr lang="en-US"/>
          </a:p>
          <a:p>
            <a:endParaRPr lang="en-US"/>
          </a:p>
          <a:p>
            <a:endParaRPr lang="en-US"/>
          </a:p>
        </p:txBody>
      </p:sp>
      <p:pic>
        <p:nvPicPr>
          <p:cNvPr id="5" name="Picture 5" descr="Chestnut 1.JPG">
            <a:extLst>
              <a:ext uri="{FF2B5EF4-FFF2-40B4-BE49-F238E27FC236}">
                <a16:creationId xmlns:a16="http://schemas.microsoft.com/office/drawing/2014/main" id="{72BFE13A-EEBD-4124-B991-4844E6E59256}"/>
              </a:ext>
            </a:extLst>
          </p:cNvPr>
          <p:cNvPicPr>
            <a:picLocks noChangeAspect="1"/>
          </p:cNvPicPr>
          <p:nvPr/>
        </p:nvPicPr>
        <p:blipFill>
          <a:blip r:embed="rId3"/>
          <a:stretch>
            <a:fillRect/>
          </a:stretch>
        </p:blipFill>
        <p:spPr>
          <a:xfrm>
            <a:off x="3958" y="721623"/>
            <a:ext cx="4445329" cy="2742806"/>
          </a:xfrm>
          <a:prstGeom prst="rect">
            <a:avLst/>
          </a:prstGeom>
        </p:spPr>
      </p:pic>
      <p:pic>
        <p:nvPicPr>
          <p:cNvPr id="6" name="Picture 6" descr="Chestnut 2.JPG">
            <a:extLst>
              <a:ext uri="{FF2B5EF4-FFF2-40B4-BE49-F238E27FC236}">
                <a16:creationId xmlns:a16="http://schemas.microsoft.com/office/drawing/2014/main" id="{C1DC6783-9E06-4024-B6D0-14B2CD5C3C8A}"/>
              </a:ext>
            </a:extLst>
          </p:cNvPr>
          <p:cNvPicPr>
            <a:picLocks noChangeAspect="1"/>
          </p:cNvPicPr>
          <p:nvPr/>
        </p:nvPicPr>
        <p:blipFill>
          <a:blip r:embed="rId4"/>
          <a:stretch>
            <a:fillRect/>
          </a:stretch>
        </p:blipFill>
        <p:spPr>
          <a:xfrm>
            <a:off x="3958" y="3425222"/>
            <a:ext cx="4445329" cy="2521168"/>
          </a:xfrm>
          <a:prstGeom prst="rect">
            <a:avLst/>
          </a:prstGeom>
        </p:spPr>
      </p:pic>
    </p:spTree>
    <p:extLst>
      <p:ext uri="{BB962C8B-B14F-4D97-AF65-F5344CB8AC3E}">
        <p14:creationId xmlns:p14="http://schemas.microsoft.com/office/powerpoint/2010/main" val="1447192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D9250-7A7A-DE45-8E21-02AC33EA2B9E}"/>
              </a:ext>
            </a:extLst>
          </p:cNvPr>
          <p:cNvSpPr>
            <a:spLocks noGrp="1"/>
          </p:cNvSpPr>
          <p:nvPr>
            <p:ph type="title"/>
          </p:nvPr>
        </p:nvSpPr>
        <p:spPr/>
        <p:txBody>
          <a:bodyPr/>
          <a:lstStyle/>
          <a:p>
            <a:r>
              <a:rPr lang="en-US"/>
              <a:t>Parkside Pedestrian Bridge</a:t>
            </a:r>
            <a:endParaRPr lang="en-US">
              <a:latin typeface="Avenir Next LT Pro" panose="020B0504020202020204" pitchFamily="34" charset="0"/>
            </a:endParaRPr>
          </a:p>
        </p:txBody>
      </p:sp>
      <p:sp>
        <p:nvSpPr>
          <p:cNvPr id="7" name="Content Placeholder 6">
            <a:extLst>
              <a:ext uri="{FF2B5EF4-FFF2-40B4-BE49-F238E27FC236}">
                <a16:creationId xmlns:a16="http://schemas.microsoft.com/office/drawing/2014/main" id="{5C2160ED-298B-45F7-8456-14D5BB6E2551}"/>
              </a:ext>
            </a:extLst>
          </p:cNvPr>
          <p:cNvSpPr>
            <a:spLocks noGrp="1"/>
          </p:cNvSpPr>
          <p:nvPr>
            <p:ph idx="1"/>
          </p:nvPr>
        </p:nvSpPr>
        <p:spPr>
          <a:xfrm>
            <a:off x="4600857" y="949123"/>
            <a:ext cx="6925383" cy="4919241"/>
          </a:xfrm>
        </p:spPr>
        <p:txBody>
          <a:bodyPr vert="horz" lIns="91440" tIns="45720" rIns="91440" bIns="45720" rtlCol="0" anchor="t">
            <a:normAutofit/>
          </a:bodyPr>
          <a:lstStyle/>
          <a:p>
            <a:pPr fontAlgn="ctr"/>
            <a:r>
              <a:rPr lang="en-US" b="1"/>
              <a:t>Ward</a:t>
            </a:r>
            <a:r>
              <a:rPr lang="en-US"/>
              <a:t>: 7</a:t>
            </a:r>
          </a:p>
          <a:p>
            <a:r>
              <a:rPr lang="en-US" b="1"/>
              <a:t>Performance Objective:</a:t>
            </a:r>
            <a:r>
              <a:rPr lang="en-US"/>
              <a:t> Sustainability, Pedestrian Safety</a:t>
            </a:r>
          </a:p>
          <a:p>
            <a:pPr fontAlgn="ctr"/>
            <a:r>
              <a:rPr lang="en-US" b="1"/>
              <a:t>Construction Start</a:t>
            </a:r>
            <a:r>
              <a:rPr lang="en-US"/>
              <a:t>: FY20</a:t>
            </a:r>
          </a:p>
          <a:p>
            <a:r>
              <a:rPr lang="en-US" b="1"/>
              <a:t>Construction End: </a:t>
            </a:r>
            <a:r>
              <a:rPr lang="en-US"/>
              <a:t>FY22</a:t>
            </a:r>
          </a:p>
          <a:p>
            <a:pPr fontAlgn="ctr"/>
            <a:r>
              <a:rPr lang="en-US" b="1"/>
              <a:t>Budget Type:</a:t>
            </a:r>
            <a:r>
              <a:rPr lang="en-US"/>
              <a:t> Local and Developer</a:t>
            </a:r>
          </a:p>
          <a:p>
            <a:pPr fontAlgn="ctr"/>
            <a:r>
              <a:rPr lang="en-US" b="1"/>
              <a:t>Construction:</a:t>
            </a:r>
            <a:r>
              <a:rPr lang="en-US"/>
              <a:t> $15M</a:t>
            </a:r>
          </a:p>
          <a:p>
            <a:endParaRPr lang="en-US"/>
          </a:p>
          <a:p>
            <a:pPr marL="0" indent="0">
              <a:buNone/>
            </a:pPr>
            <a:r>
              <a:rPr lang="en-US" b="1"/>
              <a:t>Project Limits: </a:t>
            </a:r>
            <a:r>
              <a:rPr lang="en-US"/>
              <a:t>From Minnesota Avenue Metro Station to Kenilworth Terrace NE  </a:t>
            </a:r>
          </a:p>
          <a:p>
            <a:pPr marL="0" indent="0">
              <a:buNone/>
            </a:pPr>
            <a:endParaRPr lang="en-US"/>
          </a:p>
          <a:p>
            <a:pPr marL="0" indent="0">
              <a:buNone/>
            </a:pPr>
            <a:r>
              <a:rPr lang="en-US" b="1"/>
              <a:t>Project Description: </a:t>
            </a:r>
            <a:r>
              <a:rPr lang="en-US"/>
              <a:t>The project  improved connections for neighborhoods on each side of DC-295, providing new access to the Minnesota Avenue Metro Station that is safe, well-lit, accessible, and available 24/7.  </a:t>
            </a:r>
          </a:p>
          <a:p>
            <a:pPr marL="0" indent="0">
              <a:buNone/>
            </a:pPr>
            <a:endParaRPr lang="en-US"/>
          </a:p>
          <a:p>
            <a:endParaRPr lang="en-US"/>
          </a:p>
        </p:txBody>
      </p:sp>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174979" y="1061012"/>
            <a:ext cx="4425879" cy="4959753"/>
          </a:xfrm>
          <a:prstGeom prst="rect">
            <a:avLst/>
          </a:prstGeom>
        </p:spPr>
      </p:sp>
      <p:pic>
        <p:nvPicPr>
          <p:cNvPr id="4" name="Picture 3">
            <a:extLst>
              <a:ext uri="{FF2B5EF4-FFF2-40B4-BE49-F238E27FC236}">
                <a16:creationId xmlns:a16="http://schemas.microsoft.com/office/drawing/2014/main" id="{5A03A5A2-C7FB-470A-A756-A21A1345DCA3}"/>
              </a:ext>
            </a:extLst>
          </p:cNvPr>
          <p:cNvPicPr>
            <a:picLocks noChangeAspect="1"/>
          </p:cNvPicPr>
          <p:nvPr/>
        </p:nvPicPr>
        <p:blipFill>
          <a:blip r:embed="rId2"/>
          <a:stretch>
            <a:fillRect/>
          </a:stretch>
        </p:blipFill>
        <p:spPr>
          <a:xfrm>
            <a:off x="13358" y="1645543"/>
            <a:ext cx="4425879" cy="3328262"/>
          </a:xfrm>
          <a:prstGeom prst="rect">
            <a:avLst/>
          </a:prstGeom>
        </p:spPr>
      </p:pic>
    </p:spTree>
    <p:extLst>
      <p:ext uri="{BB962C8B-B14F-4D97-AF65-F5344CB8AC3E}">
        <p14:creationId xmlns:p14="http://schemas.microsoft.com/office/powerpoint/2010/main" val="192897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C2160ED-298B-45F7-8456-14D5BB6E2551}"/>
              </a:ext>
            </a:extLst>
          </p:cNvPr>
          <p:cNvSpPr>
            <a:spLocks noGrp="1"/>
          </p:cNvSpPr>
          <p:nvPr>
            <p:ph sz="half" idx="2"/>
          </p:nvPr>
        </p:nvSpPr>
        <p:spPr>
          <a:xfrm>
            <a:off x="4448044" y="723901"/>
            <a:ext cx="7579056" cy="5144464"/>
          </a:xfrm>
        </p:spPr>
        <p:txBody>
          <a:bodyPr vert="horz" lIns="91440" tIns="45720" rIns="91440" bIns="45720" rtlCol="0" anchor="t">
            <a:noAutofit/>
          </a:bodyPr>
          <a:lstStyle/>
          <a:p>
            <a:pPr fontAlgn="ctr"/>
            <a:r>
              <a:rPr lang="en-US" b="1"/>
              <a:t>Ward:</a:t>
            </a:r>
            <a:r>
              <a:rPr lang="en-US"/>
              <a:t> 6</a:t>
            </a:r>
          </a:p>
          <a:p>
            <a:r>
              <a:rPr lang="en-US" b="1"/>
              <a:t>Performance Objective: </a:t>
            </a:r>
            <a:r>
              <a:rPr lang="en-US"/>
              <a:t>Safety improvements</a:t>
            </a:r>
          </a:p>
          <a:p>
            <a:pPr fontAlgn="ctr"/>
            <a:r>
              <a:rPr lang="en-US" b="1"/>
              <a:t>Construction Start:</a:t>
            </a:r>
            <a:r>
              <a:rPr lang="en-US"/>
              <a:t>  FY20</a:t>
            </a:r>
          </a:p>
          <a:p>
            <a:r>
              <a:rPr lang="en-US" b="1"/>
              <a:t>Estimated Construction End: </a:t>
            </a:r>
            <a:r>
              <a:rPr lang="en-US"/>
              <a:t>FY22 (Jan. 31, 2022)</a:t>
            </a:r>
          </a:p>
          <a:p>
            <a:pPr fontAlgn="ctr"/>
            <a:r>
              <a:rPr lang="en-US" b="1"/>
              <a:t>Budget Type: </a:t>
            </a:r>
            <a:r>
              <a:rPr lang="en-US"/>
              <a:t>Federal</a:t>
            </a:r>
          </a:p>
          <a:p>
            <a:pPr fontAlgn="ctr"/>
            <a:r>
              <a:rPr lang="en-US" b="1"/>
              <a:t>Cost:  </a:t>
            </a:r>
            <a:r>
              <a:rPr lang="en-US"/>
              <a:t>$5.6M</a:t>
            </a:r>
            <a:endParaRPr lang="en-US" b="1"/>
          </a:p>
          <a:p>
            <a:pPr marL="0" indent="0" fontAlgn="ctr">
              <a:buNone/>
            </a:pPr>
            <a:endParaRPr lang="en-US" b="1"/>
          </a:p>
          <a:p>
            <a:pPr marL="0" indent="0" fontAlgn="ctr">
              <a:buNone/>
            </a:pPr>
            <a:r>
              <a:rPr lang="en-US" b="1"/>
              <a:t>Project Limits: </a:t>
            </a:r>
            <a:r>
              <a:rPr lang="en-US"/>
              <a:t>Ohio Dr. to D St., SW</a:t>
            </a:r>
          </a:p>
          <a:p>
            <a:pPr marL="0" indent="0" algn="just" fontAlgn="ctr">
              <a:buNone/>
            </a:pPr>
            <a:r>
              <a:rPr lang="en-US" b="1"/>
              <a:t>Project Description:</a:t>
            </a:r>
            <a:r>
              <a:rPr lang="en-US" b="1">
                <a:ea typeface="+mn-lt"/>
                <a:cs typeface="Times New Roman"/>
              </a:rPr>
              <a:t> </a:t>
            </a:r>
            <a:r>
              <a:rPr lang="en-US">
                <a:ea typeface="+mn-lt"/>
                <a:cs typeface="Times New Roman"/>
              </a:rPr>
              <a:t>Replacement of 7 existing overhead sign structure and repair of 8 existing sign structure including replacement of existing sign panels; the work also includes replacement of one sign structure at NY Ave. Total of 16 sign structures. </a:t>
            </a:r>
            <a:endParaRPr lang="en-US">
              <a:ea typeface="+mn-lt"/>
              <a:cs typeface="+mn-lt"/>
            </a:endParaRPr>
          </a:p>
          <a:p>
            <a:pPr marL="0" indent="0">
              <a:spcBef>
                <a:spcPts val="0"/>
              </a:spcBef>
              <a:buNone/>
            </a:pPr>
            <a:endParaRPr lang="en-US"/>
          </a:p>
        </p:txBody>
      </p:sp>
      <p:sp>
        <p:nvSpPr>
          <p:cNvPr id="5" name="Picture Placeholder 5">
            <a:extLst>
              <a:ext uri="{FF2B5EF4-FFF2-40B4-BE49-F238E27FC236}">
                <a16:creationId xmlns:a16="http://schemas.microsoft.com/office/drawing/2014/main" id="{8BAFE818-90CC-4F26-9FFE-886292882392}"/>
              </a:ext>
            </a:extLst>
          </p:cNvPr>
          <p:cNvSpPr txBox="1">
            <a:spLocks/>
          </p:cNvSpPr>
          <p:nvPr/>
        </p:nvSpPr>
        <p:spPr>
          <a:xfrm>
            <a:off x="392693" y="1093669"/>
            <a:ext cx="4425879" cy="4959753"/>
          </a:xfrm>
          <a:prstGeom prst="rect">
            <a:avLst/>
          </a:prstGeom>
        </p:spPr>
      </p:sp>
      <p:sp>
        <p:nvSpPr>
          <p:cNvPr id="2" name="Title 1">
            <a:extLst>
              <a:ext uri="{FF2B5EF4-FFF2-40B4-BE49-F238E27FC236}">
                <a16:creationId xmlns:a16="http://schemas.microsoft.com/office/drawing/2014/main" id="{D642B3C4-1272-42F4-93DF-4F180485BF40}"/>
              </a:ext>
            </a:extLst>
          </p:cNvPr>
          <p:cNvSpPr txBox="1">
            <a:spLocks/>
          </p:cNvSpPr>
          <p:nvPr/>
        </p:nvSpPr>
        <p:spPr>
          <a:xfrm>
            <a:off x="-14288" y="0"/>
            <a:ext cx="12169776" cy="7239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2"/>
                </a:solidFill>
                <a:latin typeface="Avenir Heavy"/>
                <a:ea typeface="+mj-ea"/>
                <a:cs typeface="Avenir Heavy"/>
              </a:defRPr>
            </a:lvl1pPr>
          </a:lstStyle>
          <a:p>
            <a:r>
              <a:rPr lang="en-US" sz="3200"/>
              <a:t>I-395 Sign Structure Improvements</a:t>
            </a:r>
          </a:p>
        </p:txBody>
      </p:sp>
      <p:pic>
        <p:nvPicPr>
          <p:cNvPr id="3" name="Picture 3">
            <a:extLst>
              <a:ext uri="{FF2B5EF4-FFF2-40B4-BE49-F238E27FC236}">
                <a16:creationId xmlns:a16="http://schemas.microsoft.com/office/drawing/2014/main" id="{2E866753-112D-4ECC-BEA3-2FC73173349C}"/>
              </a:ext>
            </a:extLst>
          </p:cNvPr>
          <p:cNvPicPr>
            <a:picLocks noChangeAspect="1"/>
          </p:cNvPicPr>
          <p:nvPr/>
        </p:nvPicPr>
        <p:blipFill>
          <a:blip r:embed="rId2"/>
          <a:stretch>
            <a:fillRect/>
          </a:stretch>
        </p:blipFill>
        <p:spPr>
          <a:xfrm>
            <a:off x="-11723" y="1570438"/>
            <a:ext cx="4431323" cy="2732385"/>
          </a:xfrm>
          <a:prstGeom prst="rect">
            <a:avLst/>
          </a:prstGeom>
        </p:spPr>
      </p:pic>
    </p:spTree>
    <p:extLst>
      <p:ext uri="{BB962C8B-B14F-4D97-AF65-F5344CB8AC3E}">
        <p14:creationId xmlns:p14="http://schemas.microsoft.com/office/powerpoint/2010/main" val="753185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D462-3DAA-CF4D-955C-6E0735B65D8C}"/>
              </a:ext>
            </a:extLst>
          </p:cNvPr>
          <p:cNvSpPr>
            <a:spLocks noGrp="1"/>
          </p:cNvSpPr>
          <p:nvPr>
            <p:ph type="ctrTitle"/>
          </p:nvPr>
        </p:nvSpPr>
        <p:spPr/>
        <p:txBody>
          <a:bodyPr/>
          <a:lstStyle/>
          <a:p>
            <a:r>
              <a:rPr lang="en-US"/>
              <a:t>PROJECTS UNDER CONSTRUCTION</a:t>
            </a:r>
            <a:br>
              <a:rPr lang="en-US"/>
            </a:br>
            <a:r>
              <a:rPr lang="en-US"/>
              <a:t>DELIVERING IN FY 22 </a:t>
            </a:r>
          </a:p>
        </p:txBody>
      </p:sp>
      <p:sp>
        <p:nvSpPr>
          <p:cNvPr id="3" name="Subtitle 2">
            <a:extLst>
              <a:ext uri="{FF2B5EF4-FFF2-40B4-BE49-F238E27FC236}">
                <a16:creationId xmlns:a16="http://schemas.microsoft.com/office/drawing/2014/main" id="{B5812CC6-478D-BE44-B77F-D13CB04FFDA7}"/>
              </a:ext>
            </a:extLst>
          </p:cNvPr>
          <p:cNvSpPr>
            <a:spLocks noGrp="1"/>
          </p:cNvSpPr>
          <p:nvPr>
            <p:ph type="subTitle" idx="1"/>
          </p:nvPr>
        </p:nvSpPr>
        <p:spPr/>
        <p:txBody>
          <a:bodyPr/>
          <a:lstStyle/>
          <a:p>
            <a:endParaRPr lang="en-US" sz="3200" b="1"/>
          </a:p>
          <a:p>
            <a:endParaRPr lang="en-US"/>
          </a:p>
        </p:txBody>
      </p:sp>
    </p:spTree>
    <p:extLst>
      <p:ext uri="{BB962C8B-B14F-4D97-AF65-F5344CB8AC3E}">
        <p14:creationId xmlns:p14="http://schemas.microsoft.com/office/powerpoint/2010/main" val="142995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65673-C37B-4C8D-B5CD-A2BFEA096D97}"/>
              </a:ext>
            </a:extLst>
          </p:cNvPr>
          <p:cNvSpPr>
            <a:spLocks noGrp="1"/>
          </p:cNvSpPr>
          <p:nvPr>
            <p:ph type="title"/>
          </p:nvPr>
        </p:nvSpPr>
        <p:spPr/>
        <p:txBody>
          <a:bodyPr/>
          <a:lstStyle/>
          <a:p>
            <a:r>
              <a:rPr lang="en-US"/>
              <a:t>Reconstruction of Florida Avenue/9th St NW</a:t>
            </a:r>
          </a:p>
        </p:txBody>
      </p:sp>
      <p:sp>
        <p:nvSpPr>
          <p:cNvPr id="4" name="Content Placeholder 3">
            <a:extLst>
              <a:ext uri="{FF2B5EF4-FFF2-40B4-BE49-F238E27FC236}">
                <a16:creationId xmlns:a16="http://schemas.microsoft.com/office/drawing/2014/main" id="{E1C12724-6335-4556-BD74-F55E18C7C628}"/>
              </a:ext>
            </a:extLst>
          </p:cNvPr>
          <p:cNvSpPr>
            <a:spLocks noGrp="1"/>
          </p:cNvSpPr>
          <p:nvPr>
            <p:ph idx="1"/>
          </p:nvPr>
        </p:nvSpPr>
        <p:spPr>
          <a:xfrm>
            <a:off x="4713513" y="949123"/>
            <a:ext cx="6812727" cy="4919241"/>
          </a:xfrm>
        </p:spPr>
        <p:txBody>
          <a:bodyPr vert="horz" lIns="91440" tIns="45720" rIns="91440" bIns="45720" rtlCol="0" anchor="t">
            <a:noAutofit/>
          </a:bodyPr>
          <a:lstStyle/>
          <a:p>
            <a:pPr fontAlgn="ctr"/>
            <a:r>
              <a:rPr lang="en-US" sz="1700" b="1"/>
              <a:t>Ward:</a:t>
            </a:r>
            <a:r>
              <a:rPr lang="en-US" sz="1700"/>
              <a:t> 1</a:t>
            </a:r>
          </a:p>
          <a:p>
            <a:r>
              <a:rPr lang="en-US" sz="1700" b="1"/>
              <a:t>Performance Objective:</a:t>
            </a:r>
            <a:r>
              <a:rPr lang="en-US" sz="1700"/>
              <a:t> Safety/Vision Zero</a:t>
            </a:r>
          </a:p>
          <a:p>
            <a:r>
              <a:rPr lang="en-US" sz="1700" b="1"/>
              <a:t>Construction Start:</a:t>
            </a:r>
            <a:r>
              <a:rPr lang="en-US" sz="1700"/>
              <a:t> FY21</a:t>
            </a:r>
          </a:p>
          <a:p>
            <a:r>
              <a:rPr lang="en-US" sz="1700" b="1"/>
              <a:t>Estimated Construction End: </a:t>
            </a:r>
            <a:r>
              <a:rPr lang="en-US" sz="1700"/>
              <a:t>FY22</a:t>
            </a:r>
          </a:p>
          <a:p>
            <a:pPr fontAlgn="ctr"/>
            <a:r>
              <a:rPr lang="en-US" sz="1700" b="1"/>
              <a:t>Budget Type:</a:t>
            </a:r>
            <a:r>
              <a:rPr lang="en-US" sz="1700"/>
              <a:t> Federal</a:t>
            </a:r>
          </a:p>
          <a:p>
            <a:pPr fontAlgn="ctr"/>
            <a:r>
              <a:rPr lang="en-US" sz="1700" b="1"/>
              <a:t>Cost:</a:t>
            </a:r>
            <a:r>
              <a:rPr lang="en-US" sz="1700"/>
              <a:t> $8.6M</a:t>
            </a:r>
            <a:endParaRPr lang="en-US" sz="1700" b="1"/>
          </a:p>
          <a:p>
            <a:pPr marL="0" indent="0">
              <a:buNone/>
            </a:pPr>
            <a:r>
              <a:rPr lang="en-US" sz="1700" b="1"/>
              <a:t>Project Limits: </a:t>
            </a:r>
            <a:r>
              <a:rPr lang="en-US" sz="1700"/>
              <a:t>9</a:t>
            </a:r>
            <a:r>
              <a:rPr lang="en-US" sz="1700" baseline="30000"/>
              <a:t>th</a:t>
            </a:r>
            <a:r>
              <a:rPr lang="en-US" sz="1700"/>
              <a:t> &amp; T St NW to Florida Ave/Sherman Ave &amp; Barry Place NW</a:t>
            </a:r>
            <a:endParaRPr lang="en-US" sz="1700" i="1"/>
          </a:p>
          <a:p>
            <a:pPr marL="0" indent="0">
              <a:buNone/>
            </a:pPr>
            <a:r>
              <a:rPr lang="en-US" sz="1700" b="1"/>
              <a:t>Project Description: </a:t>
            </a:r>
            <a:r>
              <a:rPr lang="en-US" sz="1700">
                <a:effectLst/>
              </a:rPr>
              <a:t>Safety improvement of 1,500 linear foot roadway section. Reconfiguration of the intersection at Florida Ave/Sherman Ave with pavement reconstruction. Improvements of streetscape elements including widened sidewalks, ADA ramps, curbs and gutters, pavement marking, landscape and streetlights as well as bicycle lanes and closing curb cuts. </a:t>
            </a:r>
            <a:endParaRPr lang="en-US" sz="1700" b="1"/>
          </a:p>
          <a:p>
            <a:pPr marL="0" indent="0">
              <a:buNone/>
            </a:pPr>
            <a:r>
              <a:rPr lang="en-US" sz="1700" b="1"/>
              <a:t>Challenges and Barriers: </a:t>
            </a:r>
            <a:r>
              <a:rPr lang="en-US" sz="1700">
                <a:effectLst/>
              </a:rPr>
              <a:t>Ongoing coordination with private development (Whole Foods).</a:t>
            </a:r>
            <a:endParaRPr lang="en-US" sz="1700"/>
          </a:p>
          <a:p>
            <a:pPr marL="0" indent="0">
              <a:buNone/>
            </a:pPr>
            <a:r>
              <a:rPr lang="en-US" sz="1700" b="1"/>
              <a:t>Opportunities to Expedite: </a:t>
            </a:r>
            <a:r>
              <a:rPr lang="en-US" sz="1700"/>
              <a:t>None at this time.</a:t>
            </a:r>
            <a:endParaRPr lang="en-US" sz="1700" i="1"/>
          </a:p>
        </p:txBody>
      </p:sp>
      <p:pic>
        <p:nvPicPr>
          <p:cNvPr id="8" name="Picture 7" descr="Graphical user interface&#10;&#10;Description automatically generated">
            <a:extLst>
              <a:ext uri="{FF2B5EF4-FFF2-40B4-BE49-F238E27FC236}">
                <a16:creationId xmlns:a16="http://schemas.microsoft.com/office/drawing/2014/main" id="{8A7E4B62-9C56-4430-8CDD-581F758EE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92067"/>
            <a:ext cx="4713513" cy="2433351"/>
          </a:xfrm>
          <a:prstGeom prst="rect">
            <a:avLst/>
          </a:prstGeom>
        </p:spPr>
      </p:pic>
    </p:spTree>
    <p:extLst>
      <p:ext uri="{BB962C8B-B14F-4D97-AF65-F5344CB8AC3E}">
        <p14:creationId xmlns:p14="http://schemas.microsoft.com/office/powerpoint/2010/main" val="3595909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8C8426-DC50-46AE-8DAC-C7874BDC14FF}"/>
              </a:ext>
            </a:extLst>
          </p:cNvPr>
          <p:cNvSpPr>
            <a:spLocks noGrp="1"/>
          </p:cNvSpPr>
          <p:nvPr>
            <p:ph type="title"/>
          </p:nvPr>
        </p:nvSpPr>
        <p:spPr/>
        <p:txBody>
          <a:bodyPr/>
          <a:lstStyle/>
          <a:p>
            <a:r>
              <a:rPr lang="en-US"/>
              <a:t>16th Street NW Transit Priority Project</a:t>
            </a:r>
          </a:p>
        </p:txBody>
      </p:sp>
      <p:sp>
        <p:nvSpPr>
          <p:cNvPr id="4" name="Content Placeholder 3">
            <a:extLst>
              <a:ext uri="{FF2B5EF4-FFF2-40B4-BE49-F238E27FC236}">
                <a16:creationId xmlns:a16="http://schemas.microsoft.com/office/drawing/2014/main" id="{50234032-28DD-41D0-88D8-B178D9A9BC9A}"/>
              </a:ext>
            </a:extLst>
          </p:cNvPr>
          <p:cNvSpPr>
            <a:spLocks noGrp="1"/>
          </p:cNvSpPr>
          <p:nvPr>
            <p:ph idx="1"/>
          </p:nvPr>
        </p:nvSpPr>
        <p:spPr>
          <a:xfrm>
            <a:off x="4473879" y="949123"/>
            <a:ext cx="7052362" cy="4919241"/>
          </a:xfrm>
        </p:spPr>
        <p:txBody>
          <a:bodyPr vert="horz" lIns="0" tIns="0" rIns="0" bIns="0" rtlCol="0" anchor="t">
            <a:normAutofit/>
          </a:bodyPr>
          <a:lstStyle/>
          <a:p>
            <a:r>
              <a:rPr lang="en-US" b="1"/>
              <a:t>Ward:</a:t>
            </a:r>
            <a:r>
              <a:rPr lang="en-US"/>
              <a:t> 1, 2, and 4</a:t>
            </a:r>
          </a:p>
          <a:p>
            <a:r>
              <a:rPr lang="en-US" b="1"/>
              <a:t>Performance Objective: </a:t>
            </a:r>
            <a:r>
              <a:rPr lang="en-US"/>
              <a:t>Bus Priority, Equity, Sustainability</a:t>
            </a:r>
          </a:p>
          <a:p>
            <a:r>
              <a:rPr lang="en-US" b="1"/>
              <a:t>Construction Start:</a:t>
            </a:r>
            <a:r>
              <a:rPr lang="en-US"/>
              <a:t> FY21 </a:t>
            </a:r>
          </a:p>
          <a:p>
            <a:r>
              <a:rPr lang="en-US" b="1"/>
              <a:t>Estimated Construction End: </a:t>
            </a:r>
            <a:r>
              <a:rPr lang="en-US"/>
              <a:t>FY22</a:t>
            </a:r>
          </a:p>
          <a:p>
            <a:r>
              <a:rPr lang="en-US" b="1"/>
              <a:t>Budget Type:</a:t>
            </a:r>
            <a:r>
              <a:rPr lang="en-US"/>
              <a:t> Federal and local</a:t>
            </a:r>
          </a:p>
          <a:p>
            <a:r>
              <a:rPr lang="en-US" b="1"/>
              <a:t>Cost:</a:t>
            </a:r>
            <a:r>
              <a:rPr lang="en-US"/>
              <a:t> $12M</a:t>
            </a:r>
          </a:p>
        </p:txBody>
      </p:sp>
      <p:sp>
        <p:nvSpPr>
          <p:cNvPr id="5" name="TextBox 4">
            <a:extLst>
              <a:ext uri="{FF2B5EF4-FFF2-40B4-BE49-F238E27FC236}">
                <a16:creationId xmlns:a16="http://schemas.microsoft.com/office/drawing/2014/main" id="{C776E88D-43ED-4F2F-B84A-07101AC9ABAE}"/>
              </a:ext>
            </a:extLst>
          </p:cNvPr>
          <p:cNvSpPr txBox="1"/>
          <p:nvPr/>
        </p:nvSpPr>
        <p:spPr>
          <a:xfrm>
            <a:off x="4473879" y="3033386"/>
            <a:ext cx="744690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4">
                    <a:lumMod val="50000"/>
                  </a:schemeClr>
                </a:solidFill>
                <a:latin typeface="Avenir Book"/>
              </a:rPr>
              <a:t>Project Limits</a:t>
            </a:r>
            <a:r>
              <a:rPr lang="en-US">
                <a:solidFill>
                  <a:schemeClr val="accent4">
                    <a:lumMod val="50000"/>
                  </a:schemeClr>
                </a:solidFill>
                <a:latin typeface="Avenir Book"/>
              </a:rPr>
              <a:t>: 16th Street from Arkansas Ave NW to H St NW</a:t>
            </a:r>
            <a:endParaRPr lang="en-US">
              <a:solidFill>
                <a:schemeClr val="accent4">
                  <a:lumMod val="50000"/>
                </a:schemeClr>
              </a:solidFill>
              <a:latin typeface="Avenir Book"/>
              <a:cs typeface="Calibri"/>
            </a:endParaRPr>
          </a:p>
          <a:p>
            <a:r>
              <a:rPr lang="en-US" b="1">
                <a:solidFill>
                  <a:schemeClr val="accent4">
                    <a:lumMod val="50000"/>
                  </a:schemeClr>
                </a:solidFill>
                <a:latin typeface="Avenir Book"/>
              </a:rPr>
              <a:t>Project Description:</a:t>
            </a:r>
            <a:r>
              <a:rPr lang="en-US">
                <a:solidFill>
                  <a:schemeClr val="accent4">
                    <a:lumMod val="50000"/>
                  </a:schemeClr>
                </a:solidFill>
                <a:latin typeface="Avenir Book"/>
              </a:rPr>
              <a:t> ​This bus priority project will improve transit performance and reliability of a 2.7 mile segment of 16th St NW. Design includes peak period red bus lanes, bus stop enhancements, pedestrian improvements, transit signal priority, and queue jumps. Project will have automated traffic enforcement to ensure performance.</a:t>
            </a:r>
            <a:endParaRPr lang="en-US">
              <a:solidFill>
                <a:schemeClr val="accent4">
                  <a:lumMod val="50000"/>
                </a:schemeClr>
              </a:solidFill>
              <a:latin typeface="Avenir Book"/>
              <a:cs typeface="Calibri"/>
            </a:endParaRPr>
          </a:p>
          <a:p>
            <a:r>
              <a:rPr lang="en-US" b="1">
                <a:solidFill>
                  <a:schemeClr val="accent4">
                    <a:lumMod val="50000"/>
                  </a:schemeClr>
                </a:solidFill>
                <a:latin typeface="Avenir Book"/>
              </a:rPr>
              <a:t>Challenges and Barriers</a:t>
            </a:r>
            <a:r>
              <a:rPr lang="en-US">
                <a:solidFill>
                  <a:schemeClr val="accent4">
                    <a:lumMod val="50000"/>
                  </a:schemeClr>
                </a:solidFill>
                <a:latin typeface="Avenir Book"/>
              </a:rPr>
              <a:t>: None at this time.</a:t>
            </a:r>
            <a:endParaRPr lang="en-US">
              <a:solidFill>
                <a:schemeClr val="accent4">
                  <a:lumMod val="50000"/>
                </a:schemeClr>
              </a:solidFill>
              <a:latin typeface="Avenir Book"/>
              <a:cs typeface="Calibri"/>
            </a:endParaRPr>
          </a:p>
          <a:p>
            <a:r>
              <a:rPr lang="en-US" b="1">
                <a:solidFill>
                  <a:schemeClr val="accent4">
                    <a:lumMod val="50000"/>
                  </a:schemeClr>
                </a:solidFill>
                <a:latin typeface="Avenir Book"/>
              </a:rPr>
              <a:t>Opportunities to Expedite:</a:t>
            </a:r>
            <a:r>
              <a:rPr lang="en-US">
                <a:solidFill>
                  <a:schemeClr val="accent4">
                    <a:lumMod val="50000"/>
                  </a:schemeClr>
                </a:solidFill>
                <a:latin typeface="Avenir Book"/>
              </a:rPr>
              <a:t> None at this time.</a:t>
            </a:r>
            <a:endParaRPr lang="en-US">
              <a:solidFill>
                <a:schemeClr val="accent4">
                  <a:lumMod val="50000"/>
                </a:schemeClr>
              </a:solidFill>
              <a:latin typeface="Avenir Book"/>
              <a:cs typeface="Calibri"/>
            </a:endParaRPr>
          </a:p>
          <a:p>
            <a:pPr>
              <a:buChar char="•"/>
            </a:pPr>
            <a:endParaRPr lang="en-US">
              <a:solidFill>
                <a:schemeClr val="accent4">
                  <a:lumMod val="50000"/>
                </a:schemeClr>
              </a:solidFill>
              <a:cs typeface="Calibri"/>
            </a:endParaRPr>
          </a:p>
        </p:txBody>
      </p:sp>
      <p:pic>
        <p:nvPicPr>
          <p:cNvPr id="7" name="Picture 7" descr="16thstmap.jpg">
            <a:extLst>
              <a:ext uri="{FF2B5EF4-FFF2-40B4-BE49-F238E27FC236}">
                <a16:creationId xmlns:a16="http://schemas.microsoft.com/office/drawing/2014/main" id="{27338874-AA52-4ADB-8D2F-B0382F4388C6}"/>
              </a:ext>
            </a:extLst>
          </p:cNvPr>
          <p:cNvPicPr>
            <a:picLocks noChangeAspect="1"/>
          </p:cNvPicPr>
          <p:nvPr/>
        </p:nvPicPr>
        <p:blipFill rotWithShape="1">
          <a:blip r:embed="rId2"/>
          <a:srcRect l="-98" r="-446" b="7197"/>
          <a:stretch/>
        </p:blipFill>
        <p:spPr>
          <a:xfrm>
            <a:off x="1013665" y="755737"/>
            <a:ext cx="2093555" cy="4553065"/>
          </a:xfrm>
          <a:prstGeom prst="rect">
            <a:avLst/>
          </a:prstGeom>
        </p:spPr>
      </p:pic>
      <p:pic>
        <p:nvPicPr>
          <p:cNvPr id="2" name="Picture 5">
            <a:extLst>
              <a:ext uri="{FF2B5EF4-FFF2-40B4-BE49-F238E27FC236}">
                <a16:creationId xmlns:a16="http://schemas.microsoft.com/office/drawing/2014/main" id="{014B4353-A77C-4507-975E-B8399498EAD3}"/>
              </a:ext>
            </a:extLst>
          </p:cNvPr>
          <p:cNvPicPr>
            <a:picLocks noChangeAspect="1"/>
          </p:cNvPicPr>
          <p:nvPr/>
        </p:nvPicPr>
        <p:blipFill>
          <a:blip r:embed="rId3"/>
          <a:stretch>
            <a:fillRect/>
          </a:stretch>
        </p:blipFill>
        <p:spPr>
          <a:xfrm>
            <a:off x="465551" y="5315419"/>
            <a:ext cx="3202487" cy="642585"/>
          </a:xfrm>
          <a:prstGeom prst="rect">
            <a:avLst/>
          </a:prstGeom>
        </p:spPr>
      </p:pic>
    </p:spTree>
    <p:extLst>
      <p:ext uri="{BB962C8B-B14F-4D97-AF65-F5344CB8AC3E}">
        <p14:creationId xmlns:p14="http://schemas.microsoft.com/office/powerpoint/2010/main" val="812991638"/>
      </p:ext>
    </p:extLst>
  </p:cSld>
  <p:clrMapOvr>
    <a:masterClrMapping/>
  </p:clrMapOvr>
</p:sld>
</file>

<file path=ppt/theme/theme1.xml><?xml version="1.0" encoding="utf-8"?>
<a:theme xmlns:a="http://schemas.openxmlformats.org/drawingml/2006/main" name="2015_DDOT_Presentation">
  <a:themeElements>
    <a:clrScheme name="DDOT">
      <a:dk1>
        <a:srgbClr val="181818"/>
      </a:dk1>
      <a:lt1>
        <a:srgbClr val="FFFFFF"/>
      </a:lt1>
      <a:dk2>
        <a:srgbClr val="293E6B"/>
      </a:dk2>
      <a:lt2>
        <a:srgbClr val="FFFFFF"/>
      </a:lt2>
      <a:accent1>
        <a:srgbClr val="293E6B"/>
      </a:accent1>
      <a:accent2>
        <a:srgbClr val="F32837"/>
      </a:accent2>
      <a:accent3>
        <a:srgbClr val="B3B3B3"/>
      </a:accent3>
      <a:accent4>
        <a:srgbClr val="96AAD6"/>
      </a:accent4>
      <a:accent5>
        <a:srgbClr val="F77D87"/>
      </a:accent5>
      <a:accent6>
        <a:srgbClr val="7F7F7F"/>
      </a:accent6>
      <a:hlink>
        <a:srgbClr val="F32837"/>
      </a:hlink>
      <a:folHlink>
        <a:srgbClr val="F3283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 PowerPoint template" id="{8CFDD190-4DFA-1C4D-A62B-4411966D86DE}" vid="{1A118F32-9557-694A-9D36-AC1DC72668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eae8caf-fb10-4398-8fd7-063ba72414d2">
      <UserInfo>
        <DisplayName>Stout, Amanda (DDOT)</DisplayName>
        <AccountId>12</AccountId>
        <AccountType/>
      </UserInfo>
      <UserInfo>
        <DisplayName>Babers, Lucinda (EOM)</DisplayName>
        <AccountId>117</AccountId>
        <AccountType/>
      </UserInfo>
      <UserInfo>
        <DisplayName>Lott, Everett (DDOT)</DisplayName>
        <AccountId>118</AccountId>
        <AccountType/>
      </UserInfo>
      <UserInfo>
        <DisplayName>z-Klein, Naomi (DDOT)</DisplayName>
        <AccountId>119</AccountId>
        <AccountType/>
      </UserInfo>
      <UserInfo>
        <DisplayName>Stephens, Lauren (DDOT)</DisplayName>
        <AccountId>120</AccountId>
        <AccountType/>
      </UserInfo>
      <UserInfo>
        <DisplayName>Emerine, Dan (DDOT)</DisplayName>
        <AccountId>103</AccountId>
        <AccountType/>
      </UserInfo>
      <UserInfo>
        <DisplayName>Carlile, Saesha (DDOT)</DisplayName>
        <AccountId>104</AccountId>
        <AccountType/>
      </UserInfo>
      <UserInfo>
        <DisplayName>Scott, Kyle (DDOT)</DisplayName>
        <AccountId>57</AccountId>
        <AccountType/>
      </UserInfo>
      <UserInfo>
        <DisplayName>Revesz, Paul (DDOT)</DisplayName>
        <AccountId>112</AccountId>
        <AccountType/>
      </UserInfo>
      <UserInfo>
        <DisplayName>Brooks, Samuel M. (DDOT)</DisplayName>
        <AccountId>63</AccountId>
        <AccountType/>
      </UserInfo>
      <UserInfo>
        <DisplayName>Rupert, Lezlie (DDOT)</DisplayName>
        <AccountId>71</AccountId>
        <AccountType/>
      </UserInfo>
      <UserInfo>
        <DisplayName>Bailey, Linda (DDOT)</DisplayName>
        <AccountId>121</AccountId>
        <AccountType/>
      </UserInfo>
      <UserInfo>
        <DisplayName>Willson, Charlie (DDOT)</DisplayName>
        <AccountId>122</AccountId>
        <AccountType/>
      </UserInfo>
      <UserInfo>
        <DisplayName>Chamberlin, Anna (DDOT)</DisplayName>
        <AccountId>123</AccountId>
        <AccountType/>
      </UserInfo>
      <UserInfo>
        <DisplayName>Raja, Wasim (DDOT)</DisplayName>
        <AccountId>18</AccountId>
        <AccountType/>
      </UserInfo>
      <UserInfo>
        <DisplayName>Muluneh, Dawit (DDOT)</DisplayName>
        <AccountId>43</AccountId>
        <AccountType/>
      </UserInfo>
      <UserInfo>
        <DisplayName>Kenney, Richard (DDOT)</DisplayName>
        <AccountId>42</AccountId>
        <AccountType/>
      </UserInfo>
      <UserInfo>
        <DisplayName>Smith, Ravay (PSC)</DisplayName>
        <AccountId>124</AccountId>
        <AccountType/>
      </UserInfo>
      <UserInfo>
        <DisplayName>Bennett, Jeffrey (DDOT)</DisplayName>
        <AccountId>125</AccountId>
        <AccountType/>
      </UserInfo>
      <UserInfo>
        <DisplayName>Longshore, Carla (DDOT)</DisplayName>
        <AccountId>58</AccountId>
        <AccountType/>
      </UserInfo>
      <UserInfo>
        <DisplayName>Snowden, Renan (DDOT)</DisplayName>
        <AccountId>14</AccountId>
        <AccountType/>
      </UserInfo>
      <UserInfo>
        <DisplayName>Worth, Spring (DDOT)</DisplayName>
        <AccountId>16</AccountId>
        <AccountType/>
      </UserInfo>
      <UserInfo>
        <DisplayName>Jones, David (DDOT)</DisplayName>
        <AccountId>136</AccountId>
        <AccountType/>
      </UserInfo>
      <UserInfo>
        <DisplayName>Dampier, Ronnie (DDOT)</DisplayName>
        <AccountId>180</AccountId>
        <AccountType/>
      </UserInfo>
      <UserInfo>
        <DisplayName>Kershbaum, Sharon (DDOT)</DisplayName>
        <AccountId>208</AccountId>
        <AccountType/>
      </UserInfo>
      <UserInfo>
        <DisplayName>Crabb, Kathleen (DDOT)</DisplayName>
        <AccountId>209</AccountId>
        <AccountType/>
      </UserInfo>
      <UserInfo>
        <DisplayName>Jones, Ellen (DDOT)</DisplayName>
        <AccountId>17</AccountId>
        <AccountType/>
      </UserInfo>
      <UserInfo>
        <DisplayName>Ganvir, Ravindra (DDOT)</DisplayName>
        <AccountId>70</AccountId>
        <AccountType/>
      </UserInfo>
      <UserInfo>
        <DisplayName>Branyan, George (DDOT)</DisplayName>
        <AccountId>32</AccountId>
        <AccountType/>
      </UserInfo>
      <UserInfo>
        <DisplayName>Gessel, Benjamin (DDOT)</DisplayName>
        <AccountId>219</AccountId>
        <AccountType/>
      </UserInfo>
      <UserInfo>
        <DisplayName>Budimir, Marina (DDOT)</DisplayName>
        <AccountId>221</AccountId>
        <AccountType/>
      </UserInfo>
      <UserInfo>
        <DisplayName>Ways, Howard (DDOT)</DisplayName>
        <AccountId>146</AccountId>
        <AccountType/>
      </UserInfo>
      <UserInfo>
        <DisplayName>Horton, Aaron (DDOT)</DisplayName>
        <AccountId>267</AccountId>
        <AccountType/>
      </UserInfo>
      <UserInfo>
        <DisplayName>Roos, Kathryn (DDOT)</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6DD9380675CB42AAC039A3E3653265" ma:contentTypeVersion="9" ma:contentTypeDescription="Create a new document." ma:contentTypeScope="" ma:versionID="b79a5a51796a0fed7c5932eaf8ac5cf4">
  <xsd:schema xmlns:xsd="http://www.w3.org/2001/XMLSchema" xmlns:xs="http://www.w3.org/2001/XMLSchema" xmlns:p="http://schemas.microsoft.com/office/2006/metadata/properties" xmlns:ns2="1e073dd5-50e7-4a56-81ec-d71e1376c9a5" xmlns:ns3="3eae8caf-fb10-4398-8fd7-063ba72414d2" targetNamespace="http://schemas.microsoft.com/office/2006/metadata/properties" ma:root="true" ma:fieldsID="b90a333cf2bf20c39f280c5d4f3a6be8" ns2:_="" ns3:_="">
    <xsd:import namespace="1e073dd5-50e7-4a56-81ec-d71e1376c9a5"/>
    <xsd:import namespace="3eae8caf-fb10-4398-8fd7-063ba72414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73dd5-50e7-4a56-81ec-d71e1376c9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ae8caf-fb10-4398-8fd7-063ba72414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C05CF9-5AEA-40C9-91B3-5684C6563FA3}">
  <ds:schemaRefs>
    <ds:schemaRef ds:uri="1e073dd5-50e7-4a56-81ec-d71e1376c9a5"/>
    <ds:schemaRef ds:uri="3eae8caf-fb10-4398-8fd7-063ba7241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299AB33-9A59-468A-9364-4BB76F1005FC}">
  <ds:schemaRefs>
    <ds:schemaRef ds:uri="http://schemas.microsoft.com/sharepoint/v3/contenttype/forms"/>
  </ds:schemaRefs>
</ds:datastoreItem>
</file>

<file path=customXml/itemProps3.xml><?xml version="1.0" encoding="utf-8"?>
<ds:datastoreItem xmlns:ds="http://schemas.openxmlformats.org/officeDocument/2006/customXml" ds:itemID="{0E79A769-937F-4138-9A8E-D60A439C502B}">
  <ds:schemaRefs>
    <ds:schemaRef ds:uri="1e073dd5-50e7-4a56-81ec-d71e1376c9a5"/>
    <ds:schemaRef ds:uri="3eae8caf-fb10-4398-8fd7-063ba7241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34</Slides>
  <Notes>1</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2015_DDOT_Presentation</vt:lpstr>
      <vt:lpstr>PowerPoint Presentation</vt:lpstr>
      <vt:lpstr>FY22 COMPLETED PROJECTS</vt:lpstr>
      <vt:lpstr>Black Lives Matter Plaza (Phase I)</vt:lpstr>
      <vt:lpstr>Chesnut Street Sidewalk</vt:lpstr>
      <vt:lpstr>Parkside Pedestrian Bridge</vt:lpstr>
      <vt:lpstr>PowerPoint Presentation</vt:lpstr>
      <vt:lpstr>PROJECTS UNDER CONSTRUCTION DELIVERING IN FY 22 </vt:lpstr>
      <vt:lpstr>Reconstruction of Florida Avenue/9th St NW</vt:lpstr>
      <vt:lpstr>16th Street NW Transit Priority Project</vt:lpstr>
      <vt:lpstr>Virginia Avenue NW Protected Bike Lanes</vt:lpstr>
      <vt:lpstr>Oregon Avenue NW Reconstruction</vt:lpstr>
      <vt:lpstr>Metropolitan Branch Trail (MBT) Brookland to Fort Totten</vt:lpstr>
      <vt:lpstr>Maryland Avenue NE Multi-Modal Improvements</vt:lpstr>
      <vt:lpstr>New Jersey Avenue SE Protected Bike Lanes</vt:lpstr>
      <vt:lpstr>C Street NE Safety Improvements</vt:lpstr>
      <vt:lpstr>New Frederick Douglass Memorial Bridge / South Capitol Street Corridor </vt:lpstr>
      <vt:lpstr>I-295/Malcolm X Avenue Interchange Improvement</vt:lpstr>
      <vt:lpstr>Alabama Avenue SE Corridor Safety Improvement Project</vt:lpstr>
      <vt:lpstr>CONSTRUCTION SCHEDULED TO BEGIN IN FY22</vt:lpstr>
      <vt:lpstr>PROJECTS UNDER CONSTRUCTION DELIVERING IN FY 23 </vt:lpstr>
      <vt:lpstr>Rock Creek Park Multi-Use Trail and Pedestrian Bridge</vt:lpstr>
      <vt:lpstr>Massachusetts Avenue NW Reconstruction</vt:lpstr>
      <vt:lpstr>Pennsylvania Avenue SE Streetlights (2nd – 14th Street SE)</vt:lpstr>
      <vt:lpstr>CONSTRUCTION SCHEDULED TO BEGIN IN FY23</vt:lpstr>
      <vt:lpstr>PROJECT PREVIEW  </vt:lpstr>
      <vt:lpstr>K Street Transitway </vt:lpstr>
      <vt:lpstr>I-395 HOV Bridge over Potomac River</vt:lpstr>
      <vt:lpstr>Metropolitan Branch Trail (MBT): Ft Totten to Takoma</vt:lpstr>
      <vt:lpstr>Florida Avenue-New York Avenue NE Intersection Project</vt:lpstr>
      <vt:lpstr>H Street Bridge Reconstruction</vt:lpstr>
      <vt:lpstr>Benning Road Streetcar and Reconstruction Project</vt:lpstr>
      <vt:lpstr>Rehabilitation of the Theodore Roosevelt Bridge</vt:lpstr>
      <vt:lpstr>District of Columbia Power Line Undergrounding “DC PLUG” (Citywide)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text here</dc:title>
  <dc:creator>Sessions, Mario (DDOT)</dc:creator>
  <cp:revision>2</cp:revision>
  <dcterms:created xsi:type="dcterms:W3CDTF">2020-02-20T15:03:31Z</dcterms:created>
  <dcterms:modified xsi:type="dcterms:W3CDTF">2022-02-01T17:17:05Z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0x010100796DD9380675CB42AAC039A3E3653265</vt:lpwstr>
  </property>
</Properties>
</file>