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9"/>
  </p:notesMasterIdLst>
  <p:sldIdLst>
    <p:sldId id="262" r:id="rId5"/>
    <p:sldId id="278" r:id="rId6"/>
    <p:sldId id="320" r:id="rId7"/>
    <p:sldId id="267" r:id="rId8"/>
    <p:sldId id="276" r:id="rId9"/>
    <p:sldId id="322" r:id="rId10"/>
    <p:sldId id="321" r:id="rId11"/>
    <p:sldId id="328" r:id="rId12"/>
    <p:sldId id="329" r:id="rId13"/>
    <p:sldId id="327" r:id="rId14"/>
    <p:sldId id="281" r:id="rId15"/>
    <p:sldId id="277" r:id="rId16"/>
    <p:sldId id="287" r:id="rId17"/>
    <p:sldId id="314" r:id="rId18"/>
    <p:sldId id="315" r:id="rId19"/>
    <p:sldId id="263" r:id="rId20"/>
    <p:sldId id="351" r:id="rId21"/>
    <p:sldId id="353" r:id="rId22"/>
    <p:sldId id="275" r:id="rId23"/>
    <p:sldId id="330" r:id="rId24"/>
    <p:sldId id="305" r:id="rId25"/>
    <p:sldId id="279" r:id="rId26"/>
    <p:sldId id="285" r:id="rId27"/>
    <p:sldId id="326" r:id="rId28"/>
    <p:sldId id="280" r:id="rId29"/>
    <p:sldId id="325" r:id="rId30"/>
    <p:sldId id="348" r:id="rId31"/>
    <p:sldId id="355" r:id="rId32"/>
    <p:sldId id="312" r:id="rId33"/>
    <p:sldId id="334" r:id="rId34"/>
    <p:sldId id="341" r:id="rId35"/>
    <p:sldId id="345" r:id="rId36"/>
    <p:sldId id="294" r:id="rId37"/>
    <p:sldId id="340" r:id="rId38"/>
    <p:sldId id="336" r:id="rId39"/>
    <p:sldId id="339" r:id="rId40"/>
    <p:sldId id="354" r:id="rId41"/>
    <p:sldId id="300" r:id="rId42"/>
    <p:sldId id="342" r:id="rId43"/>
    <p:sldId id="344" r:id="rId44"/>
    <p:sldId id="304" r:id="rId45"/>
    <p:sldId id="343" r:id="rId46"/>
    <p:sldId id="347" r:id="rId47"/>
    <p:sldId id="26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ut, Amanda (DDOT)" initials="S(" lastIdx="11" clrIdx="0">
    <p:extLst>
      <p:ext uri="{19B8F6BF-5375-455C-9EA6-DF929625EA0E}">
        <p15:presenceInfo xmlns:p15="http://schemas.microsoft.com/office/powerpoint/2012/main" userId="S::astout@ddot.dc.gov::64e0c822-8fe1-422c-b83b-3aa0c077b1b9" providerId="AD"/>
      </p:ext>
    </p:extLst>
  </p:cmAuthor>
  <p:cmAuthor id="2" name="Snowden, Renan (DDOT)" initials="S(" lastIdx="1" clrIdx="1">
    <p:extLst>
      <p:ext uri="{19B8F6BF-5375-455C-9EA6-DF929625EA0E}">
        <p15:presenceInfo xmlns:p15="http://schemas.microsoft.com/office/powerpoint/2012/main" userId="S::rssnowden@ddot.dc.gov::69291b44-81e3-4d02-af22-39a437c19a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846"/>
    <a:srgbClr val="CF1C20"/>
    <a:srgbClr val="CE182C"/>
    <a:srgbClr val="B3B3B3"/>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D0386-5302-3B96-1748-ED875BFE0566}" v="511" dt="2021-10-26T21:16:39.173"/>
    <p1510:client id="{5BE17E64-0060-00F0-EA9F-7B8BAEEADA15}" v="1" dt="2021-10-26T20:19:49.002"/>
    <p1510:client id="{CAD36458-E25D-4EA0-9ED8-F8C62090FD82}" v="7" dt="2021-10-26T19:19:12.611"/>
    <p1510:client id="{DF7A6660-E060-FFB7-4756-616BCBC18EF0}" v="4" dt="2021-10-25T20:19:22.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nowden, Renan (DDOT)" userId="69291b44-81e3-4d02-af22-39a437c19a93" providerId="ADAL" clId="{1ADEC7C1-FE6E-4CA4-85E2-82F8D21CBFCA}"/>
    <pc:docChg chg="modSld">
      <pc:chgData name="Snowden, Renan (DDOT)" userId="69291b44-81e3-4d02-af22-39a437c19a93" providerId="ADAL" clId="{1ADEC7C1-FE6E-4CA4-85E2-82F8D21CBFCA}" dt="2021-10-05T13:27:54.802" v="18" actId="20577"/>
      <pc:docMkLst>
        <pc:docMk/>
      </pc:docMkLst>
      <pc:sldChg chg="modSp mod">
        <pc:chgData name="Snowden, Renan (DDOT)" userId="69291b44-81e3-4d02-af22-39a437c19a93" providerId="ADAL" clId="{1ADEC7C1-FE6E-4CA4-85E2-82F8D21CBFCA}" dt="2021-10-05T13:27:54.802" v="18" actId="20577"/>
        <pc:sldMkLst>
          <pc:docMk/>
          <pc:sldMk cId="1214216107" sldId="262"/>
        </pc:sldMkLst>
        <pc:spChg chg="mod">
          <ac:chgData name="Snowden, Renan (DDOT)" userId="69291b44-81e3-4d02-af22-39a437c19a93" providerId="ADAL" clId="{1ADEC7C1-FE6E-4CA4-85E2-82F8D21CBFCA}" dt="2021-10-05T13:27:54.802" v="18" actId="20577"/>
          <ac:spMkLst>
            <pc:docMk/>
            <pc:sldMk cId="1214216107" sldId="262"/>
            <ac:spMk id="2" creationId="{C94E8A2E-2E8C-6F49-8C2C-4932167B6821}"/>
          </ac:spMkLst>
        </pc:spChg>
      </pc:sldChg>
    </pc:docChg>
  </pc:docChgLst>
  <pc:docChgLst>
    <pc:chgData name="Stout, Amanda (DDOT)" userId="S::astout@ddot.dc.gov::64e0c822-8fe1-422c-b83b-3aa0c077b1b9" providerId="AD" clId="Web-{5BE17E64-0060-00F0-EA9F-7B8BAEEADA15}"/>
    <pc:docChg chg="delSld">
      <pc:chgData name="Stout, Amanda (DDOT)" userId="S::astout@ddot.dc.gov::64e0c822-8fe1-422c-b83b-3aa0c077b1b9" providerId="AD" clId="Web-{5BE17E64-0060-00F0-EA9F-7B8BAEEADA15}" dt="2021-10-26T20:19:49.002" v="0"/>
      <pc:docMkLst>
        <pc:docMk/>
      </pc:docMkLst>
      <pc:sldChg chg="del">
        <pc:chgData name="Stout, Amanda (DDOT)" userId="S::astout@ddot.dc.gov::64e0c822-8fe1-422c-b83b-3aa0c077b1b9" providerId="AD" clId="Web-{5BE17E64-0060-00F0-EA9F-7B8BAEEADA15}" dt="2021-10-26T20:19:49.002" v="0"/>
        <pc:sldMkLst>
          <pc:docMk/>
          <pc:sldMk cId="1325972006" sldId="356"/>
        </pc:sldMkLst>
      </pc:sldChg>
    </pc:docChg>
  </pc:docChgLst>
  <pc:docChgLst>
    <pc:chgData name="Snowden, Renan (DDOT)" userId="S::rssnowden@ddot.dc.gov::69291b44-81e3-4d02-af22-39a437c19a93" providerId="AD" clId="Web-{EAA07636-D8C6-DE26-E231-09483A0449FF}"/>
    <pc:docChg chg="modSld">
      <pc:chgData name="Snowden, Renan (DDOT)" userId="S::rssnowden@ddot.dc.gov::69291b44-81e3-4d02-af22-39a437c19a93" providerId="AD" clId="Web-{EAA07636-D8C6-DE26-E231-09483A0449FF}" dt="2021-10-12T13:10:01.134" v="6" actId="20577"/>
      <pc:docMkLst>
        <pc:docMk/>
      </pc:docMkLst>
      <pc:sldChg chg="modSp">
        <pc:chgData name="Snowden, Renan (DDOT)" userId="S::rssnowden@ddot.dc.gov::69291b44-81e3-4d02-af22-39a437c19a93" providerId="AD" clId="Web-{EAA07636-D8C6-DE26-E231-09483A0449FF}" dt="2021-10-12T13:06:35.538" v="3" actId="20577"/>
        <pc:sldMkLst>
          <pc:docMk/>
          <pc:sldMk cId="4102081048" sldId="275"/>
        </pc:sldMkLst>
        <pc:spChg chg="mod">
          <ac:chgData name="Snowden, Renan (DDOT)" userId="S::rssnowden@ddot.dc.gov::69291b44-81e3-4d02-af22-39a437c19a93" providerId="AD" clId="Web-{EAA07636-D8C6-DE26-E231-09483A0449FF}" dt="2021-10-12T13:06:35.538" v="3" actId="20577"/>
          <ac:spMkLst>
            <pc:docMk/>
            <pc:sldMk cId="4102081048" sldId="275"/>
            <ac:spMk id="4" creationId="{C129529B-DDCD-4140-A2EA-63E1EE9D6F79}"/>
          </ac:spMkLst>
        </pc:spChg>
      </pc:sldChg>
      <pc:sldChg chg="modSp">
        <pc:chgData name="Snowden, Renan (DDOT)" userId="S::rssnowden@ddot.dc.gov::69291b44-81e3-4d02-af22-39a437c19a93" providerId="AD" clId="Web-{EAA07636-D8C6-DE26-E231-09483A0449FF}" dt="2021-10-12T13:10:01.134" v="6" actId="20577"/>
        <pc:sldMkLst>
          <pc:docMk/>
          <pc:sldMk cId="1038328020" sldId="314"/>
        </pc:sldMkLst>
        <pc:spChg chg="mod">
          <ac:chgData name="Snowden, Renan (DDOT)" userId="S::rssnowden@ddot.dc.gov::69291b44-81e3-4d02-af22-39a437c19a93" providerId="AD" clId="Web-{EAA07636-D8C6-DE26-E231-09483A0449FF}" dt="2021-10-12T13:10:01.134" v="6" actId="20577"/>
          <ac:spMkLst>
            <pc:docMk/>
            <pc:sldMk cId="1038328020" sldId="314"/>
            <ac:spMk id="4" creationId="{4F416299-7243-4A8C-8753-36066F1F9DC6}"/>
          </ac:spMkLst>
        </pc:spChg>
      </pc:sldChg>
    </pc:docChg>
  </pc:docChgLst>
  <pc:docChgLst>
    <pc:chgData name="Snowden, Renan (DDOT)" userId="S::rssnowden@ddot.dc.gov::69291b44-81e3-4d02-af22-39a437c19a93" providerId="AD" clId="Web-{E2DBAFF6-D7AB-1FB1-89F9-3967793999FD}"/>
    <pc:docChg chg="modSld sldOrd">
      <pc:chgData name="Snowden, Renan (DDOT)" userId="S::rssnowden@ddot.dc.gov::69291b44-81e3-4d02-af22-39a437c19a93" providerId="AD" clId="Web-{E2DBAFF6-D7AB-1FB1-89F9-3967793999FD}" dt="2021-10-25T13:54:24.328" v="10" actId="20577"/>
      <pc:docMkLst>
        <pc:docMk/>
      </pc:docMkLst>
      <pc:sldChg chg="ord">
        <pc:chgData name="Snowden, Renan (DDOT)" userId="S::rssnowden@ddot.dc.gov::69291b44-81e3-4d02-af22-39a437c19a93" providerId="AD" clId="Web-{E2DBAFF6-D7AB-1FB1-89F9-3967793999FD}" dt="2021-10-25T13:53:17.686" v="6"/>
        <pc:sldMkLst>
          <pc:docMk/>
          <pc:sldMk cId="220165225" sldId="325"/>
        </pc:sldMkLst>
      </pc:sldChg>
      <pc:sldChg chg="modSp ord">
        <pc:chgData name="Snowden, Renan (DDOT)" userId="S::rssnowden@ddot.dc.gov::69291b44-81e3-4d02-af22-39a437c19a93" providerId="AD" clId="Web-{E2DBAFF6-D7AB-1FB1-89F9-3967793999FD}" dt="2021-10-25T13:53:28.170" v="7"/>
        <pc:sldMkLst>
          <pc:docMk/>
          <pc:sldMk cId="4109952605" sldId="330"/>
        </pc:sldMkLst>
        <pc:spChg chg="mod">
          <ac:chgData name="Snowden, Renan (DDOT)" userId="S::rssnowden@ddot.dc.gov::69291b44-81e3-4d02-af22-39a437c19a93" providerId="AD" clId="Web-{E2DBAFF6-D7AB-1FB1-89F9-3967793999FD}" dt="2021-10-25T13:53:03.826" v="4" actId="20577"/>
          <ac:spMkLst>
            <pc:docMk/>
            <pc:sldMk cId="4109952605" sldId="330"/>
            <ac:spMk id="4" creationId="{B3D5F231-4790-4E22-9B19-F0EC1F84E09E}"/>
          </ac:spMkLst>
        </pc:spChg>
      </pc:sldChg>
      <pc:sldChg chg="modSp">
        <pc:chgData name="Snowden, Renan (DDOT)" userId="S::rssnowden@ddot.dc.gov::69291b44-81e3-4d02-af22-39a437c19a93" providerId="AD" clId="Web-{E2DBAFF6-D7AB-1FB1-89F9-3967793999FD}" dt="2021-10-25T13:54:24.328" v="10" actId="20577"/>
        <pc:sldMkLst>
          <pc:docMk/>
          <pc:sldMk cId="2456460390" sldId="353"/>
        </pc:sldMkLst>
        <pc:spChg chg="mod">
          <ac:chgData name="Snowden, Renan (DDOT)" userId="S::rssnowden@ddot.dc.gov::69291b44-81e3-4d02-af22-39a437c19a93" providerId="AD" clId="Web-{E2DBAFF6-D7AB-1FB1-89F9-3967793999FD}" dt="2021-10-25T13:54:24.328" v="10" actId="20577"/>
          <ac:spMkLst>
            <pc:docMk/>
            <pc:sldMk cId="2456460390" sldId="353"/>
            <ac:spMk id="4" creationId="{E1C12724-6335-4556-BD74-F55E18C7C628}"/>
          </ac:spMkLst>
        </pc:spChg>
      </pc:sldChg>
    </pc:docChg>
  </pc:docChgLst>
  <pc:docChgLst>
    <pc:chgData name="Stout, Amanda (DDOT)" userId="S::astout@ddot.dc.gov::64e0c822-8fe1-422c-b83b-3aa0c077b1b9" providerId="AD" clId="Web-{DF7A6660-E060-FFB7-4756-616BCBC18EF0}"/>
    <pc:docChg chg="modSld">
      <pc:chgData name="Stout, Amanda (DDOT)" userId="S::astout@ddot.dc.gov::64e0c822-8fe1-422c-b83b-3aa0c077b1b9" providerId="AD" clId="Web-{DF7A6660-E060-FFB7-4756-616BCBC18EF0}" dt="2021-10-25T20:19:21.894" v="2" actId="20577"/>
      <pc:docMkLst>
        <pc:docMk/>
      </pc:docMkLst>
      <pc:sldChg chg="modSp">
        <pc:chgData name="Stout, Amanda (DDOT)" userId="S::astout@ddot.dc.gov::64e0c822-8fe1-422c-b83b-3aa0c077b1b9" providerId="AD" clId="Web-{DF7A6660-E060-FFB7-4756-616BCBC18EF0}" dt="2021-10-25T20:19:21.894" v="2" actId="20577"/>
        <pc:sldMkLst>
          <pc:docMk/>
          <pc:sldMk cId="2629185797" sldId="336"/>
        </pc:sldMkLst>
        <pc:spChg chg="mod">
          <ac:chgData name="Stout, Amanda (DDOT)" userId="S::astout@ddot.dc.gov::64e0c822-8fe1-422c-b83b-3aa0c077b1b9" providerId="AD" clId="Web-{DF7A6660-E060-FFB7-4756-616BCBC18EF0}" dt="2021-10-25T20:19:21.894" v="2" actId="20577"/>
          <ac:spMkLst>
            <pc:docMk/>
            <pc:sldMk cId="2629185797" sldId="336"/>
            <ac:spMk id="4" creationId="{3401C613-F0E0-46B3-A910-9F6688404468}"/>
          </ac:spMkLst>
        </pc:spChg>
      </pc:sldChg>
    </pc:docChg>
  </pc:docChgLst>
  <pc:docChgLst>
    <pc:chgData name="Stout, Amanda (DDOT)" userId="64e0c822-8fe1-422c-b83b-3aa0c077b1b9" providerId="ADAL" clId="{CAD36458-E25D-4EA0-9ED8-F8C62090FD82}"/>
    <pc:docChg chg="undo redo custSel addSld delSld modSld sldOrd">
      <pc:chgData name="Stout, Amanda (DDOT)" userId="64e0c822-8fe1-422c-b83b-3aa0c077b1b9" providerId="ADAL" clId="{CAD36458-E25D-4EA0-9ED8-F8C62090FD82}" dt="2021-10-26T19:21:57.379" v="951" actId="113"/>
      <pc:docMkLst>
        <pc:docMk/>
      </pc:docMkLst>
      <pc:sldChg chg="modSp mod">
        <pc:chgData name="Stout, Amanda (DDOT)" userId="64e0c822-8fe1-422c-b83b-3aa0c077b1b9" providerId="ADAL" clId="{CAD36458-E25D-4EA0-9ED8-F8C62090FD82}" dt="2021-10-26T19:14:05.722" v="732" actId="20577"/>
        <pc:sldMkLst>
          <pc:docMk/>
          <pc:sldMk cId="2688276610" sldId="277"/>
        </pc:sldMkLst>
        <pc:spChg chg="mod">
          <ac:chgData name="Stout, Amanda (DDOT)" userId="64e0c822-8fe1-422c-b83b-3aa0c077b1b9" providerId="ADAL" clId="{CAD36458-E25D-4EA0-9ED8-F8C62090FD82}" dt="2021-10-26T19:14:05.722" v="732" actId="20577"/>
          <ac:spMkLst>
            <pc:docMk/>
            <pc:sldMk cId="2688276610" sldId="277"/>
            <ac:spMk id="7" creationId="{5C2160ED-298B-45F7-8456-14D5BB6E2551}"/>
          </ac:spMkLst>
        </pc:spChg>
      </pc:sldChg>
      <pc:sldChg chg="modSp del mod">
        <pc:chgData name="Stout, Amanda (DDOT)" userId="64e0c822-8fe1-422c-b83b-3aa0c077b1b9" providerId="ADAL" clId="{CAD36458-E25D-4EA0-9ED8-F8C62090FD82}" dt="2021-10-26T18:40:21.517" v="150" actId="2696"/>
        <pc:sldMkLst>
          <pc:docMk/>
          <pc:sldMk cId="1046721683" sldId="311"/>
        </pc:sldMkLst>
        <pc:spChg chg="mod">
          <ac:chgData name="Stout, Amanda (DDOT)" userId="64e0c822-8fe1-422c-b83b-3aa0c077b1b9" providerId="ADAL" clId="{CAD36458-E25D-4EA0-9ED8-F8C62090FD82}" dt="2021-10-26T18:39:31.930" v="148" actId="20577"/>
          <ac:spMkLst>
            <pc:docMk/>
            <pc:sldMk cId="1046721683" sldId="311"/>
            <ac:spMk id="3" creationId="{D72A6F9E-10CA-4E0F-BAC2-C633DBC7B083}"/>
          </ac:spMkLst>
        </pc:spChg>
      </pc:sldChg>
      <pc:sldChg chg="modSp mod">
        <pc:chgData name="Stout, Amanda (DDOT)" userId="64e0c822-8fe1-422c-b83b-3aa0c077b1b9" providerId="ADAL" clId="{CAD36458-E25D-4EA0-9ED8-F8C62090FD82}" dt="2021-10-26T19:15:20.482" v="750" actId="20577"/>
        <pc:sldMkLst>
          <pc:docMk/>
          <pc:sldMk cId="1038328020" sldId="314"/>
        </pc:sldMkLst>
        <pc:spChg chg="mod">
          <ac:chgData name="Stout, Amanda (DDOT)" userId="64e0c822-8fe1-422c-b83b-3aa0c077b1b9" providerId="ADAL" clId="{CAD36458-E25D-4EA0-9ED8-F8C62090FD82}" dt="2021-10-26T19:15:20.482" v="750" actId="20577"/>
          <ac:spMkLst>
            <pc:docMk/>
            <pc:sldMk cId="1038328020" sldId="314"/>
            <ac:spMk id="4" creationId="{4F416299-7243-4A8C-8753-36066F1F9DC6}"/>
          </ac:spMkLst>
        </pc:spChg>
      </pc:sldChg>
      <pc:sldChg chg="modSp mod">
        <pc:chgData name="Stout, Amanda (DDOT)" userId="64e0c822-8fe1-422c-b83b-3aa0c077b1b9" providerId="ADAL" clId="{CAD36458-E25D-4EA0-9ED8-F8C62090FD82}" dt="2021-10-26T19:15:32.665" v="768" actId="20577"/>
        <pc:sldMkLst>
          <pc:docMk/>
          <pc:sldMk cId="3515822484" sldId="315"/>
        </pc:sldMkLst>
        <pc:spChg chg="mod">
          <ac:chgData name="Stout, Amanda (DDOT)" userId="64e0c822-8fe1-422c-b83b-3aa0c077b1b9" providerId="ADAL" clId="{CAD36458-E25D-4EA0-9ED8-F8C62090FD82}" dt="2021-10-26T19:15:32.665" v="768" actId="20577"/>
          <ac:spMkLst>
            <pc:docMk/>
            <pc:sldMk cId="3515822484" sldId="315"/>
            <ac:spMk id="4" creationId="{D6134660-EA39-4E99-A73E-130463619503}"/>
          </ac:spMkLst>
        </pc:spChg>
      </pc:sldChg>
      <pc:sldChg chg="addSp delSp modSp mod">
        <pc:chgData name="Stout, Amanda (DDOT)" userId="64e0c822-8fe1-422c-b83b-3aa0c077b1b9" providerId="ADAL" clId="{CAD36458-E25D-4EA0-9ED8-F8C62090FD82}" dt="2021-10-26T19:19:28.259" v="889" actId="208"/>
        <pc:sldMkLst>
          <pc:docMk/>
          <pc:sldMk cId="2629185797" sldId="336"/>
        </pc:sldMkLst>
        <pc:picChg chg="add mod">
          <ac:chgData name="Stout, Amanda (DDOT)" userId="64e0c822-8fe1-422c-b83b-3aa0c077b1b9" providerId="ADAL" clId="{CAD36458-E25D-4EA0-9ED8-F8C62090FD82}" dt="2021-10-26T19:19:28.259" v="889" actId="208"/>
          <ac:picMkLst>
            <pc:docMk/>
            <pc:sldMk cId="2629185797" sldId="336"/>
            <ac:picMk id="5" creationId="{1CBA69F3-8DF8-4F96-ADC5-D978DF88E432}"/>
          </ac:picMkLst>
        </pc:picChg>
        <pc:picChg chg="del">
          <ac:chgData name="Stout, Amanda (DDOT)" userId="64e0c822-8fe1-422c-b83b-3aa0c077b1b9" providerId="ADAL" clId="{CAD36458-E25D-4EA0-9ED8-F8C62090FD82}" dt="2021-10-26T19:18:52.894" v="879" actId="478"/>
          <ac:picMkLst>
            <pc:docMk/>
            <pc:sldMk cId="2629185797" sldId="336"/>
            <ac:picMk id="6" creationId="{64793073-D3E2-4576-A200-6E34F48F8573}"/>
          </ac:picMkLst>
        </pc:picChg>
      </pc:sldChg>
      <pc:sldChg chg="modSp mod">
        <pc:chgData name="Stout, Amanda (DDOT)" userId="64e0c822-8fe1-422c-b83b-3aa0c077b1b9" providerId="ADAL" clId="{CAD36458-E25D-4EA0-9ED8-F8C62090FD82}" dt="2021-10-26T19:04:53.684" v="521" actId="20577"/>
        <pc:sldMkLst>
          <pc:docMk/>
          <pc:sldMk cId="3325545554" sldId="340"/>
        </pc:sldMkLst>
        <pc:spChg chg="mod">
          <ac:chgData name="Stout, Amanda (DDOT)" userId="64e0c822-8fe1-422c-b83b-3aa0c077b1b9" providerId="ADAL" clId="{CAD36458-E25D-4EA0-9ED8-F8C62090FD82}" dt="2021-10-26T18:49:03.273" v="372" actId="255"/>
          <ac:spMkLst>
            <pc:docMk/>
            <pc:sldMk cId="3325545554" sldId="340"/>
            <ac:spMk id="2" creationId="{54AD3400-48BF-4CBC-8C9D-4AC57E6C440B}"/>
          </ac:spMkLst>
        </pc:spChg>
        <pc:spChg chg="mod">
          <ac:chgData name="Stout, Amanda (DDOT)" userId="64e0c822-8fe1-422c-b83b-3aa0c077b1b9" providerId="ADAL" clId="{CAD36458-E25D-4EA0-9ED8-F8C62090FD82}" dt="2021-10-26T19:04:53.684" v="521" actId="20577"/>
          <ac:spMkLst>
            <pc:docMk/>
            <pc:sldMk cId="3325545554" sldId="340"/>
            <ac:spMk id="3" creationId="{D72A6F9E-10CA-4E0F-BAC2-C633DBC7B083}"/>
          </ac:spMkLst>
        </pc:spChg>
      </pc:sldChg>
      <pc:sldChg chg="modSp mod">
        <pc:chgData name="Stout, Amanda (DDOT)" userId="64e0c822-8fe1-422c-b83b-3aa0c077b1b9" providerId="ADAL" clId="{CAD36458-E25D-4EA0-9ED8-F8C62090FD82}" dt="2021-10-26T19:21:57.379" v="951" actId="113"/>
        <pc:sldMkLst>
          <pc:docMk/>
          <pc:sldMk cId="2485784363" sldId="342"/>
        </pc:sldMkLst>
        <pc:spChg chg="mod">
          <ac:chgData name="Stout, Amanda (DDOT)" userId="64e0c822-8fe1-422c-b83b-3aa0c077b1b9" providerId="ADAL" clId="{CAD36458-E25D-4EA0-9ED8-F8C62090FD82}" dt="2021-10-26T19:21:57.379" v="951" actId="113"/>
          <ac:spMkLst>
            <pc:docMk/>
            <pc:sldMk cId="2485784363" sldId="342"/>
            <ac:spMk id="4" creationId="{D0709F73-E28F-4528-85D4-6C1DDE37887B}"/>
          </ac:spMkLst>
        </pc:spChg>
      </pc:sldChg>
      <pc:sldChg chg="ord">
        <pc:chgData name="Stout, Amanda (DDOT)" userId="64e0c822-8fe1-422c-b83b-3aa0c077b1b9" providerId="ADAL" clId="{CAD36458-E25D-4EA0-9ED8-F8C62090FD82}" dt="2021-10-26T18:47:14.247" v="309"/>
        <pc:sldMkLst>
          <pc:docMk/>
          <pc:sldMk cId="3289843728" sldId="343"/>
        </pc:sldMkLst>
      </pc:sldChg>
      <pc:sldChg chg="ord">
        <pc:chgData name="Stout, Amanda (DDOT)" userId="64e0c822-8fe1-422c-b83b-3aa0c077b1b9" providerId="ADAL" clId="{CAD36458-E25D-4EA0-9ED8-F8C62090FD82}" dt="2021-10-26T18:46:43.695" v="306" actId="20578"/>
        <pc:sldMkLst>
          <pc:docMk/>
          <pc:sldMk cId="1054886584" sldId="344"/>
        </pc:sldMkLst>
      </pc:sldChg>
      <pc:sldChg chg="ord">
        <pc:chgData name="Stout, Amanda (DDOT)" userId="64e0c822-8fe1-422c-b83b-3aa0c077b1b9" providerId="ADAL" clId="{CAD36458-E25D-4EA0-9ED8-F8C62090FD82}" dt="2021-10-26T18:31:24.447" v="1"/>
        <pc:sldMkLst>
          <pc:docMk/>
          <pc:sldMk cId="1619053734" sldId="348"/>
        </pc:sldMkLst>
      </pc:sldChg>
      <pc:sldChg chg="modSp mod">
        <pc:chgData name="Stout, Amanda (DDOT)" userId="64e0c822-8fe1-422c-b83b-3aa0c077b1b9" providerId="ADAL" clId="{CAD36458-E25D-4EA0-9ED8-F8C62090FD82}" dt="2021-10-26T19:17:03.946" v="878" actId="20577"/>
        <pc:sldMkLst>
          <pc:docMk/>
          <pc:sldMk cId="3081928411" sldId="351"/>
        </pc:sldMkLst>
        <pc:spChg chg="mod">
          <ac:chgData name="Stout, Amanda (DDOT)" userId="64e0c822-8fe1-422c-b83b-3aa0c077b1b9" providerId="ADAL" clId="{CAD36458-E25D-4EA0-9ED8-F8C62090FD82}" dt="2021-10-26T19:17:03.946" v="878" actId="20577"/>
          <ac:spMkLst>
            <pc:docMk/>
            <pc:sldMk cId="3081928411" sldId="351"/>
            <ac:spMk id="4" creationId="{E1C12724-6335-4556-BD74-F55E18C7C628}"/>
          </ac:spMkLst>
        </pc:spChg>
      </pc:sldChg>
      <pc:sldChg chg="modSp mod ord">
        <pc:chgData name="Stout, Amanda (DDOT)" userId="64e0c822-8fe1-422c-b83b-3aa0c077b1b9" providerId="ADAL" clId="{CAD36458-E25D-4EA0-9ED8-F8C62090FD82}" dt="2021-10-26T19:08:57.078" v="641" actId="20577"/>
        <pc:sldMkLst>
          <pc:docMk/>
          <pc:sldMk cId="3673923995" sldId="354"/>
        </pc:sldMkLst>
        <pc:spChg chg="mod">
          <ac:chgData name="Stout, Amanda (DDOT)" userId="64e0c822-8fe1-422c-b83b-3aa0c077b1b9" providerId="ADAL" clId="{CAD36458-E25D-4EA0-9ED8-F8C62090FD82}" dt="2021-10-26T19:08:57.078" v="641" actId="20577"/>
          <ac:spMkLst>
            <pc:docMk/>
            <pc:sldMk cId="3673923995" sldId="354"/>
            <ac:spMk id="3" creationId="{A06DE508-AFBF-4B65-8249-522E40514676}"/>
          </ac:spMkLst>
        </pc:spChg>
      </pc:sldChg>
      <pc:sldChg chg="modSp add mod ord">
        <pc:chgData name="Stout, Amanda (DDOT)" userId="64e0c822-8fe1-422c-b83b-3aa0c077b1b9" providerId="ADAL" clId="{CAD36458-E25D-4EA0-9ED8-F8C62090FD82}" dt="2021-10-26T19:11:49.245" v="694" actId="20577"/>
        <pc:sldMkLst>
          <pc:docMk/>
          <pc:sldMk cId="2014737545" sldId="355"/>
        </pc:sldMkLst>
        <pc:spChg chg="mod">
          <ac:chgData name="Stout, Amanda (DDOT)" userId="64e0c822-8fe1-422c-b83b-3aa0c077b1b9" providerId="ADAL" clId="{CAD36458-E25D-4EA0-9ED8-F8C62090FD82}" dt="2021-10-26T18:38:58.442" v="39" actId="20577"/>
          <ac:spMkLst>
            <pc:docMk/>
            <pc:sldMk cId="2014737545" sldId="355"/>
            <ac:spMk id="2" creationId="{54AD3400-48BF-4CBC-8C9D-4AC57E6C440B}"/>
          </ac:spMkLst>
        </pc:spChg>
        <pc:spChg chg="mod">
          <ac:chgData name="Stout, Amanda (DDOT)" userId="64e0c822-8fe1-422c-b83b-3aa0c077b1b9" providerId="ADAL" clId="{CAD36458-E25D-4EA0-9ED8-F8C62090FD82}" dt="2021-10-26T19:11:49.245" v="694" actId="20577"/>
          <ac:spMkLst>
            <pc:docMk/>
            <pc:sldMk cId="2014737545" sldId="355"/>
            <ac:spMk id="3" creationId="{D72A6F9E-10CA-4E0F-BAC2-C633DBC7B083}"/>
          </ac:spMkLst>
        </pc:spChg>
      </pc:sldChg>
      <pc:sldChg chg="addSp delSp modSp add mod ord">
        <pc:chgData name="Stout, Amanda (DDOT)" userId="64e0c822-8fe1-422c-b83b-3aa0c077b1b9" providerId="ADAL" clId="{CAD36458-E25D-4EA0-9ED8-F8C62090FD82}" dt="2021-10-26T18:55:01.976" v="465" actId="20577"/>
        <pc:sldMkLst>
          <pc:docMk/>
          <pc:sldMk cId="1325972006" sldId="356"/>
        </pc:sldMkLst>
        <pc:spChg chg="mod">
          <ac:chgData name="Stout, Amanda (DDOT)" userId="64e0c822-8fe1-422c-b83b-3aa0c077b1b9" providerId="ADAL" clId="{CAD36458-E25D-4EA0-9ED8-F8C62090FD82}" dt="2021-10-26T18:54:34.177" v="418" actId="20577"/>
          <ac:spMkLst>
            <pc:docMk/>
            <pc:sldMk cId="1325972006" sldId="356"/>
            <ac:spMk id="3" creationId="{6B4512B8-4721-4259-9E02-EB8866D2ABE3}"/>
          </ac:spMkLst>
        </pc:spChg>
        <pc:spChg chg="mod">
          <ac:chgData name="Stout, Amanda (DDOT)" userId="64e0c822-8fe1-422c-b83b-3aa0c077b1b9" providerId="ADAL" clId="{CAD36458-E25D-4EA0-9ED8-F8C62090FD82}" dt="2021-10-26T18:55:01.976" v="465" actId="20577"/>
          <ac:spMkLst>
            <pc:docMk/>
            <pc:sldMk cId="1325972006" sldId="356"/>
            <ac:spMk id="4" creationId="{27844001-8352-4647-860B-F53BB999CF31}"/>
          </ac:spMkLst>
        </pc:spChg>
        <pc:spChg chg="add mod">
          <ac:chgData name="Stout, Amanda (DDOT)" userId="64e0c822-8fe1-422c-b83b-3aa0c077b1b9" providerId="ADAL" clId="{CAD36458-E25D-4EA0-9ED8-F8C62090FD82}" dt="2021-10-26T18:54:14.980" v="374" actId="478"/>
          <ac:spMkLst>
            <pc:docMk/>
            <pc:sldMk cId="1325972006" sldId="356"/>
            <ac:spMk id="5" creationId="{53E60B20-4624-4221-819D-311796BAE634}"/>
          </ac:spMkLst>
        </pc:spChg>
        <pc:picChg chg="del">
          <ac:chgData name="Stout, Amanda (DDOT)" userId="64e0c822-8fe1-422c-b83b-3aa0c077b1b9" providerId="ADAL" clId="{CAD36458-E25D-4EA0-9ED8-F8C62090FD82}" dt="2021-10-26T18:54:14.980" v="374" actId="478"/>
          <ac:picMkLst>
            <pc:docMk/>
            <pc:sldMk cId="1325972006" sldId="356"/>
            <ac:picMk id="8" creationId="{F4867D7F-BE3E-41CD-8299-C6ACD3B8F87A}"/>
          </ac:picMkLst>
        </pc:picChg>
      </pc:sldChg>
    </pc:docChg>
  </pc:docChgLst>
  <pc:docChgLst>
    <pc:chgData name="Snowden, Renan (DDOT)" userId="S::rssnowden@ddot.dc.gov::69291b44-81e3-4d02-af22-39a437c19a93" providerId="AD" clId="Web-{09B62B35-5C42-D54B-FE8D-3D984B183BFA}"/>
    <pc:docChg chg="addSld delSld modSld sldOrd">
      <pc:chgData name="Snowden, Renan (DDOT)" userId="S::rssnowden@ddot.dc.gov::69291b44-81e3-4d02-af22-39a437c19a93" providerId="AD" clId="Web-{09B62B35-5C42-D54B-FE8D-3D984B183BFA}" dt="2021-10-22T20:33:19.778" v="176"/>
      <pc:docMkLst>
        <pc:docMk/>
      </pc:docMkLst>
      <pc:sldChg chg="modSp ord">
        <pc:chgData name="Snowden, Renan (DDOT)" userId="S::rssnowden@ddot.dc.gov::69291b44-81e3-4d02-af22-39a437c19a93" providerId="AD" clId="Web-{09B62B35-5C42-D54B-FE8D-3D984B183BFA}" dt="2021-10-22T20:02:19.553" v="17" actId="20577"/>
        <pc:sldMkLst>
          <pc:docMk/>
          <pc:sldMk cId="1429954524" sldId="263"/>
        </pc:sldMkLst>
        <pc:spChg chg="mod">
          <ac:chgData name="Snowden, Renan (DDOT)" userId="S::rssnowden@ddot.dc.gov::69291b44-81e3-4d02-af22-39a437c19a93" providerId="AD" clId="Web-{09B62B35-5C42-D54B-FE8D-3D984B183BFA}" dt="2021-10-22T20:02:19.553" v="17" actId="20577"/>
          <ac:spMkLst>
            <pc:docMk/>
            <pc:sldMk cId="1429954524" sldId="263"/>
            <ac:spMk id="2" creationId="{6BE8D462-3DAA-CF4D-955C-6E0735B65D8C}"/>
          </ac:spMkLst>
        </pc:spChg>
      </pc:sldChg>
      <pc:sldChg chg="modSp ord">
        <pc:chgData name="Snowden, Renan (DDOT)" userId="S::rssnowden@ddot.dc.gov::69291b44-81e3-4d02-af22-39a437c19a93" providerId="AD" clId="Web-{09B62B35-5C42-D54B-FE8D-3D984B183BFA}" dt="2021-10-22T20:04:42.618" v="22"/>
        <pc:sldMkLst>
          <pc:docMk/>
          <pc:sldMk cId="4102081048" sldId="275"/>
        </pc:sldMkLst>
        <pc:spChg chg="mod">
          <ac:chgData name="Snowden, Renan (DDOT)" userId="S::rssnowden@ddot.dc.gov::69291b44-81e3-4d02-af22-39a437c19a93" providerId="AD" clId="Web-{09B62B35-5C42-D54B-FE8D-3D984B183BFA}" dt="2021-10-22T19:52:26.760" v="6" actId="20577"/>
          <ac:spMkLst>
            <pc:docMk/>
            <pc:sldMk cId="4102081048" sldId="275"/>
            <ac:spMk id="4" creationId="{C129529B-DDCD-4140-A2EA-63E1EE9D6F79}"/>
          </ac:spMkLst>
        </pc:spChg>
      </pc:sldChg>
      <pc:sldChg chg="ord">
        <pc:chgData name="Snowden, Renan (DDOT)" userId="S::rssnowden@ddot.dc.gov::69291b44-81e3-4d02-af22-39a437c19a93" providerId="AD" clId="Web-{09B62B35-5C42-D54B-FE8D-3D984B183BFA}" dt="2021-10-22T19:54:27.637" v="8"/>
        <pc:sldMkLst>
          <pc:docMk/>
          <pc:sldMk cId="2688276610" sldId="277"/>
        </pc:sldMkLst>
      </pc:sldChg>
      <pc:sldChg chg="ord">
        <pc:chgData name="Snowden, Renan (DDOT)" userId="S::rssnowden@ddot.dc.gov::69291b44-81e3-4d02-af22-39a437c19a93" providerId="AD" clId="Web-{09B62B35-5C42-D54B-FE8D-3D984B183BFA}" dt="2021-10-22T20:07:21.340" v="24"/>
        <pc:sldMkLst>
          <pc:docMk/>
          <pc:sldMk cId="4197338903" sldId="279"/>
        </pc:sldMkLst>
      </pc:sldChg>
      <pc:sldChg chg="ord">
        <pc:chgData name="Snowden, Renan (DDOT)" userId="S::rssnowden@ddot.dc.gov::69291b44-81e3-4d02-af22-39a437c19a93" providerId="AD" clId="Web-{09B62B35-5C42-D54B-FE8D-3D984B183BFA}" dt="2021-10-22T20:11:54.455" v="29"/>
        <pc:sldMkLst>
          <pc:docMk/>
          <pc:sldMk cId="1533890026" sldId="280"/>
        </pc:sldMkLst>
      </pc:sldChg>
      <pc:sldChg chg="ord">
        <pc:chgData name="Snowden, Renan (DDOT)" userId="S::rssnowden@ddot.dc.gov::69291b44-81e3-4d02-af22-39a437c19a93" providerId="AD" clId="Web-{09B62B35-5C42-D54B-FE8D-3D984B183BFA}" dt="2021-10-22T20:09:33.421" v="25"/>
        <pc:sldMkLst>
          <pc:docMk/>
          <pc:sldMk cId="3442716665" sldId="285"/>
        </pc:sldMkLst>
      </pc:sldChg>
      <pc:sldChg chg="ord">
        <pc:chgData name="Snowden, Renan (DDOT)" userId="S::rssnowden@ddot.dc.gov::69291b44-81e3-4d02-af22-39a437c19a93" providerId="AD" clId="Web-{09B62B35-5C42-D54B-FE8D-3D984B183BFA}" dt="2021-10-22T19:54:32.903" v="9"/>
        <pc:sldMkLst>
          <pc:docMk/>
          <pc:sldMk cId="1977284510" sldId="287"/>
        </pc:sldMkLst>
      </pc:sldChg>
      <pc:sldChg chg="modSp ord">
        <pc:chgData name="Snowden, Renan (DDOT)" userId="S::rssnowden@ddot.dc.gov::69291b44-81e3-4d02-af22-39a437c19a93" providerId="AD" clId="Web-{09B62B35-5C42-D54B-FE8D-3D984B183BFA}" dt="2021-10-22T20:05:03.666" v="23"/>
        <pc:sldMkLst>
          <pc:docMk/>
          <pc:sldMk cId="1385986566" sldId="305"/>
        </pc:sldMkLst>
        <pc:spChg chg="mod">
          <ac:chgData name="Snowden, Renan (DDOT)" userId="S::rssnowden@ddot.dc.gov::69291b44-81e3-4d02-af22-39a437c19a93" providerId="AD" clId="Web-{09B62B35-5C42-D54B-FE8D-3D984B183BFA}" dt="2021-10-22T19:34:13.519" v="2" actId="20577"/>
          <ac:spMkLst>
            <pc:docMk/>
            <pc:sldMk cId="1385986566" sldId="305"/>
            <ac:spMk id="7" creationId="{5C2160ED-298B-45F7-8456-14D5BB6E2551}"/>
          </ac:spMkLst>
        </pc:spChg>
      </pc:sldChg>
      <pc:sldChg chg="modSp">
        <pc:chgData name="Snowden, Renan (DDOT)" userId="S::rssnowden@ddot.dc.gov::69291b44-81e3-4d02-af22-39a437c19a93" providerId="AD" clId="Web-{09B62B35-5C42-D54B-FE8D-3D984B183BFA}" dt="2021-10-22T20:18:50.823" v="67" actId="20577"/>
        <pc:sldMkLst>
          <pc:docMk/>
          <pc:sldMk cId="1046721683" sldId="311"/>
        </pc:sldMkLst>
        <pc:spChg chg="mod">
          <ac:chgData name="Snowden, Renan (DDOT)" userId="S::rssnowden@ddot.dc.gov::69291b44-81e3-4d02-af22-39a437c19a93" providerId="AD" clId="Web-{09B62B35-5C42-D54B-FE8D-3D984B183BFA}" dt="2021-10-22T20:14:45.256" v="40" actId="20577"/>
          <ac:spMkLst>
            <pc:docMk/>
            <pc:sldMk cId="1046721683" sldId="311"/>
            <ac:spMk id="2" creationId="{54AD3400-48BF-4CBC-8C9D-4AC57E6C440B}"/>
          </ac:spMkLst>
        </pc:spChg>
        <pc:spChg chg="mod">
          <ac:chgData name="Snowden, Renan (DDOT)" userId="S::rssnowden@ddot.dc.gov::69291b44-81e3-4d02-af22-39a437c19a93" providerId="AD" clId="Web-{09B62B35-5C42-D54B-FE8D-3D984B183BFA}" dt="2021-10-22T20:18:50.823" v="67" actId="20577"/>
          <ac:spMkLst>
            <pc:docMk/>
            <pc:sldMk cId="1046721683" sldId="311"/>
            <ac:spMk id="3" creationId="{D72A6F9E-10CA-4E0F-BAC2-C633DBC7B083}"/>
          </ac:spMkLst>
        </pc:spChg>
      </pc:sldChg>
      <pc:sldChg chg="modSp">
        <pc:chgData name="Snowden, Renan (DDOT)" userId="S::rssnowden@ddot.dc.gov::69291b44-81e3-4d02-af22-39a437c19a93" providerId="AD" clId="Web-{09B62B35-5C42-D54B-FE8D-3D984B183BFA}" dt="2021-10-22T20:04:36.150" v="21" actId="20577"/>
        <pc:sldMkLst>
          <pc:docMk/>
          <pc:sldMk cId="1001994563" sldId="312"/>
        </pc:sldMkLst>
        <pc:spChg chg="mod">
          <ac:chgData name="Snowden, Renan (DDOT)" userId="S::rssnowden@ddot.dc.gov::69291b44-81e3-4d02-af22-39a437c19a93" providerId="AD" clId="Web-{09B62B35-5C42-D54B-FE8D-3D984B183BFA}" dt="2021-10-22T20:04:36.150" v="21" actId="20577"/>
          <ac:spMkLst>
            <pc:docMk/>
            <pc:sldMk cId="1001994563" sldId="312"/>
            <ac:spMk id="2" creationId="{6BE8D462-3DAA-CF4D-955C-6E0735B65D8C}"/>
          </ac:spMkLst>
        </pc:spChg>
      </pc:sldChg>
      <pc:sldChg chg="modSp ord">
        <pc:chgData name="Snowden, Renan (DDOT)" userId="S::rssnowden@ddot.dc.gov::69291b44-81e3-4d02-af22-39a437c19a93" providerId="AD" clId="Web-{09B62B35-5C42-D54B-FE8D-3D984B183BFA}" dt="2021-10-22T19:56:01.405" v="13" actId="20577"/>
        <pc:sldMkLst>
          <pc:docMk/>
          <pc:sldMk cId="1038328020" sldId="314"/>
        </pc:sldMkLst>
        <pc:spChg chg="mod">
          <ac:chgData name="Snowden, Renan (DDOT)" userId="S::rssnowden@ddot.dc.gov::69291b44-81e3-4d02-af22-39a437c19a93" providerId="AD" clId="Web-{09B62B35-5C42-D54B-FE8D-3D984B183BFA}" dt="2021-10-22T19:56:01.405" v="13" actId="20577"/>
          <ac:spMkLst>
            <pc:docMk/>
            <pc:sldMk cId="1038328020" sldId="314"/>
            <ac:spMk id="4" creationId="{4F416299-7243-4A8C-8753-36066F1F9DC6}"/>
          </ac:spMkLst>
        </pc:spChg>
      </pc:sldChg>
      <pc:sldChg chg="ord">
        <pc:chgData name="Snowden, Renan (DDOT)" userId="S::rssnowden@ddot.dc.gov::69291b44-81e3-4d02-af22-39a437c19a93" providerId="AD" clId="Web-{09B62B35-5C42-D54B-FE8D-3D984B183BFA}" dt="2021-10-22T20:09:51.468" v="26"/>
        <pc:sldMkLst>
          <pc:docMk/>
          <pc:sldMk cId="812991638" sldId="326"/>
        </pc:sldMkLst>
      </pc:sldChg>
      <pc:sldChg chg="ord">
        <pc:chgData name="Snowden, Renan (DDOT)" userId="S::rssnowden@ddot.dc.gov::69291b44-81e3-4d02-af22-39a437c19a93" providerId="AD" clId="Web-{09B62B35-5C42-D54B-FE8D-3D984B183BFA}" dt="2021-10-22T20:00:36.145" v="15"/>
        <pc:sldMkLst>
          <pc:docMk/>
          <pc:sldMk cId="4109952605" sldId="330"/>
        </pc:sldMkLst>
      </pc:sldChg>
      <pc:sldChg chg="modSp">
        <pc:chgData name="Snowden, Renan (DDOT)" userId="S::rssnowden@ddot.dc.gov::69291b44-81e3-4d02-af22-39a437c19a93" providerId="AD" clId="Web-{09B62B35-5C42-D54B-FE8D-3D984B183BFA}" dt="2021-10-22T20:10:52.516" v="28" actId="20577"/>
        <pc:sldMkLst>
          <pc:docMk/>
          <pc:sldMk cId="3344763491" sldId="334"/>
        </pc:sldMkLst>
        <pc:spChg chg="mod">
          <ac:chgData name="Snowden, Renan (DDOT)" userId="S::rssnowden@ddot.dc.gov::69291b44-81e3-4d02-af22-39a437c19a93" providerId="AD" clId="Web-{09B62B35-5C42-D54B-FE8D-3D984B183BFA}" dt="2021-10-22T20:10:52.516" v="28" actId="20577"/>
          <ac:spMkLst>
            <pc:docMk/>
            <pc:sldMk cId="3344763491" sldId="334"/>
            <ac:spMk id="4" creationId="{E1C12724-6335-4556-BD74-F55E18C7C628}"/>
          </ac:spMkLst>
        </pc:spChg>
      </pc:sldChg>
      <pc:sldChg chg="modSp">
        <pc:chgData name="Snowden, Renan (DDOT)" userId="S::rssnowden@ddot.dc.gov::69291b44-81e3-4d02-af22-39a437c19a93" providerId="AD" clId="Web-{09B62B35-5C42-D54B-FE8D-3D984B183BFA}" dt="2021-10-22T20:19:40.418" v="84" actId="20577"/>
        <pc:sldMkLst>
          <pc:docMk/>
          <pc:sldMk cId="3325545554" sldId="340"/>
        </pc:sldMkLst>
        <pc:spChg chg="mod">
          <ac:chgData name="Snowden, Renan (DDOT)" userId="S::rssnowden@ddot.dc.gov::69291b44-81e3-4d02-af22-39a437c19a93" providerId="AD" clId="Web-{09B62B35-5C42-D54B-FE8D-3D984B183BFA}" dt="2021-10-22T20:19:40.418" v="84" actId="20577"/>
          <ac:spMkLst>
            <pc:docMk/>
            <pc:sldMk cId="3325545554" sldId="340"/>
            <ac:spMk id="3" creationId="{D72A6F9E-10CA-4E0F-BAC2-C633DBC7B083}"/>
          </ac:spMkLst>
        </pc:spChg>
      </pc:sldChg>
      <pc:sldChg chg="modSp ord">
        <pc:chgData name="Snowden, Renan (DDOT)" userId="S::rssnowden@ddot.dc.gov::69291b44-81e3-4d02-af22-39a437c19a93" providerId="AD" clId="Web-{09B62B35-5C42-D54B-FE8D-3D984B183BFA}" dt="2021-10-22T20:33:19.778" v="176"/>
        <pc:sldMkLst>
          <pc:docMk/>
          <pc:sldMk cId="1054886584" sldId="344"/>
        </pc:sldMkLst>
        <pc:spChg chg="mod">
          <ac:chgData name="Snowden, Renan (DDOT)" userId="S::rssnowden@ddot.dc.gov::69291b44-81e3-4d02-af22-39a437c19a93" providerId="AD" clId="Web-{09B62B35-5C42-D54B-FE8D-3D984B183BFA}" dt="2021-10-22T20:27:33.162" v="89" actId="20577"/>
          <ac:spMkLst>
            <pc:docMk/>
            <pc:sldMk cId="1054886584" sldId="344"/>
            <ac:spMk id="4" creationId="{3401C613-F0E0-46B3-A910-9F6688404468}"/>
          </ac:spMkLst>
        </pc:spChg>
      </pc:sldChg>
      <pc:sldChg chg="del">
        <pc:chgData name="Snowden, Renan (DDOT)" userId="S::rssnowden@ddot.dc.gov::69291b44-81e3-4d02-af22-39a437c19a93" providerId="AD" clId="Web-{09B62B35-5C42-D54B-FE8D-3D984B183BFA}" dt="2021-10-22T20:12:28.956" v="30"/>
        <pc:sldMkLst>
          <pc:docMk/>
          <pc:sldMk cId="321331290" sldId="350"/>
        </pc:sldMkLst>
      </pc:sldChg>
      <pc:sldChg chg="modSp">
        <pc:chgData name="Snowden, Renan (DDOT)" userId="S::rssnowden@ddot.dc.gov::69291b44-81e3-4d02-af22-39a437c19a93" providerId="AD" clId="Web-{09B62B35-5C42-D54B-FE8D-3D984B183BFA}" dt="2021-10-22T20:02:27.194" v="20" actId="20577"/>
        <pc:sldMkLst>
          <pc:docMk/>
          <pc:sldMk cId="3081928411" sldId="351"/>
        </pc:sldMkLst>
        <pc:spChg chg="mod">
          <ac:chgData name="Snowden, Renan (DDOT)" userId="S::rssnowden@ddot.dc.gov::69291b44-81e3-4d02-af22-39a437c19a93" providerId="AD" clId="Web-{09B62B35-5C42-D54B-FE8D-3D984B183BFA}" dt="2021-10-22T20:02:27.194" v="20" actId="20577"/>
          <ac:spMkLst>
            <pc:docMk/>
            <pc:sldMk cId="3081928411" sldId="351"/>
            <ac:spMk id="4" creationId="{E1C12724-6335-4556-BD74-F55E18C7C628}"/>
          </ac:spMkLst>
        </pc:spChg>
      </pc:sldChg>
      <pc:sldChg chg="modSp new del">
        <pc:chgData name="Snowden, Renan (DDOT)" userId="S::rssnowden@ddot.dc.gov::69291b44-81e3-4d02-af22-39a437c19a93" providerId="AD" clId="Web-{09B62B35-5C42-D54B-FE8D-3D984B183BFA}" dt="2021-10-22T20:15:00.631" v="41"/>
        <pc:sldMkLst>
          <pc:docMk/>
          <pc:sldMk cId="1459907029" sldId="354"/>
        </pc:sldMkLst>
        <pc:spChg chg="mod">
          <ac:chgData name="Snowden, Renan (DDOT)" userId="S::rssnowden@ddot.dc.gov::69291b44-81e3-4d02-af22-39a437c19a93" providerId="AD" clId="Web-{09B62B35-5C42-D54B-FE8D-3D984B183BFA}" dt="2021-10-22T20:14:07.692" v="39" actId="20577"/>
          <ac:spMkLst>
            <pc:docMk/>
            <pc:sldMk cId="1459907029" sldId="354"/>
            <ac:spMk id="3" creationId="{FF06DD9A-6A17-4D29-A99E-9A13442B2E43}"/>
          </ac:spMkLst>
        </pc:spChg>
      </pc:sldChg>
      <pc:sldChg chg="modSp new">
        <pc:chgData name="Snowden, Renan (DDOT)" userId="S::rssnowden@ddot.dc.gov::69291b44-81e3-4d02-af22-39a437c19a93" providerId="AD" clId="Web-{09B62B35-5C42-D54B-FE8D-3D984B183BFA}" dt="2021-10-22T20:32:59.981" v="175" actId="20577"/>
        <pc:sldMkLst>
          <pc:docMk/>
          <pc:sldMk cId="3673923995" sldId="354"/>
        </pc:sldMkLst>
        <pc:spChg chg="mod">
          <ac:chgData name="Snowden, Renan (DDOT)" userId="S::rssnowden@ddot.dc.gov::69291b44-81e3-4d02-af22-39a437c19a93" providerId="AD" clId="Web-{09B62B35-5C42-D54B-FE8D-3D984B183BFA}" dt="2021-10-22T20:28:09.303" v="116" actId="20577"/>
          <ac:spMkLst>
            <pc:docMk/>
            <pc:sldMk cId="3673923995" sldId="354"/>
            <ac:spMk id="2" creationId="{41E63E79-2832-4C0C-B6DB-7DBC2ADFC468}"/>
          </ac:spMkLst>
        </pc:spChg>
        <pc:spChg chg="mod">
          <ac:chgData name="Snowden, Renan (DDOT)" userId="S::rssnowden@ddot.dc.gov::69291b44-81e3-4d02-af22-39a437c19a93" providerId="AD" clId="Web-{09B62B35-5C42-D54B-FE8D-3D984B183BFA}" dt="2021-10-22T20:32:59.981" v="175" actId="20577"/>
          <ac:spMkLst>
            <pc:docMk/>
            <pc:sldMk cId="3673923995" sldId="354"/>
            <ac:spMk id="3" creationId="{A06DE508-AFBF-4B65-8249-522E40514676}"/>
          </ac:spMkLst>
        </pc:spChg>
      </pc:sldChg>
    </pc:docChg>
  </pc:docChgLst>
  <pc:docChgLst>
    <pc:chgData name="Jones, Ellen (DDOT)" userId="S::ejones@ddot.dc.gov::7770b766-b287-45db-9525-348643b00bf9" providerId="AD" clId="Web-{0B4D0386-5302-3B96-1748-ED875BFE0566}"/>
    <pc:docChg chg="modSld">
      <pc:chgData name="Jones, Ellen (DDOT)" userId="S::ejones@ddot.dc.gov::7770b766-b287-45db-9525-348643b00bf9" providerId="AD" clId="Web-{0B4D0386-5302-3B96-1748-ED875BFE0566}" dt="2021-10-26T21:16:39.173" v="493" actId="20577"/>
      <pc:docMkLst>
        <pc:docMk/>
      </pc:docMkLst>
      <pc:sldChg chg="modSp">
        <pc:chgData name="Jones, Ellen (DDOT)" userId="S::ejones@ddot.dc.gov::7770b766-b287-45db-9525-348643b00bf9" providerId="AD" clId="Web-{0B4D0386-5302-3B96-1748-ED875BFE0566}" dt="2021-10-26T21:05:56.210" v="393" actId="20577"/>
        <pc:sldMkLst>
          <pc:docMk/>
          <pc:sldMk cId="1970490861" sldId="276"/>
        </pc:sldMkLst>
        <pc:spChg chg="mod">
          <ac:chgData name="Jones, Ellen (DDOT)" userId="S::ejones@ddot.dc.gov::7770b766-b287-45db-9525-348643b00bf9" providerId="AD" clId="Web-{0B4D0386-5302-3B96-1748-ED875BFE0566}" dt="2021-10-26T21:05:56.210" v="393" actId="20577"/>
          <ac:spMkLst>
            <pc:docMk/>
            <pc:sldMk cId="1970490861" sldId="276"/>
            <ac:spMk id="4" creationId="{C129529B-DDCD-4140-A2EA-63E1EE9D6F79}"/>
          </ac:spMkLst>
        </pc:spChg>
      </pc:sldChg>
      <pc:sldChg chg="modSp">
        <pc:chgData name="Jones, Ellen (DDOT)" userId="S::ejones@ddot.dc.gov::7770b766-b287-45db-9525-348643b00bf9" providerId="AD" clId="Web-{0B4D0386-5302-3B96-1748-ED875BFE0566}" dt="2021-10-26T21:14:15.312" v="460" actId="20577"/>
        <pc:sldMkLst>
          <pc:docMk/>
          <pc:sldMk cId="1533890026" sldId="280"/>
        </pc:sldMkLst>
        <pc:spChg chg="mod">
          <ac:chgData name="Jones, Ellen (DDOT)" userId="S::ejones@ddot.dc.gov::7770b766-b287-45db-9525-348643b00bf9" providerId="AD" clId="Web-{0B4D0386-5302-3B96-1748-ED875BFE0566}" dt="2021-10-26T21:14:15.312" v="460" actId="20577"/>
          <ac:spMkLst>
            <pc:docMk/>
            <pc:sldMk cId="1533890026" sldId="280"/>
            <ac:spMk id="7" creationId="{5C2160ED-298B-45F7-8456-14D5BB6E2551}"/>
          </ac:spMkLst>
        </pc:spChg>
      </pc:sldChg>
      <pc:sldChg chg="modSp">
        <pc:chgData name="Jones, Ellen (DDOT)" userId="S::ejones@ddot.dc.gov::7770b766-b287-45db-9525-348643b00bf9" providerId="AD" clId="Web-{0B4D0386-5302-3B96-1748-ED875BFE0566}" dt="2021-10-26T21:11:14.559" v="431" actId="20577"/>
        <pc:sldMkLst>
          <pc:docMk/>
          <pc:sldMk cId="3442716665" sldId="285"/>
        </pc:sldMkLst>
        <pc:spChg chg="mod">
          <ac:chgData name="Jones, Ellen (DDOT)" userId="S::ejones@ddot.dc.gov::7770b766-b287-45db-9525-348643b00bf9" providerId="AD" clId="Web-{0B4D0386-5302-3B96-1748-ED875BFE0566}" dt="2021-10-26T21:11:14.559" v="431" actId="20577"/>
          <ac:spMkLst>
            <pc:docMk/>
            <pc:sldMk cId="3442716665" sldId="285"/>
            <ac:spMk id="7" creationId="{5C2160ED-298B-45F7-8456-14D5BB6E2551}"/>
          </ac:spMkLst>
        </pc:spChg>
      </pc:sldChg>
      <pc:sldChg chg="modSp">
        <pc:chgData name="Jones, Ellen (DDOT)" userId="S::ejones@ddot.dc.gov::7770b766-b287-45db-9525-348643b00bf9" providerId="AD" clId="Web-{0B4D0386-5302-3B96-1748-ED875BFE0566}" dt="2021-10-26T20:40:13.264" v="62" actId="20577"/>
        <pc:sldMkLst>
          <pc:docMk/>
          <pc:sldMk cId="1977284510" sldId="287"/>
        </pc:sldMkLst>
        <pc:spChg chg="mod">
          <ac:chgData name="Jones, Ellen (DDOT)" userId="S::ejones@ddot.dc.gov::7770b766-b287-45db-9525-348643b00bf9" providerId="AD" clId="Web-{0B4D0386-5302-3B96-1748-ED875BFE0566}" dt="2021-10-26T20:40:13.264" v="62" actId="20577"/>
          <ac:spMkLst>
            <pc:docMk/>
            <pc:sldMk cId="1977284510" sldId="287"/>
            <ac:spMk id="7" creationId="{5C2160ED-298B-45F7-8456-14D5BB6E2551}"/>
          </ac:spMkLst>
        </pc:spChg>
      </pc:sldChg>
      <pc:sldChg chg="modSp">
        <pc:chgData name="Jones, Ellen (DDOT)" userId="S::ejones@ddot.dc.gov::7770b766-b287-45db-9525-348643b00bf9" providerId="AD" clId="Web-{0B4D0386-5302-3B96-1748-ED875BFE0566}" dt="2021-10-26T21:02:46.066" v="348" actId="20577"/>
        <pc:sldMkLst>
          <pc:docMk/>
          <pc:sldMk cId="320218071" sldId="300"/>
        </pc:sldMkLst>
        <pc:spChg chg="mod">
          <ac:chgData name="Jones, Ellen (DDOT)" userId="S::ejones@ddot.dc.gov::7770b766-b287-45db-9525-348643b00bf9" providerId="AD" clId="Web-{0B4D0386-5302-3B96-1748-ED875BFE0566}" dt="2021-10-26T21:02:46.066" v="348" actId="20577"/>
          <ac:spMkLst>
            <pc:docMk/>
            <pc:sldMk cId="320218071" sldId="300"/>
            <ac:spMk id="7" creationId="{5C2160ED-298B-45F7-8456-14D5BB6E2551}"/>
          </ac:spMkLst>
        </pc:spChg>
      </pc:sldChg>
      <pc:sldChg chg="modSp">
        <pc:chgData name="Jones, Ellen (DDOT)" userId="S::ejones@ddot.dc.gov::7770b766-b287-45db-9525-348643b00bf9" providerId="AD" clId="Web-{0B4D0386-5302-3B96-1748-ED875BFE0566}" dt="2021-10-26T21:10:56.168" v="429" actId="20577"/>
        <pc:sldMkLst>
          <pc:docMk/>
          <pc:sldMk cId="1385986566" sldId="305"/>
        </pc:sldMkLst>
        <pc:spChg chg="mod">
          <ac:chgData name="Jones, Ellen (DDOT)" userId="S::ejones@ddot.dc.gov::7770b766-b287-45db-9525-348643b00bf9" providerId="AD" clId="Web-{0B4D0386-5302-3B96-1748-ED875BFE0566}" dt="2021-10-26T21:10:18.011" v="417" actId="1076"/>
          <ac:spMkLst>
            <pc:docMk/>
            <pc:sldMk cId="1385986566" sldId="305"/>
            <ac:spMk id="5" creationId="{8BAFE818-90CC-4F26-9FFE-886292882392}"/>
          </ac:spMkLst>
        </pc:spChg>
        <pc:spChg chg="mod">
          <ac:chgData name="Jones, Ellen (DDOT)" userId="S::ejones@ddot.dc.gov::7770b766-b287-45db-9525-348643b00bf9" providerId="AD" clId="Web-{0B4D0386-5302-3B96-1748-ED875BFE0566}" dt="2021-10-26T21:10:56.168" v="429" actId="20577"/>
          <ac:spMkLst>
            <pc:docMk/>
            <pc:sldMk cId="1385986566" sldId="305"/>
            <ac:spMk id="7" creationId="{5C2160ED-298B-45F7-8456-14D5BB6E2551}"/>
          </ac:spMkLst>
        </pc:spChg>
      </pc:sldChg>
      <pc:sldChg chg="modSp">
        <pc:chgData name="Jones, Ellen (DDOT)" userId="S::ejones@ddot.dc.gov::7770b766-b287-45db-9525-348643b00bf9" providerId="AD" clId="Web-{0B4D0386-5302-3B96-1748-ED875BFE0566}" dt="2021-10-26T20:40:22.014" v="64" actId="20577"/>
        <pc:sldMkLst>
          <pc:docMk/>
          <pc:sldMk cId="1038328020" sldId="314"/>
        </pc:sldMkLst>
        <pc:spChg chg="mod">
          <ac:chgData name="Jones, Ellen (DDOT)" userId="S::ejones@ddot.dc.gov::7770b766-b287-45db-9525-348643b00bf9" providerId="AD" clId="Web-{0B4D0386-5302-3B96-1748-ED875BFE0566}" dt="2021-10-26T20:40:22.014" v="64" actId="20577"/>
          <ac:spMkLst>
            <pc:docMk/>
            <pc:sldMk cId="1038328020" sldId="314"/>
            <ac:spMk id="4" creationId="{4F416299-7243-4A8C-8753-36066F1F9DC6}"/>
          </ac:spMkLst>
        </pc:spChg>
      </pc:sldChg>
      <pc:sldChg chg="modSp">
        <pc:chgData name="Jones, Ellen (DDOT)" userId="S::ejones@ddot.dc.gov::7770b766-b287-45db-9525-348643b00bf9" providerId="AD" clId="Web-{0B4D0386-5302-3B96-1748-ED875BFE0566}" dt="2021-10-26T20:40:32.764" v="67" actId="20577"/>
        <pc:sldMkLst>
          <pc:docMk/>
          <pc:sldMk cId="3515822484" sldId="315"/>
        </pc:sldMkLst>
        <pc:spChg chg="mod">
          <ac:chgData name="Jones, Ellen (DDOT)" userId="S::ejones@ddot.dc.gov::7770b766-b287-45db-9525-348643b00bf9" providerId="AD" clId="Web-{0B4D0386-5302-3B96-1748-ED875BFE0566}" dt="2021-10-26T20:40:32.764" v="67" actId="20577"/>
          <ac:spMkLst>
            <pc:docMk/>
            <pc:sldMk cId="3515822484" sldId="315"/>
            <ac:spMk id="4" creationId="{D6134660-EA39-4E99-A73E-130463619503}"/>
          </ac:spMkLst>
        </pc:spChg>
      </pc:sldChg>
      <pc:sldChg chg="modSp">
        <pc:chgData name="Jones, Ellen (DDOT)" userId="S::ejones@ddot.dc.gov::7770b766-b287-45db-9525-348643b00bf9" providerId="AD" clId="Web-{0B4D0386-5302-3B96-1748-ED875BFE0566}" dt="2021-10-26T21:04:59.225" v="364" actId="20577"/>
        <pc:sldMkLst>
          <pc:docMk/>
          <pc:sldMk cId="4228847345" sldId="320"/>
        </pc:sldMkLst>
        <pc:spChg chg="mod">
          <ac:chgData name="Jones, Ellen (DDOT)" userId="S::ejones@ddot.dc.gov::7770b766-b287-45db-9525-348643b00bf9" providerId="AD" clId="Web-{0B4D0386-5302-3B96-1748-ED875BFE0566}" dt="2021-10-26T21:04:59.225" v="364" actId="20577"/>
          <ac:spMkLst>
            <pc:docMk/>
            <pc:sldMk cId="4228847345" sldId="320"/>
            <ac:spMk id="4" creationId="{AAB386BD-D033-47C7-A807-6BD4EEBA3BD4}"/>
          </ac:spMkLst>
        </pc:spChg>
      </pc:sldChg>
      <pc:sldChg chg="modSp">
        <pc:chgData name="Jones, Ellen (DDOT)" userId="S::ejones@ddot.dc.gov::7770b766-b287-45db-9525-348643b00bf9" providerId="AD" clId="Web-{0B4D0386-5302-3B96-1748-ED875BFE0566}" dt="2021-10-26T21:07:23.180" v="401" actId="20577"/>
        <pc:sldMkLst>
          <pc:docMk/>
          <pc:sldMk cId="2515431219" sldId="321"/>
        </pc:sldMkLst>
        <pc:spChg chg="mod">
          <ac:chgData name="Jones, Ellen (DDOT)" userId="S::ejones@ddot.dc.gov::7770b766-b287-45db-9525-348643b00bf9" providerId="AD" clId="Web-{0B4D0386-5302-3B96-1748-ED875BFE0566}" dt="2021-10-26T21:07:23.180" v="401" actId="20577"/>
          <ac:spMkLst>
            <pc:docMk/>
            <pc:sldMk cId="2515431219" sldId="321"/>
            <ac:spMk id="4" creationId="{FD3DC8AA-A5B5-44DC-9015-509D8586938C}"/>
          </ac:spMkLst>
        </pc:spChg>
      </pc:sldChg>
      <pc:sldChg chg="modSp">
        <pc:chgData name="Jones, Ellen (DDOT)" userId="S::ejones@ddot.dc.gov::7770b766-b287-45db-9525-348643b00bf9" providerId="AD" clId="Web-{0B4D0386-5302-3B96-1748-ED875BFE0566}" dt="2021-10-26T21:06:14.945" v="396" actId="20577"/>
        <pc:sldMkLst>
          <pc:docMk/>
          <pc:sldMk cId="3775862180" sldId="322"/>
        </pc:sldMkLst>
        <pc:spChg chg="mod">
          <ac:chgData name="Jones, Ellen (DDOT)" userId="S::ejones@ddot.dc.gov::7770b766-b287-45db-9525-348643b00bf9" providerId="AD" clId="Web-{0B4D0386-5302-3B96-1748-ED875BFE0566}" dt="2021-10-26T21:06:14.945" v="396" actId="20577"/>
          <ac:spMkLst>
            <pc:docMk/>
            <pc:sldMk cId="3775862180" sldId="322"/>
            <ac:spMk id="4" creationId="{27844001-8352-4647-860B-F53BB999CF31}"/>
          </ac:spMkLst>
        </pc:spChg>
      </pc:sldChg>
      <pc:sldChg chg="modSp">
        <pc:chgData name="Jones, Ellen (DDOT)" userId="S::ejones@ddot.dc.gov::7770b766-b287-45db-9525-348643b00bf9" providerId="AD" clId="Web-{0B4D0386-5302-3B96-1748-ED875BFE0566}" dt="2021-10-26T21:14:46.859" v="464" actId="20577"/>
        <pc:sldMkLst>
          <pc:docMk/>
          <pc:sldMk cId="220165225" sldId="325"/>
        </pc:sldMkLst>
        <pc:spChg chg="mod">
          <ac:chgData name="Jones, Ellen (DDOT)" userId="S::ejones@ddot.dc.gov::7770b766-b287-45db-9525-348643b00bf9" providerId="AD" clId="Web-{0B4D0386-5302-3B96-1748-ED875BFE0566}" dt="2021-10-26T21:14:46.859" v="464" actId="20577"/>
          <ac:spMkLst>
            <pc:docMk/>
            <pc:sldMk cId="220165225" sldId="325"/>
            <ac:spMk id="4" creationId="{D0709F73-E28F-4528-85D4-6C1DDE37887B}"/>
          </ac:spMkLst>
        </pc:spChg>
      </pc:sldChg>
      <pc:sldChg chg="modSp">
        <pc:chgData name="Jones, Ellen (DDOT)" userId="S::ejones@ddot.dc.gov::7770b766-b287-45db-9525-348643b00bf9" providerId="AD" clId="Web-{0B4D0386-5302-3B96-1748-ED875BFE0566}" dt="2021-10-26T21:12:06.434" v="448" actId="20577"/>
        <pc:sldMkLst>
          <pc:docMk/>
          <pc:sldMk cId="812991638" sldId="326"/>
        </pc:sldMkLst>
        <pc:spChg chg="mod">
          <ac:chgData name="Jones, Ellen (DDOT)" userId="S::ejones@ddot.dc.gov::7770b766-b287-45db-9525-348643b00bf9" providerId="AD" clId="Web-{0B4D0386-5302-3B96-1748-ED875BFE0566}" dt="2021-10-26T21:11:36.075" v="439" actId="20577"/>
          <ac:spMkLst>
            <pc:docMk/>
            <pc:sldMk cId="812991638" sldId="326"/>
            <ac:spMk id="4" creationId="{50234032-28DD-41D0-88D8-B178D9A9BC9A}"/>
          </ac:spMkLst>
        </pc:spChg>
        <pc:spChg chg="mod">
          <ac:chgData name="Jones, Ellen (DDOT)" userId="S::ejones@ddot.dc.gov::7770b766-b287-45db-9525-348643b00bf9" providerId="AD" clId="Web-{0B4D0386-5302-3B96-1748-ED875BFE0566}" dt="2021-10-26T21:12:06.434" v="448" actId="20577"/>
          <ac:spMkLst>
            <pc:docMk/>
            <pc:sldMk cId="812991638" sldId="326"/>
            <ac:spMk id="5" creationId="{C776E88D-43ED-4F2F-B84A-07101AC9ABAE}"/>
          </ac:spMkLst>
        </pc:spChg>
      </pc:sldChg>
      <pc:sldChg chg="modSp">
        <pc:chgData name="Jones, Ellen (DDOT)" userId="S::ejones@ddot.dc.gov::7770b766-b287-45db-9525-348643b00bf9" providerId="AD" clId="Web-{0B4D0386-5302-3B96-1748-ED875BFE0566}" dt="2021-10-26T21:08:33.884" v="405" actId="20577"/>
        <pc:sldMkLst>
          <pc:docMk/>
          <pc:sldMk cId="840997434" sldId="327"/>
        </pc:sldMkLst>
        <pc:spChg chg="mod">
          <ac:chgData name="Jones, Ellen (DDOT)" userId="S::ejones@ddot.dc.gov::7770b766-b287-45db-9525-348643b00bf9" providerId="AD" clId="Web-{0B4D0386-5302-3B96-1748-ED875BFE0566}" dt="2021-10-26T21:08:33.884" v="405" actId="20577"/>
          <ac:spMkLst>
            <pc:docMk/>
            <pc:sldMk cId="840997434" sldId="327"/>
            <ac:spMk id="4" creationId="{F110BC5B-A603-4CF3-9265-4EFDFBB195E0}"/>
          </ac:spMkLst>
        </pc:spChg>
      </pc:sldChg>
      <pc:sldChg chg="modSp">
        <pc:chgData name="Jones, Ellen (DDOT)" userId="S::ejones@ddot.dc.gov::7770b766-b287-45db-9525-348643b00bf9" providerId="AD" clId="Web-{0B4D0386-5302-3B96-1748-ED875BFE0566}" dt="2021-10-26T21:07:56.446" v="403" actId="20577"/>
        <pc:sldMkLst>
          <pc:docMk/>
          <pc:sldMk cId="810895381" sldId="328"/>
        </pc:sldMkLst>
        <pc:spChg chg="mod">
          <ac:chgData name="Jones, Ellen (DDOT)" userId="S::ejones@ddot.dc.gov::7770b766-b287-45db-9525-348643b00bf9" providerId="AD" clId="Web-{0B4D0386-5302-3B96-1748-ED875BFE0566}" dt="2021-10-26T21:07:56.446" v="403" actId="20577"/>
          <ac:spMkLst>
            <pc:docMk/>
            <pc:sldMk cId="810895381" sldId="328"/>
            <ac:spMk id="4" creationId="{E56B21A4-188F-4D0A-8146-4C50250B004C}"/>
          </ac:spMkLst>
        </pc:spChg>
      </pc:sldChg>
      <pc:sldChg chg="modSp">
        <pc:chgData name="Jones, Ellen (DDOT)" userId="S::ejones@ddot.dc.gov::7770b766-b287-45db-9525-348643b00bf9" providerId="AD" clId="Web-{0B4D0386-5302-3B96-1748-ED875BFE0566}" dt="2021-10-26T20:51:03.868" v="244" actId="20577"/>
        <pc:sldMkLst>
          <pc:docMk/>
          <pc:sldMk cId="1231670143" sldId="329"/>
        </pc:sldMkLst>
        <pc:spChg chg="mod">
          <ac:chgData name="Jones, Ellen (DDOT)" userId="S::ejones@ddot.dc.gov::7770b766-b287-45db-9525-348643b00bf9" providerId="AD" clId="Web-{0B4D0386-5302-3B96-1748-ED875BFE0566}" dt="2021-10-26T20:51:03.868" v="244" actId="20577"/>
          <ac:spMkLst>
            <pc:docMk/>
            <pc:sldMk cId="1231670143" sldId="329"/>
            <ac:spMk id="4" creationId="{5DDD2F58-C42E-4AB8-B015-2A181316DE40}"/>
          </ac:spMkLst>
        </pc:spChg>
      </pc:sldChg>
      <pc:sldChg chg="modSp">
        <pc:chgData name="Jones, Ellen (DDOT)" userId="S::ejones@ddot.dc.gov::7770b766-b287-45db-9525-348643b00bf9" providerId="AD" clId="Web-{0B4D0386-5302-3B96-1748-ED875BFE0566}" dt="2021-10-26T20:47:09.427" v="126" actId="20577"/>
        <pc:sldMkLst>
          <pc:docMk/>
          <pc:sldMk cId="4109952605" sldId="330"/>
        </pc:sldMkLst>
        <pc:spChg chg="mod">
          <ac:chgData name="Jones, Ellen (DDOT)" userId="S::ejones@ddot.dc.gov::7770b766-b287-45db-9525-348643b00bf9" providerId="AD" clId="Web-{0B4D0386-5302-3B96-1748-ED875BFE0566}" dt="2021-10-26T20:47:09.427" v="126" actId="20577"/>
          <ac:spMkLst>
            <pc:docMk/>
            <pc:sldMk cId="4109952605" sldId="330"/>
            <ac:spMk id="4" creationId="{B3D5F231-4790-4E22-9B19-F0EC1F84E09E}"/>
          </ac:spMkLst>
        </pc:spChg>
      </pc:sldChg>
      <pc:sldChg chg="modSp">
        <pc:chgData name="Jones, Ellen (DDOT)" userId="S::ejones@ddot.dc.gov::7770b766-b287-45db-9525-348643b00bf9" providerId="AD" clId="Web-{0B4D0386-5302-3B96-1748-ED875BFE0566}" dt="2021-10-26T21:16:39.173" v="493" actId="20577"/>
        <pc:sldMkLst>
          <pc:docMk/>
          <pc:sldMk cId="2629185797" sldId="336"/>
        </pc:sldMkLst>
        <pc:spChg chg="mod">
          <ac:chgData name="Jones, Ellen (DDOT)" userId="S::ejones@ddot.dc.gov::7770b766-b287-45db-9525-348643b00bf9" providerId="AD" clId="Web-{0B4D0386-5302-3B96-1748-ED875BFE0566}" dt="2021-10-26T21:16:39.173" v="493" actId="20577"/>
          <ac:spMkLst>
            <pc:docMk/>
            <pc:sldMk cId="2629185797" sldId="336"/>
            <ac:spMk id="4" creationId="{3401C613-F0E0-46B3-A910-9F6688404468}"/>
          </ac:spMkLst>
        </pc:spChg>
      </pc:sldChg>
      <pc:sldChg chg="modSp">
        <pc:chgData name="Jones, Ellen (DDOT)" userId="S::ejones@ddot.dc.gov::7770b766-b287-45db-9525-348643b00bf9" providerId="AD" clId="Web-{0B4D0386-5302-3B96-1748-ED875BFE0566}" dt="2021-10-26T21:01:15.237" v="332" actId="20577"/>
        <pc:sldMkLst>
          <pc:docMk/>
          <pc:sldMk cId="2729043893" sldId="339"/>
        </pc:sldMkLst>
        <pc:spChg chg="mod">
          <ac:chgData name="Jones, Ellen (DDOT)" userId="S::ejones@ddot.dc.gov::7770b766-b287-45db-9525-348643b00bf9" providerId="AD" clId="Web-{0B4D0386-5302-3B96-1748-ED875BFE0566}" dt="2021-10-26T21:01:15.237" v="332" actId="20577"/>
          <ac:spMkLst>
            <pc:docMk/>
            <pc:sldMk cId="2729043893" sldId="339"/>
            <ac:spMk id="4" creationId="{3401C613-F0E0-46B3-A910-9F6688404468}"/>
          </ac:spMkLst>
        </pc:spChg>
      </pc:sldChg>
      <pc:sldChg chg="modSp">
        <pc:chgData name="Jones, Ellen (DDOT)" userId="S::ejones@ddot.dc.gov::7770b766-b287-45db-9525-348643b00bf9" providerId="AD" clId="Web-{0B4D0386-5302-3B96-1748-ED875BFE0566}" dt="2021-10-26T21:15:21.344" v="466" actId="20577"/>
        <pc:sldMkLst>
          <pc:docMk/>
          <pc:sldMk cId="3014343083" sldId="341"/>
        </pc:sldMkLst>
        <pc:spChg chg="mod">
          <ac:chgData name="Jones, Ellen (DDOT)" userId="S::ejones@ddot.dc.gov::7770b766-b287-45db-9525-348643b00bf9" providerId="AD" clId="Web-{0B4D0386-5302-3B96-1748-ED875BFE0566}" dt="2021-10-26T21:15:21.344" v="466" actId="20577"/>
          <ac:spMkLst>
            <pc:docMk/>
            <pc:sldMk cId="3014343083" sldId="341"/>
            <ac:spMk id="4" creationId="{E1C12724-6335-4556-BD74-F55E18C7C628}"/>
          </ac:spMkLst>
        </pc:spChg>
      </pc:sldChg>
      <pc:sldChg chg="modSp">
        <pc:chgData name="Jones, Ellen (DDOT)" userId="S::ejones@ddot.dc.gov::7770b766-b287-45db-9525-348643b00bf9" providerId="AD" clId="Web-{0B4D0386-5302-3B96-1748-ED875BFE0566}" dt="2021-10-26T21:04:07.630" v="363" actId="20577"/>
        <pc:sldMkLst>
          <pc:docMk/>
          <pc:sldMk cId="2485784363" sldId="342"/>
        </pc:sldMkLst>
        <pc:spChg chg="mod">
          <ac:chgData name="Jones, Ellen (DDOT)" userId="S::ejones@ddot.dc.gov::7770b766-b287-45db-9525-348643b00bf9" providerId="AD" clId="Web-{0B4D0386-5302-3B96-1748-ED875BFE0566}" dt="2021-10-26T21:04:07.630" v="363" actId="20577"/>
          <ac:spMkLst>
            <pc:docMk/>
            <pc:sldMk cId="2485784363" sldId="342"/>
            <ac:spMk id="4" creationId="{D0709F73-E28F-4528-85D4-6C1DDE37887B}"/>
          </ac:spMkLst>
        </pc:spChg>
      </pc:sldChg>
      <pc:sldChg chg="modSp">
        <pc:chgData name="Jones, Ellen (DDOT)" userId="S::ejones@ddot.dc.gov::7770b766-b287-45db-9525-348643b00bf9" providerId="AD" clId="Web-{0B4D0386-5302-3B96-1748-ED875BFE0566}" dt="2021-10-26T21:09:09.713" v="406" actId="20577"/>
        <pc:sldMkLst>
          <pc:docMk/>
          <pc:sldMk cId="2456460390" sldId="353"/>
        </pc:sldMkLst>
        <pc:spChg chg="mod">
          <ac:chgData name="Jones, Ellen (DDOT)" userId="S::ejones@ddot.dc.gov::7770b766-b287-45db-9525-348643b00bf9" providerId="AD" clId="Web-{0B4D0386-5302-3B96-1748-ED875BFE0566}" dt="2021-10-26T21:09:09.713" v="406" actId="20577"/>
          <ac:spMkLst>
            <pc:docMk/>
            <pc:sldMk cId="2456460390" sldId="353"/>
            <ac:spMk id="4" creationId="{E1C12724-6335-4556-BD74-F55E18C7C62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85EEE-04BD-5340-B37D-E718524DD682}"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9C4B7F-7329-024E-B3BE-F82CD734F483}" type="slidenum">
              <a:rPr lang="en-US" smtClean="0"/>
              <a:t>‹#›</a:t>
            </a:fld>
            <a:endParaRPr lang="en-US"/>
          </a:p>
        </p:txBody>
      </p:sp>
    </p:spTree>
    <p:extLst>
      <p:ext uri="{BB962C8B-B14F-4D97-AF65-F5344CB8AC3E}">
        <p14:creationId xmlns:p14="http://schemas.microsoft.com/office/powerpoint/2010/main" val="1336383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Moved from FY21 start to a FY22 start project – RS 7/14</a:t>
            </a:r>
          </a:p>
        </p:txBody>
      </p:sp>
      <p:sp>
        <p:nvSpPr>
          <p:cNvPr id="4" name="Slide Number Placeholder 3"/>
          <p:cNvSpPr>
            <a:spLocks noGrp="1"/>
          </p:cNvSpPr>
          <p:nvPr>
            <p:ph type="sldNum" sz="quarter" idx="5"/>
          </p:nvPr>
        </p:nvSpPr>
        <p:spPr/>
        <p:txBody>
          <a:bodyPr/>
          <a:lstStyle/>
          <a:p>
            <a:fld id="{FF9C4B7F-7329-024E-B3BE-F82CD734F483}" type="slidenum">
              <a:rPr lang="en-US" smtClean="0"/>
              <a:t>7</a:t>
            </a:fld>
            <a:endParaRPr lang="en-US"/>
          </a:p>
        </p:txBody>
      </p:sp>
    </p:spTree>
    <p:extLst>
      <p:ext uri="{BB962C8B-B14F-4D97-AF65-F5344CB8AC3E}">
        <p14:creationId xmlns:p14="http://schemas.microsoft.com/office/powerpoint/2010/main" val="384951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9C4B7F-7329-024E-B3BE-F82CD734F483}" type="slidenum">
              <a:rPr lang="en-US" smtClean="0"/>
              <a:t>22</a:t>
            </a:fld>
            <a:endParaRPr lang="en-US"/>
          </a:p>
        </p:txBody>
      </p:sp>
    </p:spTree>
    <p:extLst>
      <p:ext uri="{BB962C8B-B14F-4D97-AF65-F5344CB8AC3E}">
        <p14:creationId xmlns:p14="http://schemas.microsoft.com/office/powerpoint/2010/main" val="218739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t Title Slide">
    <p:bg>
      <p:bgPr>
        <a:solidFill>
          <a:schemeClr val="tx2"/>
        </a:solidFill>
        <a:effectLst/>
      </p:bgPr>
    </p:bg>
    <p:spTree>
      <p:nvGrpSpPr>
        <p:cNvPr id="1" name=""/>
        <p:cNvGrpSpPr/>
        <p:nvPr/>
      </p:nvGrpSpPr>
      <p:grpSpPr>
        <a:xfrm>
          <a:off x="0" y="0"/>
          <a:ext cx="0" cy="0"/>
          <a:chOff x="0" y="0"/>
          <a:chExt cx="0" cy="0"/>
        </a:xfrm>
      </p:grpSpPr>
      <p:pic>
        <p:nvPicPr>
          <p:cNvPr id="8" name="Picture 7" descr="WeAreWashintgonDC_logo.ai_.t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155" y="165788"/>
            <a:ext cx="920501" cy="1265729"/>
          </a:xfrm>
          <a:prstGeom prst="rect">
            <a:avLst/>
          </a:prstGeom>
        </p:spPr>
      </p:pic>
      <p:sp>
        <p:nvSpPr>
          <p:cNvPr id="5" name="Title 1">
            <a:extLst>
              <a:ext uri="{FF2B5EF4-FFF2-40B4-BE49-F238E27FC236}">
                <a16:creationId xmlns:a16="http://schemas.microsoft.com/office/drawing/2014/main" id="{DE6315C4-F78A-A847-8465-E715CDBC9883}"/>
              </a:ext>
            </a:extLst>
          </p:cNvPr>
          <p:cNvSpPr>
            <a:spLocks noGrp="1"/>
          </p:cNvSpPr>
          <p:nvPr>
            <p:ph type="ctrTitle"/>
          </p:nvPr>
        </p:nvSpPr>
        <p:spPr>
          <a:xfrm>
            <a:off x="509154" y="1622043"/>
            <a:ext cx="11470643" cy="2554274"/>
          </a:xfrm>
        </p:spPr>
        <p:txBody>
          <a:bodyPr anchor="b" anchorCtr="0"/>
          <a:lstStyle>
            <a:lvl1pPr algn="r">
              <a:defRPr>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DCC30516-FE68-9C47-9CAF-D59DB3E99B4D}"/>
              </a:ext>
            </a:extLst>
          </p:cNvPr>
          <p:cNvSpPr>
            <a:spLocks noGrp="1"/>
          </p:cNvSpPr>
          <p:nvPr>
            <p:ph type="subTitle" idx="1"/>
          </p:nvPr>
        </p:nvSpPr>
        <p:spPr>
          <a:xfrm>
            <a:off x="509153" y="4804258"/>
            <a:ext cx="11470643" cy="619061"/>
          </a:xfrm>
        </p:spPr>
        <p:txBody>
          <a:bodyPr>
            <a:noAutofit/>
          </a:bodyPr>
          <a:lstStyle>
            <a:lvl1pPr marL="0" indent="0" algn="r">
              <a:buNone/>
              <a:defRPr sz="2400">
                <a:solidFill>
                  <a:srgbClr val="B3B3B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93552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9154" y="1622043"/>
            <a:ext cx="11470643" cy="2554274"/>
          </a:xfrm>
        </p:spPr>
        <p:txBody>
          <a:bodyPr anchor="b" anchorCtr="0"/>
          <a:lstStyle>
            <a:lvl1pPr algn="r">
              <a:defRPr>
                <a:solidFill>
                  <a:srgbClr val="FFFFFF"/>
                </a:solidFill>
              </a:defRPr>
            </a:lvl1pPr>
          </a:lstStyle>
          <a:p>
            <a:r>
              <a:rPr lang="en-US"/>
              <a:t>Click to edit Master title style</a:t>
            </a:r>
          </a:p>
        </p:txBody>
      </p:sp>
      <p:sp>
        <p:nvSpPr>
          <p:cNvPr id="3" name="Subtitle 2"/>
          <p:cNvSpPr>
            <a:spLocks noGrp="1"/>
          </p:cNvSpPr>
          <p:nvPr>
            <p:ph type="subTitle" idx="1"/>
          </p:nvPr>
        </p:nvSpPr>
        <p:spPr>
          <a:xfrm>
            <a:off x="509153" y="4804258"/>
            <a:ext cx="11470643" cy="619061"/>
          </a:xfrm>
        </p:spPr>
        <p:txBody>
          <a:bodyPr>
            <a:noAutofit/>
          </a:bodyPr>
          <a:lstStyle>
            <a:lvl1pPr marL="0" indent="0" algn="r">
              <a:buNone/>
              <a:defRPr sz="2400">
                <a:solidFill>
                  <a:srgbClr val="B3B3B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descr="WeAreWashintgonDC_logo.ai_.t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154" y="168952"/>
            <a:ext cx="978557" cy="126572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8856"/>
            <a:ext cx="12192001" cy="707349"/>
          </a:xfrm>
          <a:ln>
            <a:noFill/>
          </a:ln>
        </p:spPr>
        <p:txBody>
          <a:bodyPr anchor="ctr" anchorCtr="0">
            <a:noAutofit/>
          </a:bodyPr>
          <a:lstStyle>
            <a:lvl1pPr algn="l">
              <a:defRPr sz="3600" b="1" baseline="0">
                <a:solidFill>
                  <a:schemeClr val="tx2"/>
                </a:solidFill>
                <a:latin typeface="Avenir Heavy"/>
                <a:cs typeface="Avenir Heavy"/>
              </a:defRPr>
            </a:lvl1pPr>
          </a:lstStyle>
          <a:p>
            <a:r>
              <a:rPr lang="en-US"/>
              <a:t>Click to edit Master title style</a:t>
            </a:r>
          </a:p>
        </p:txBody>
      </p:sp>
      <p:sp>
        <p:nvSpPr>
          <p:cNvPr id="3" name="Content Placeholder 2"/>
          <p:cNvSpPr>
            <a:spLocks noGrp="1"/>
          </p:cNvSpPr>
          <p:nvPr>
            <p:ph idx="1"/>
          </p:nvPr>
        </p:nvSpPr>
        <p:spPr>
          <a:xfrm>
            <a:off x="242393" y="949123"/>
            <a:ext cx="11283848" cy="4919241"/>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 Section Header ">
    <p:spTree>
      <p:nvGrpSpPr>
        <p:cNvPr id="1" name=""/>
        <p:cNvGrpSpPr/>
        <p:nvPr/>
      </p:nvGrpSpPr>
      <p:grpSpPr>
        <a:xfrm>
          <a:off x="0" y="0"/>
          <a:ext cx="0" cy="0"/>
          <a:chOff x="0" y="0"/>
          <a:chExt cx="0" cy="0"/>
        </a:xfrm>
      </p:grpSpPr>
      <p:sp>
        <p:nvSpPr>
          <p:cNvPr id="5" name="Title 1"/>
          <p:cNvSpPr>
            <a:spLocks noGrp="1"/>
          </p:cNvSpPr>
          <p:nvPr>
            <p:ph type="title"/>
          </p:nvPr>
        </p:nvSpPr>
        <p:spPr>
          <a:xfrm>
            <a:off x="963084" y="1931661"/>
            <a:ext cx="10363200" cy="1362075"/>
          </a:xfrm>
        </p:spPr>
        <p:txBody>
          <a:bodyPr anchor="t">
            <a:noAutofit/>
          </a:bodyPr>
          <a:lstStyle>
            <a:lvl1pPr algn="l">
              <a:defRPr sz="4400" b="1" cap="all">
                <a:solidFill>
                  <a:schemeClr val="tx2"/>
                </a:solidFill>
              </a:defRPr>
            </a:lvl1pPr>
          </a:lstStyle>
          <a:p>
            <a:r>
              <a:rPr lang="en-US"/>
              <a:t>Click to edit Master title style</a:t>
            </a:r>
          </a:p>
        </p:txBody>
      </p:sp>
      <p:sp>
        <p:nvSpPr>
          <p:cNvPr id="6" name="Text Placeholder 2"/>
          <p:cNvSpPr>
            <a:spLocks noGrp="1"/>
          </p:cNvSpPr>
          <p:nvPr>
            <p:ph type="body" idx="1"/>
          </p:nvPr>
        </p:nvSpPr>
        <p:spPr>
          <a:xfrm>
            <a:off x="963084" y="5014860"/>
            <a:ext cx="4954947" cy="575661"/>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2446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nd Content [V]">
    <p:spTree>
      <p:nvGrpSpPr>
        <p:cNvPr id="1" name=""/>
        <p:cNvGrpSpPr/>
        <p:nvPr/>
      </p:nvGrpSpPr>
      <p:grpSpPr>
        <a:xfrm>
          <a:off x="0" y="0"/>
          <a:ext cx="0" cy="0"/>
          <a:chOff x="0" y="0"/>
          <a:chExt cx="0" cy="0"/>
        </a:xfrm>
      </p:grpSpPr>
      <p:sp>
        <p:nvSpPr>
          <p:cNvPr id="11" name="Rectangle 10"/>
          <p:cNvSpPr/>
          <p:nvPr userDrawn="1"/>
        </p:nvSpPr>
        <p:spPr>
          <a:xfrm>
            <a:off x="-14349" y="724632"/>
            <a:ext cx="4462807" cy="5224756"/>
          </a:xfrm>
          <a:prstGeom prst="rect">
            <a:avLst/>
          </a:prstGeom>
          <a:solidFill>
            <a:srgbClr val="B3B3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icture Placeholder 8"/>
          <p:cNvSpPr>
            <a:spLocks noGrp="1"/>
          </p:cNvSpPr>
          <p:nvPr>
            <p:ph type="pic" sz="quarter" idx="13"/>
          </p:nvPr>
        </p:nvSpPr>
        <p:spPr>
          <a:xfrm>
            <a:off x="22579" y="908612"/>
            <a:ext cx="4425879" cy="4959753"/>
          </a:xfrm>
        </p:spPr>
        <p:txBody>
          <a:bodyPr/>
          <a:lstStyle/>
          <a:p>
            <a:r>
              <a:rPr lang="en-US"/>
              <a:t>Click icon to add picture</a:t>
            </a:r>
          </a:p>
        </p:txBody>
      </p:sp>
      <p:sp>
        <p:nvSpPr>
          <p:cNvPr id="2" name="Title 1"/>
          <p:cNvSpPr>
            <a:spLocks noGrp="1"/>
          </p:cNvSpPr>
          <p:nvPr>
            <p:ph type="title"/>
          </p:nvPr>
        </p:nvSpPr>
        <p:spPr>
          <a:xfrm>
            <a:off x="-14349" y="0"/>
            <a:ext cx="12169423" cy="724632"/>
          </a:xfrm>
        </p:spPr>
        <p:txBody>
          <a:bodyPr>
            <a:noAutofit/>
          </a:bodyPr>
          <a:lstStyle>
            <a:lvl1pPr algn="l">
              <a:defRPr sz="3600">
                <a:solidFill>
                  <a:schemeClr val="tx2"/>
                </a:solidFill>
                <a:latin typeface="Avenir Heavy"/>
                <a:cs typeface="Avenir Heavy"/>
              </a:defRPr>
            </a:lvl1pPr>
          </a:lstStyle>
          <a:p>
            <a:r>
              <a:rPr lang="en-US"/>
              <a:t>Click to edit Master title style</a:t>
            </a:r>
          </a:p>
        </p:txBody>
      </p:sp>
      <p:sp>
        <p:nvSpPr>
          <p:cNvPr id="4" name="Content Placeholder 3"/>
          <p:cNvSpPr>
            <a:spLocks noGrp="1"/>
          </p:cNvSpPr>
          <p:nvPr>
            <p:ph sz="half" idx="2"/>
          </p:nvPr>
        </p:nvSpPr>
        <p:spPr>
          <a:xfrm>
            <a:off x="4576432" y="908611"/>
            <a:ext cx="7450667" cy="495975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Content ALT [V]">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69423" cy="629358"/>
          </a:xfrm>
        </p:spPr>
        <p:txBody>
          <a:bodyPr>
            <a:noAutofit/>
          </a:bodyPr>
          <a:lstStyle>
            <a:lvl1pPr algn="l">
              <a:defRPr sz="3600">
                <a:solidFill>
                  <a:schemeClr val="tx2"/>
                </a:solidFill>
                <a:latin typeface="Avenir Heavy"/>
                <a:cs typeface="Avenir Heavy"/>
              </a:defRPr>
            </a:lvl1pPr>
          </a:lstStyle>
          <a:p>
            <a:r>
              <a:rPr lang="en-US"/>
              <a:t>Click to edit Master title style</a:t>
            </a:r>
          </a:p>
        </p:txBody>
      </p:sp>
      <p:sp>
        <p:nvSpPr>
          <p:cNvPr id="4" name="Content Placeholder 3"/>
          <p:cNvSpPr>
            <a:spLocks noGrp="1"/>
          </p:cNvSpPr>
          <p:nvPr>
            <p:ph sz="half" idx="2"/>
          </p:nvPr>
        </p:nvSpPr>
        <p:spPr>
          <a:xfrm>
            <a:off x="169335" y="879676"/>
            <a:ext cx="11910905" cy="49826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71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s">
    <p:spTree>
      <p:nvGrpSpPr>
        <p:cNvPr id="1" name=""/>
        <p:cNvGrpSpPr/>
        <p:nvPr/>
      </p:nvGrpSpPr>
      <p:grpSpPr>
        <a:xfrm>
          <a:off x="0" y="0"/>
          <a:ext cx="0" cy="0"/>
          <a:chOff x="0" y="0"/>
          <a:chExt cx="0" cy="0"/>
        </a:xfrm>
      </p:grpSpPr>
      <p:sp>
        <p:nvSpPr>
          <p:cNvPr id="6" name="Title 1"/>
          <p:cNvSpPr>
            <a:spLocks noGrp="1"/>
          </p:cNvSpPr>
          <p:nvPr>
            <p:ph type="title"/>
          </p:nvPr>
        </p:nvSpPr>
        <p:spPr>
          <a:xfrm>
            <a:off x="0" y="7997"/>
            <a:ext cx="12191999" cy="690562"/>
          </a:xfrm>
        </p:spPr>
        <p:txBody>
          <a:bodyPr>
            <a:normAutofit/>
          </a:bodyPr>
          <a:lstStyle>
            <a:lvl1pPr algn="l">
              <a:defRPr sz="3600">
                <a:solidFill>
                  <a:schemeClr val="tx2"/>
                </a:solidFill>
                <a:latin typeface="Avenir Heavy"/>
                <a:cs typeface="Avenir Heavy"/>
              </a:defRPr>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ogan">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5" name="Picture 4" descr="ddot5.tif">
            <a:extLst>
              <a:ext uri="{FF2B5EF4-FFF2-40B4-BE49-F238E27FC236}">
                <a16:creationId xmlns:a16="http://schemas.microsoft.com/office/drawing/2014/main" id="{643EBD56-7377-8D4E-8192-946F26DCCD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29980" y="1798170"/>
            <a:ext cx="6256528" cy="235000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alphaModFix amt="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8793B-253C-7C4B-9811-E7308467EE10}"/>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0" y="5954889"/>
            <a:ext cx="12192000" cy="903111"/>
          </a:xfrm>
          <a:prstGeom prst="rect">
            <a:avLst/>
          </a:prstGeom>
        </p:spPr>
      </p:pic>
      <p:sp>
        <p:nvSpPr>
          <p:cNvPr id="2" name="Title Placeholder 1"/>
          <p:cNvSpPr>
            <a:spLocks noGrp="1"/>
          </p:cNvSpPr>
          <p:nvPr>
            <p:ph type="title"/>
          </p:nvPr>
        </p:nvSpPr>
        <p:spPr>
          <a:xfrm>
            <a:off x="-1" y="0"/>
            <a:ext cx="12191999" cy="7986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0" y="937549"/>
            <a:ext cx="12191998" cy="5017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2929A0A-ABF0-5244-8F8D-3A9FF1156C68}"/>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9722733" y="6273191"/>
            <a:ext cx="2264780" cy="330043"/>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61" r:id="rId2"/>
    <p:sldLayoutId id="2147483662" r:id="rId3"/>
    <p:sldLayoutId id="2147483676" r:id="rId4"/>
    <p:sldLayoutId id="2147483665" r:id="rId5"/>
    <p:sldLayoutId id="2147483674" r:id="rId6"/>
    <p:sldLayoutId id="2147483671" r:id="rId7"/>
    <p:sldLayoutId id="2147483667" r:id="rId8"/>
  </p:sldLayoutIdLst>
  <p:hf hdr="0" ftr="0" dt="0"/>
  <p:txStyles>
    <p:titleStyle>
      <a:lvl1pPr algn="l" defTabSz="914400" rtl="0" eaLnBrk="1" latinLnBrk="0" hangingPunct="1">
        <a:spcBef>
          <a:spcPct val="0"/>
        </a:spcBef>
        <a:buNone/>
        <a:defRPr sz="3600" kern="1200">
          <a:solidFill>
            <a:schemeClr val="tx2"/>
          </a:solidFill>
          <a:latin typeface="Avenir Book"/>
          <a:ea typeface="+mj-ea"/>
          <a:cs typeface="Avenir Book"/>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Avenir Book"/>
          <a:ea typeface="+mn-ea"/>
          <a:cs typeface="Avenir Book"/>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Avenir Book"/>
          <a:ea typeface="+mn-ea"/>
          <a:cs typeface="Avenir Book"/>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Avenir Book"/>
          <a:ea typeface="+mn-ea"/>
          <a:cs typeface="Avenir Book"/>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4E8A2E-2E8C-6F49-8C2C-4932167B6821}"/>
              </a:ext>
            </a:extLst>
          </p:cNvPr>
          <p:cNvSpPr>
            <a:spLocks noGrp="1"/>
          </p:cNvSpPr>
          <p:nvPr>
            <p:ph type="subTitle" idx="4294967295"/>
          </p:nvPr>
        </p:nvSpPr>
        <p:spPr>
          <a:xfrm>
            <a:off x="416623" y="1566876"/>
            <a:ext cx="11358754" cy="4325078"/>
          </a:xfrm>
        </p:spPr>
        <p:txBody>
          <a:bodyPr vert="horz" lIns="91440" tIns="45720" rIns="91440" bIns="45720" rtlCol="0" anchor="t">
            <a:normAutofit fontScale="92500" lnSpcReduction="20000"/>
          </a:bodyPr>
          <a:lstStyle/>
          <a:p>
            <a:pPr marL="0" indent="0" algn="r">
              <a:buNone/>
            </a:pPr>
            <a:endParaRPr lang="en-US" sz="4000">
              <a:solidFill>
                <a:schemeClr val="bg1"/>
              </a:solidFill>
            </a:endParaRPr>
          </a:p>
          <a:p>
            <a:pPr marL="0" indent="0" algn="r">
              <a:buNone/>
            </a:pPr>
            <a:r>
              <a:rPr lang="en-US" sz="4000">
                <a:solidFill>
                  <a:schemeClr val="bg1"/>
                </a:solidFill>
              </a:rPr>
              <a:t>PROJECT DELIVERY ADMINISTRATION</a:t>
            </a:r>
          </a:p>
          <a:p>
            <a:pPr marL="0" indent="0" algn="r">
              <a:buNone/>
            </a:pPr>
            <a:r>
              <a:rPr lang="en-US" sz="4000">
                <a:solidFill>
                  <a:schemeClr val="bg1"/>
                </a:solidFill>
              </a:rPr>
              <a:t>FY21 4th QUARTER</a:t>
            </a:r>
          </a:p>
          <a:p>
            <a:pPr marL="0" indent="0" algn="r">
              <a:buNone/>
            </a:pPr>
            <a:r>
              <a:rPr lang="en-US" sz="4000">
                <a:solidFill>
                  <a:schemeClr val="bg1"/>
                </a:solidFill>
              </a:rPr>
              <a:t>CAPITAL PROJECTS UPDATE</a:t>
            </a:r>
            <a:endParaRPr lang="en-US">
              <a:solidFill>
                <a:schemeClr val="bg1"/>
              </a:solidFill>
            </a:endParaRPr>
          </a:p>
          <a:p>
            <a:pPr marL="0" indent="0" algn="r">
              <a:buNone/>
            </a:pPr>
            <a:endParaRPr lang="en-US" sz="4000">
              <a:solidFill>
                <a:schemeClr val="bg1"/>
              </a:solidFill>
            </a:endParaRPr>
          </a:p>
          <a:p>
            <a:pPr marL="0" indent="0" algn="r">
              <a:buNone/>
            </a:pPr>
            <a:endParaRPr lang="en-US" sz="2800">
              <a:solidFill>
                <a:schemeClr val="bg1"/>
              </a:solidFill>
            </a:endParaRPr>
          </a:p>
          <a:p>
            <a:pPr marL="0" indent="0" algn="r">
              <a:buNone/>
            </a:pPr>
            <a:endParaRPr lang="en-US" sz="2800">
              <a:solidFill>
                <a:schemeClr val="bg1"/>
              </a:solidFill>
            </a:endParaRPr>
          </a:p>
          <a:p>
            <a:pPr marL="0" indent="0" algn="r">
              <a:buNone/>
            </a:pPr>
            <a:r>
              <a:rPr lang="en-US" sz="2800">
                <a:solidFill>
                  <a:schemeClr val="bg1"/>
                </a:solidFill>
              </a:rPr>
              <a:t>October 2021</a:t>
            </a:r>
          </a:p>
        </p:txBody>
      </p:sp>
    </p:spTree>
    <p:extLst>
      <p:ext uri="{BB962C8B-B14F-4D97-AF65-F5344CB8AC3E}">
        <p14:creationId xmlns:p14="http://schemas.microsoft.com/office/powerpoint/2010/main" val="1214216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51F213-2112-40D3-8ED8-D4DBBCED7733}"/>
              </a:ext>
            </a:extLst>
          </p:cNvPr>
          <p:cNvSpPr>
            <a:spLocks noGrp="1"/>
          </p:cNvSpPr>
          <p:nvPr>
            <p:ph type="title"/>
          </p:nvPr>
        </p:nvSpPr>
        <p:spPr/>
        <p:txBody>
          <a:bodyPr/>
          <a:lstStyle/>
          <a:p>
            <a:r>
              <a:rPr lang="en-US"/>
              <a:t>1</a:t>
            </a:r>
            <a:r>
              <a:rPr lang="en-US" baseline="30000"/>
              <a:t>st</a:t>
            </a:r>
            <a:r>
              <a:rPr lang="en-US"/>
              <a:t> Street SE Protected Bike Lane</a:t>
            </a:r>
          </a:p>
        </p:txBody>
      </p:sp>
      <p:sp>
        <p:nvSpPr>
          <p:cNvPr id="4" name="Content Placeholder 3">
            <a:extLst>
              <a:ext uri="{FF2B5EF4-FFF2-40B4-BE49-F238E27FC236}">
                <a16:creationId xmlns:a16="http://schemas.microsoft.com/office/drawing/2014/main" id="{F110BC5B-A603-4CF3-9265-4EFDFBB195E0}"/>
              </a:ext>
            </a:extLst>
          </p:cNvPr>
          <p:cNvSpPr>
            <a:spLocks noGrp="1"/>
          </p:cNvSpPr>
          <p:nvPr>
            <p:ph sz="half" idx="2"/>
          </p:nvPr>
        </p:nvSpPr>
        <p:spPr/>
        <p:txBody>
          <a:bodyPr vert="horz" lIns="91440" tIns="45720" rIns="91440" bIns="45720" rtlCol="0" anchor="t">
            <a:normAutofit/>
          </a:bodyPr>
          <a:lstStyle/>
          <a:p>
            <a:pPr fontAlgn="ctr"/>
            <a:r>
              <a:rPr lang="en-US" b="1" dirty="0"/>
              <a:t>Ward</a:t>
            </a:r>
            <a:r>
              <a:rPr lang="en-US" dirty="0"/>
              <a:t>: 6</a:t>
            </a:r>
          </a:p>
          <a:p>
            <a:r>
              <a:rPr lang="en-US" b="1" dirty="0"/>
              <a:t>Performance Objective</a:t>
            </a:r>
            <a:r>
              <a:rPr lang="en-US" dirty="0"/>
              <a:t>: </a:t>
            </a:r>
            <a:r>
              <a:rPr lang="en-US" i="1" dirty="0"/>
              <a:t> </a:t>
            </a:r>
            <a:r>
              <a:rPr lang="en-US" dirty="0"/>
              <a:t>Bicycle Safety, Sustainability</a:t>
            </a:r>
          </a:p>
          <a:p>
            <a:pPr fontAlgn="ctr"/>
            <a:r>
              <a:rPr lang="en-US" b="1" dirty="0"/>
              <a:t>Construction Start: </a:t>
            </a:r>
            <a:r>
              <a:rPr lang="en-US" dirty="0"/>
              <a:t>FY21 </a:t>
            </a:r>
          </a:p>
          <a:p>
            <a:r>
              <a:rPr lang="en-US" b="1" dirty="0"/>
              <a:t>Estimated Construction End: </a:t>
            </a:r>
            <a:r>
              <a:rPr lang="en-US" dirty="0"/>
              <a:t>FY21</a:t>
            </a:r>
          </a:p>
          <a:p>
            <a:pPr fontAlgn="ctr"/>
            <a:r>
              <a:rPr lang="en-US" b="1" dirty="0"/>
              <a:t>Budget Type</a:t>
            </a:r>
            <a:r>
              <a:rPr lang="en-US" dirty="0"/>
              <a:t>: Local </a:t>
            </a:r>
          </a:p>
          <a:p>
            <a:r>
              <a:rPr lang="en-US" b="1" dirty="0"/>
              <a:t>Cost</a:t>
            </a:r>
            <a:r>
              <a:rPr lang="en-US" dirty="0"/>
              <a:t>: $245,000</a:t>
            </a:r>
          </a:p>
          <a:p>
            <a:pPr marL="0" indent="0">
              <a:buNone/>
            </a:pPr>
            <a:endParaRPr lang="en-US" b="1"/>
          </a:p>
          <a:p>
            <a:pPr marL="0" indent="0">
              <a:buNone/>
            </a:pPr>
            <a:r>
              <a:rPr lang="en-US" b="1" dirty="0"/>
              <a:t>Project Limits: </a:t>
            </a:r>
            <a:r>
              <a:rPr lang="en-US" dirty="0"/>
              <a:t>South Capitol St SE to I St SE</a:t>
            </a:r>
            <a:endParaRPr lang="en-US" b="1" dirty="0"/>
          </a:p>
          <a:p>
            <a:pPr marL="0" indent="0">
              <a:buNone/>
            </a:pPr>
            <a:r>
              <a:rPr lang="en-US" b="1" dirty="0"/>
              <a:t>Project Description: </a:t>
            </a:r>
            <a:r>
              <a:rPr lang="en-US" dirty="0"/>
              <a:t>Install protected bike lanes to access riverfront, Nationals Park, &amp; growing high density residential/mixed use neighborhood</a:t>
            </a:r>
          </a:p>
          <a:p>
            <a:pPr marL="0" indent="0">
              <a:buNone/>
            </a:pPr>
            <a:r>
              <a:rPr lang="en-US" b="1" dirty="0"/>
              <a:t>Challenges and Barriers: </a:t>
            </a:r>
            <a:r>
              <a:rPr lang="en-US" dirty="0"/>
              <a:t>Stakeholder engagement</a:t>
            </a:r>
          </a:p>
          <a:p>
            <a:pPr marL="0" indent="0">
              <a:buNone/>
            </a:pPr>
            <a:r>
              <a:rPr lang="en-US" b="1" dirty="0"/>
              <a:t>Opportunities to Expedite:</a:t>
            </a:r>
            <a:r>
              <a:rPr lang="en-US" b="1" i="1" dirty="0"/>
              <a:t> </a:t>
            </a:r>
            <a:r>
              <a:rPr lang="en-US" dirty="0"/>
              <a:t>Project completed.</a:t>
            </a:r>
            <a:endParaRPr lang="en-US" i="1" dirty="0"/>
          </a:p>
          <a:p>
            <a:endParaRPr lang="en-US"/>
          </a:p>
        </p:txBody>
      </p:sp>
      <p:pic>
        <p:nvPicPr>
          <p:cNvPr id="5" name="Picture 5">
            <a:extLst>
              <a:ext uri="{FF2B5EF4-FFF2-40B4-BE49-F238E27FC236}">
                <a16:creationId xmlns:a16="http://schemas.microsoft.com/office/drawing/2014/main" id="{C4DFCC4B-292C-45AA-AE19-3934A85B95CF}"/>
              </a:ext>
            </a:extLst>
          </p:cNvPr>
          <p:cNvPicPr>
            <a:picLocks noChangeAspect="1"/>
          </p:cNvPicPr>
          <p:nvPr/>
        </p:nvPicPr>
        <p:blipFill rotWithShape="1">
          <a:blip r:embed="rId2"/>
          <a:srcRect l="15789" t="15459" r="19298" b="-483"/>
          <a:stretch/>
        </p:blipFill>
        <p:spPr>
          <a:xfrm rot="-5400000">
            <a:off x="-578284" y="2073818"/>
            <a:ext cx="5203729" cy="2490138"/>
          </a:xfrm>
          <a:prstGeom prst="rect">
            <a:avLst/>
          </a:prstGeom>
        </p:spPr>
      </p:pic>
    </p:spTree>
    <p:extLst>
      <p:ext uri="{BB962C8B-B14F-4D97-AF65-F5344CB8AC3E}">
        <p14:creationId xmlns:p14="http://schemas.microsoft.com/office/powerpoint/2010/main" val="840997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B3B4AC-5B11-409F-83C3-A309C6BE74F3}"/>
              </a:ext>
            </a:extLst>
          </p:cNvPr>
          <p:cNvSpPr>
            <a:spLocks noGrp="1"/>
          </p:cNvSpPr>
          <p:nvPr>
            <p:ph type="pic" sz="quarter" idx="13"/>
          </p:nvPr>
        </p:nvSpPr>
        <p:spPr/>
      </p:sp>
      <p:sp>
        <p:nvSpPr>
          <p:cNvPr id="7" name="Content Placeholder 6">
            <a:extLst>
              <a:ext uri="{FF2B5EF4-FFF2-40B4-BE49-F238E27FC236}">
                <a16:creationId xmlns:a16="http://schemas.microsoft.com/office/drawing/2014/main" id="{5C2160ED-298B-45F7-8456-14D5BB6E2551}"/>
              </a:ext>
            </a:extLst>
          </p:cNvPr>
          <p:cNvSpPr>
            <a:spLocks noGrp="1"/>
          </p:cNvSpPr>
          <p:nvPr>
            <p:ph sz="half" idx="2"/>
          </p:nvPr>
        </p:nvSpPr>
        <p:spPr>
          <a:xfrm>
            <a:off x="4576432" y="949123"/>
            <a:ext cx="7450667" cy="4959753"/>
          </a:xfrm>
        </p:spPr>
        <p:txBody>
          <a:bodyPr vert="horz" lIns="91440" tIns="45720" rIns="91440" bIns="45720" rtlCol="0" anchor="t">
            <a:normAutofit lnSpcReduction="10000"/>
          </a:bodyPr>
          <a:lstStyle/>
          <a:p>
            <a:pPr fontAlgn="ctr"/>
            <a:r>
              <a:rPr lang="en-US" b="1"/>
              <a:t>Ward</a:t>
            </a:r>
            <a:r>
              <a:rPr lang="en-US"/>
              <a:t>: 7</a:t>
            </a:r>
          </a:p>
          <a:p>
            <a:r>
              <a:rPr lang="en-US" b="1"/>
              <a:t>Performance Objective</a:t>
            </a:r>
            <a:r>
              <a:rPr lang="en-US"/>
              <a:t>: Core Infrastructure</a:t>
            </a:r>
          </a:p>
          <a:p>
            <a:pPr fontAlgn="ctr"/>
            <a:r>
              <a:rPr lang="en-US" b="1"/>
              <a:t>Construction Start:</a:t>
            </a:r>
            <a:r>
              <a:rPr lang="en-US"/>
              <a:t> FY19</a:t>
            </a:r>
          </a:p>
          <a:p>
            <a:r>
              <a:rPr lang="en-US" b="1"/>
              <a:t>Estimated Construction End: </a:t>
            </a:r>
            <a:r>
              <a:rPr lang="en-US"/>
              <a:t>FY21</a:t>
            </a:r>
          </a:p>
          <a:p>
            <a:pPr fontAlgn="ctr"/>
            <a:r>
              <a:rPr lang="en-US" b="1"/>
              <a:t>Budget Type:</a:t>
            </a:r>
            <a:r>
              <a:rPr lang="en-US"/>
              <a:t> Federal</a:t>
            </a:r>
          </a:p>
          <a:p>
            <a:pPr fontAlgn="ctr"/>
            <a:r>
              <a:rPr lang="en-US" b="1"/>
              <a:t>Cost</a:t>
            </a:r>
            <a:r>
              <a:rPr lang="en-US"/>
              <a:t>: $13.2M</a:t>
            </a:r>
          </a:p>
          <a:p>
            <a:pPr fontAlgn="ctr"/>
            <a:endParaRPr lang="en-US"/>
          </a:p>
          <a:p>
            <a:pPr marL="0" indent="0">
              <a:buNone/>
            </a:pPr>
            <a:r>
              <a:rPr lang="en-US" b="1"/>
              <a:t>Project Limits: </a:t>
            </a:r>
            <a:r>
              <a:rPr lang="en-US"/>
              <a:t>Bridge and immediate approaches of Whitney Young Bridge</a:t>
            </a:r>
          </a:p>
          <a:p>
            <a:pPr marL="0" indent="0">
              <a:buNone/>
            </a:pPr>
            <a:r>
              <a:rPr lang="en-US" b="1"/>
              <a:t>Project Description: </a:t>
            </a:r>
            <a:r>
              <a:rPr lang="en-US"/>
              <a:t>Replacement of bridge bearings, widen bridge sidewalks, improve pedestrian access to the bridge through Anacostia Riverwalk Trail, rehabilitation of abutment backwalls, and deck overlay. Replace existing overhead sign support structures and panels; temporary roadway and drainage work; miscellaneous concrete and structural steel repairs.</a:t>
            </a:r>
          </a:p>
          <a:p>
            <a:pPr marL="0" indent="0">
              <a:buNone/>
            </a:pPr>
            <a:r>
              <a:rPr lang="en-US" b="1"/>
              <a:t>Challenges and Barriers: </a:t>
            </a:r>
            <a:r>
              <a:rPr lang="en-US"/>
              <a:t>Unforeseen challenges due to land use (BMX track on NPS land) and utility condition needed to be resolved prior to temporary lane closure.</a:t>
            </a:r>
          </a:p>
          <a:p>
            <a:pPr marL="0" indent="0">
              <a:buNone/>
            </a:pPr>
            <a:r>
              <a:rPr lang="en-US" b="1"/>
              <a:t>Opportunities to Expedite: </a:t>
            </a:r>
            <a:r>
              <a:rPr lang="en-US"/>
              <a:t>Project completed.</a:t>
            </a:r>
          </a:p>
        </p:txBody>
      </p:sp>
      <p:pic>
        <p:nvPicPr>
          <p:cNvPr id="8" name="Picture 5">
            <a:extLst>
              <a:ext uri="{FF2B5EF4-FFF2-40B4-BE49-F238E27FC236}">
                <a16:creationId xmlns:a16="http://schemas.microsoft.com/office/drawing/2014/main" id="{11D27147-5A32-4F8C-8800-8F89ABAC4C53}"/>
              </a:ext>
            </a:extLst>
          </p:cNvPr>
          <p:cNvPicPr>
            <a:picLocks noChangeAspect="1"/>
          </p:cNvPicPr>
          <p:nvPr/>
        </p:nvPicPr>
        <p:blipFill rotWithShape="1">
          <a:blip r:embed="rId2"/>
          <a:srcRect l="156" r="-84" b="4733"/>
          <a:stretch/>
        </p:blipFill>
        <p:spPr>
          <a:xfrm>
            <a:off x="23925" y="954276"/>
            <a:ext cx="4459589" cy="4977453"/>
          </a:xfrm>
          <a:prstGeom prst="rect">
            <a:avLst/>
          </a:prstGeom>
          <a:ln>
            <a:solidFill>
              <a:srgbClr val="C00000"/>
            </a:solidFill>
          </a:ln>
        </p:spPr>
      </p:pic>
      <p:sp>
        <p:nvSpPr>
          <p:cNvPr id="2" name="Title 2">
            <a:extLst>
              <a:ext uri="{FF2B5EF4-FFF2-40B4-BE49-F238E27FC236}">
                <a16:creationId xmlns:a16="http://schemas.microsoft.com/office/drawing/2014/main" id="{A79730E1-0C47-48FD-BF87-67116FD46D53}"/>
              </a:ext>
            </a:extLst>
          </p:cNvPr>
          <p:cNvSpPr txBox="1">
            <a:spLocks/>
          </p:cNvSpPr>
          <p:nvPr/>
        </p:nvSpPr>
        <p:spPr>
          <a:xfrm>
            <a:off x="-3911" y="10438"/>
            <a:ext cx="12190299" cy="933399"/>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600" kern="1200">
                <a:solidFill>
                  <a:schemeClr val="tx2"/>
                </a:solidFill>
                <a:latin typeface="Avenir Heavy"/>
                <a:ea typeface="+mj-ea"/>
                <a:cs typeface="Avenir Heavy"/>
              </a:defRPr>
            </a:lvl1pPr>
          </a:lstStyle>
          <a:p>
            <a:r>
              <a:rPr lang="en-US" sz="3200"/>
              <a:t>Rehabilitation of East Capitol Street Bridge over Anacostia River (Whitney Young Bridge)</a:t>
            </a:r>
          </a:p>
        </p:txBody>
      </p:sp>
    </p:spTree>
    <p:extLst>
      <p:ext uri="{BB962C8B-B14F-4D97-AF65-F5344CB8AC3E}">
        <p14:creationId xmlns:p14="http://schemas.microsoft.com/office/powerpoint/2010/main" val="469777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sz="2800"/>
              <a:t>New Frederick Douglass Memorial Bridge / South Capitol Street Corridor </a:t>
            </a:r>
            <a:endParaRPr lang="en-US" sz="2800">
              <a:latin typeface="Avenir Next LT Pro" panose="020B0504020202020204" pitchFamily="34" charset="0"/>
            </a:endParaRP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sz="half" idx="2"/>
          </p:nvPr>
        </p:nvSpPr>
        <p:spPr/>
        <p:txBody>
          <a:bodyPr vert="horz" lIns="91440" tIns="45720" rIns="91440" bIns="45720" rtlCol="0" anchor="t">
            <a:normAutofit fontScale="92500" lnSpcReduction="20000"/>
          </a:bodyPr>
          <a:lstStyle/>
          <a:p>
            <a:pPr fontAlgn="ctr"/>
            <a:r>
              <a:rPr lang="en-US" b="1"/>
              <a:t>Ward:</a:t>
            </a:r>
            <a:r>
              <a:rPr lang="en-US"/>
              <a:t> 6 and 8</a:t>
            </a:r>
          </a:p>
          <a:p>
            <a:r>
              <a:rPr lang="en-US" b="1"/>
              <a:t>Performance Objective:</a:t>
            </a:r>
            <a:r>
              <a:rPr lang="en-US"/>
              <a:t> Core Infrastructure</a:t>
            </a:r>
          </a:p>
          <a:p>
            <a:pPr fontAlgn="ctr"/>
            <a:r>
              <a:rPr lang="en-US" b="1"/>
              <a:t>Construction Start:</a:t>
            </a:r>
            <a:r>
              <a:rPr lang="en-US"/>
              <a:t> FY17</a:t>
            </a:r>
          </a:p>
          <a:p>
            <a:r>
              <a:rPr lang="en-US" b="1"/>
              <a:t>Est. Construction End: </a:t>
            </a:r>
            <a:r>
              <a:rPr lang="en-US"/>
              <a:t>FY21 (Bridge), FY22 (Ovals, Interchange)</a:t>
            </a:r>
          </a:p>
          <a:p>
            <a:pPr fontAlgn="ctr"/>
            <a:r>
              <a:rPr lang="en-US" b="1"/>
              <a:t>Budget Type:</a:t>
            </a:r>
            <a:r>
              <a:rPr lang="en-US"/>
              <a:t> Federal</a:t>
            </a:r>
          </a:p>
          <a:p>
            <a:pPr fontAlgn="ctr"/>
            <a:r>
              <a:rPr lang="en-US" b="1"/>
              <a:t>Cost:</a:t>
            </a:r>
            <a:r>
              <a:rPr lang="en-US"/>
              <a:t> $500M</a:t>
            </a:r>
          </a:p>
          <a:p>
            <a:pPr marL="0" indent="0">
              <a:buNone/>
            </a:pPr>
            <a:endParaRPr lang="en-US" b="1"/>
          </a:p>
          <a:p>
            <a:pPr marL="0" indent="0">
              <a:buNone/>
            </a:pPr>
            <a:r>
              <a:rPr lang="en-US" b="1"/>
              <a:t>Project Limits: </a:t>
            </a:r>
            <a:r>
              <a:rPr lang="en-US"/>
              <a:t>South Capitol Street from N Street to Firth Sterling; I-295 from Firth Sterling to Howard Road</a:t>
            </a:r>
          </a:p>
          <a:p>
            <a:pPr marL="0" indent="0">
              <a:buNone/>
            </a:pPr>
            <a:r>
              <a:rPr lang="en-US" b="1"/>
              <a:t>Project Description: </a:t>
            </a:r>
            <a:r>
              <a:rPr lang="en-US"/>
              <a:t>In FY21 the project will complete a new six lane Frederick Douglass Memorial Bridge and deconstruct the structurally deficient South Capitol Street Bridge over Suitland Parkway built in 1964.  It will also increase bicycle and pedestrian facilities and improve drainage and stormwater management across the bridge and at both FDMB abutments.</a:t>
            </a:r>
          </a:p>
          <a:p>
            <a:pPr marL="0" indent="0">
              <a:buNone/>
            </a:pPr>
            <a:r>
              <a:rPr lang="en-US"/>
              <a:t>In FY22 the project will complete the construction of two new traffic ovals (one on each side of the Anacostia River) and the reconstruction of the Anacostia Freeway Bridges over Howard Road, Firth Sterling Avenue , and Suitland Parkway (another structurally deficient bridge built in 1964).</a:t>
            </a:r>
          </a:p>
          <a:p>
            <a:pPr marL="0" indent="0">
              <a:buNone/>
            </a:pPr>
            <a:r>
              <a:rPr lang="en-US" b="1"/>
              <a:t>Challenges and Barriers: </a:t>
            </a:r>
            <a:r>
              <a:rPr lang="en-US"/>
              <a:t>Delay from utility conflicts.</a:t>
            </a:r>
          </a:p>
          <a:p>
            <a:pPr marL="0" indent="0">
              <a:buNone/>
            </a:pPr>
            <a:r>
              <a:rPr lang="en-US" b="1"/>
              <a:t>Opportunities to Expedite: </a:t>
            </a:r>
            <a:r>
              <a:rPr lang="en-US"/>
              <a:t>Bridge portion of project completed.</a:t>
            </a:r>
            <a:endParaRPr lang="en-US" b="1"/>
          </a:p>
          <a:p>
            <a:endParaRPr lang="en-US"/>
          </a:p>
        </p:txBody>
      </p:sp>
      <p:sp>
        <p:nvSpPr>
          <p:cNvPr id="5" name="Picture Placeholder 5">
            <a:extLst>
              <a:ext uri="{FF2B5EF4-FFF2-40B4-BE49-F238E27FC236}">
                <a16:creationId xmlns:a16="http://schemas.microsoft.com/office/drawing/2014/main" id="{65C6B9CF-11E5-4B49-8359-5C69AD72A186}"/>
              </a:ext>
            </a:extLst>
          </p:cNvPr>
          <p:cNvSpPr txBox="1">
            <a:spLocks/>
          </p:cNvSpPr>
          <p:nvPr/>
        </p:nvSpPr>
        <p:spPr>
          <a:xfrm>
            <a:off x="174979" y="1061012"/>
            <a:ext cx="4425879" cy="4959753"/>
          </a:xfrm>
          <a:prstGeom prst="rect">
            <a:avLst/>
          </a:prstGeom>
        </p:spPr>
      </p:sp>
      <p:pic>
        <p:nvPicPr>
          <p:cNvPr id="8" name="Picture Placeholder 7">
            <a:extLst>
              <a:ext uri="{FF2B5EF4-FFF2-40B4-BE49-F238E27FC236}">
                <a16:creationId xmlns:a16="http://schemas.microsoft.com/office/drawing/2014/main" id="{4A571E78-577E-4FEE-A102-40F34FB51CA5}"/>
              </a:ext>
            </a:extLst>
          </p:cNvPr>
          <p:cNvPicPr>
            <a:picLocks noGrp="1" noChangeAspect="1"/>
          </p:cNvPicPr>
          <p:nvPr>
            <p:ph type="pic" sz="quarter" idx="13"/>
          </p:nvPr>
        </p:nvPicPr>
        <p:blipFill>
          <a:blip r:embed="rId2"/>
          <a:srcRect l="24773" r="24773"/>
          <a:stretch>
            <a:fillRect/>
          </a:stretch>
        </p:blipFill>
        <p:spPr>
          <a:xfrm>
            <a:off x="22225" y="724632"/>
            <a:ext cx="4425950" cy="5144356"/>
          </a:xfrm>
          <a:prstGeom prst="rect">
            <a:avLst/>
          </a:prstGeom>
          <a:ln>
            <a:solidFill>
              <a:srgbClr val="C00000"/>
            </a:solidFill>
          </a:ln>
        </p:spPr>
      </p:pic>
    </p:spTree>
    <p:extLst>
      <p:ext uri="{BB962C8B-B14F-4D97-AF65-F5344CB8AC3E}">
        <p14:creationId xmlns:p14="http://schemas.microsoft.com/office/powerpoint/2010/main" val="2688276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a:t>Parkside Pedestrian Bridge</a:t>
            </a:r>
            <a:endParaRPr lang="en-US">
              <a:latin typeface="Avenir Next LT Pro" panose="020B0504020202020204" pitchFamily="34" charset="0"/>
            </a:endParaRP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sz="half" idx="2"/>
          </p:nvPr>
        </p:nvSpPr>
        <p:spPr/>
        <p:txBody>
          <a:bodyPr vert="horz" lIns="91440" tIns="45720" rIns="91440" bIns="45720" rtlCol="0" anchor="t">
            <a:normAutofit/>
          </a:bodyPr>
          <a:lstStyle/>
          <a:p>
            <a:pPr fontAlgn="ctr"/>
            <a:r>
              <a:rPr lang="en-US" b="1" dirty="0"/>
              <a:t>Ward</a:t>
            </a:r>
            <a:r>
              <a:rPr lang="en-US" dirty="0"/>
              <a:t>: 7</a:t>
            </a:r>
          </a:p>
          <a:p>
            <a:r>
              <a:rPr lang="en-US" b="1" dirty="0"/>
              <a:t>Performance Objective:</a:t>
            </a:r>
            <a:r>
              <a:rPr lang="en-US" dirty="0"/>
              <a:t> Sustainability, Pedestrian Safety</a:t>
            </a:r>
          </a:p>
          <a:p>
            <a:pPr fontAlgn="ctr"/>
            <a:r>
              <a:rPr lang="en-US" b="1" dirty="0"/>
              <a:t>Construction Start</a:t>
            </a:r>
            <a:r>
              <a:rPr lang="en-US" dirty="0"/>
              <a:t>: FY20</a:t>
            </a:r>
          </a:p>
          <a:p>
            <a:r>
              <a:rPr lang="en-US" b="1" dirty="0"/>
              <a:t>Estimated Construction End: </a:t>
            </a:r>
            <a:r>
              <a:rPr lang="en-US" dirty="0"/>
              <a:t>FY21</a:t>
            </a:r>
          </a:p>
          <a:p>
            <a:pPr fontAlgn="ctr"/>
            <a:r>
              <a:rPr lang="en-US" b="1" dirty="0"/>
              <a:t>Budget Type:</a:t>
            </a:r>
            <a:r>
              <a:rPr lang="en-US" dirty="0"/>
              <a:t> Local and Developer</a:t>
            </a:r>
          </a:p>
          <a:p>
            <a:pPr fontAlgn="ctr"/>
            <a:r>
              <a:rPr lang="en-US" b="1" dirty="0"/>
              <a:t>Construction:</a:t>
            </a:r>
            <a:r>
              <a:rPr lang="en-US" dirty="0"/>
              <a:t> $15M</a:t>
            </a:r>
          </a:p>
          <a:p>
            <a:pPr marL="0" indent="0">
              <a:buNone/>
            </a:pPr>
            <a:r>
              <a:rPr lang="en-US" b="1" dirty="0"/>
              <a:t>Project Limits: </a:t>
            </a:r>
            <a:r>
              <a:rPr lang="en-US" dirty="0"/>
              <a:t>From Minnesota Avenue Metro Station to Kenilworth Terrace NE  </a:t>
            </a:r>
          </a:p>
          <a:p>
            <a:pPr marL="0" indent="0">
              <a:buNone/>
            </a:pPr>
            <a:r>
              <a:rPr lang="en-US" b="1" dirty="0"/>
              <a:t>Project Description: </a:t>
            </a:r>
            <a:r>
              <a:rPr lang="en-US" dirty="0"/>
              <a:t>The project will improve connections for neighborhoods on each side of DC-295, providing new access to the Minnesota Avenue Metro Station that is safe, well-lit, accessible, and available 24/7.  </a:t>
            </a:r>
          </a:p>
          <a:p>
            <a:pPr marL="0" indent="0">
              <a:buNone/>
            </a:pPr>
            <a:r>
              <a:rPr lang="en-US" b="1" dirty="0"/>
              <a:t>Challenges and Barriers: </a:t>
            </a:r>
            <a:r>
              <a:rPr lang="en-US" dirty="0"/>
              <a:t>Coordination with CSX, Pepco, and WMATA. </a:t>
            </a:r>
          </a:p>
          <a:p>
            <a:pPr marL="0" indent="0">
              <a:buNone/>
            </a:pPr>
            <a:r>
              <a:rPr lang="en-US" b="1" dirty="0"/>
              <a:t>Opportunities to Expedite: </a:t>
            </a:r>
            <a:r>
              <a:rPr lang="en-US" dirty="0"/>
              <a:t>In June 2021, the Mayor released $250k in temporary funding through the District’s emergency contingency reserves to expedite the completion of this bridge to September 30, 2021 – two months earlier than planned.</a:t>
            </a:r>
          </a:p>
          <a:p>
            <a:endParaRPr lang="en-US"/>
          </a:p>
        </p:txBody>
      </p:sp>
      <p:sp>
        <p:nvSpPr>
          <p:cNvPr id="5" name="Picture Placeholder 5">
            <a:extLst>
              <a:ext uri="{FF2B5EF4-FFF2-40B4-BE49-F238E27FC236}">
                <a16:creationId xmlns:a16="http://schemas.microsoft.com/office/drawing/2014/main" id="{8BAFE818-90CC-4F26-9FFE-886292882392}"/>
              </a:ext>
            </a:extLst>
          </p:cNvPr>
          <p:cNvSpPr txBox="1">
            <a:spLocks/>
          </p:cNvSpPr>
          <p:nvPr/>
        </p:nvSpPr>
        <p:spPr>
          <a:xfrm>
            <a:off x="174979" y="1061012"/>
            <a:ext cx="4425879" cy="4959753"/>
          </a:xfrm>
          <a:prstGeom prst="rect">
            <a:avLst/>
          </a:prstGeom>
        </p:spPr>
      </p:sp>
      <p:pic>
        <p:nvPicPr>
          <p:cNvPr id="4" name="Picture 3">
            <a:extLst>
              <a:ext uri="{FF2B5EF4-FFF2-40B4-BE49-F238E27FC236}">
                <a16:creationId xmlns:a16="http://schemas.microsoft.com/office/drawing/2014/main" id="{5A03A5A2-C7FB-470A-A756-A21A1345DCA3}"/>
              </a:ext>
            </a:extLst>
          </p:cNvPr>
          <p:cNvPicPr>
            <a:picLocks noChangeAspect="1"/>
          </p:cNvPicPr>
          <p:nvPr/>
        </p:nvPicPr>
        <p:blipFill>
          <a:blip r:embed="rId2"/>
          <a:stretch>
            <a:fillRect/>
          </a:stretch>
        </p:blipFill>
        <p:spPr>
          <a:xfrm>
            <a:off x="13358" y="1645543"/>
            <a:ext cx="4425879" cy="3328262"/>
          </a:xfrm>
          <a:prstGeom prst="rect">
            <a:avLst/>
          </a:prstGeom>
        </p:spPr>
      </p:pic>
    </p:spTree>
    <p:extLst>
      <p:ext uri="{BB962C8B-B14F-4D97-AF65-F5344CB8AC3E}">
        <p14:creationId xmlns:p14="http://schemas.microsoft.com/office/powerpoint/2010/main" val="1977284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DD7049-E75A-4317-B857-C78AFF033DC9}"/>
              </a:ext>
            </a:extLst>
          </p:cNvPr>
          <p:cNvSpPr>
            <a:spLocks noGrp="1"/>
          </p:cNvSpPr>
          <p:nvPr>
            <p:ph type="title"/>
          </p:nvPr>
        </p:nvSpPr>
        <p:spPr>
          <a:xfrm>
            <a:off x="-12932" y="77734"/>
            <a:ext cx="12169423" cy="724632"/>
          </a:xfrm>
        </p:spPr>
        <p:txBody>
          <a:bodyPr>
            <a:normAutofit/>
          </a:bodyPr>
          <a:lstStyle/>
          <a:p>
            <a:r>
              <a:rPr lang="en-US"/>
              <a:t>17</a:t>
            </a:r>
            <a:r>
              <a:rPr lang="en-US" baseline="30000"/>
              <a:t>th</a:t>
            </a:r>
            <a:r>
              <a:rPr lang="en-US"/>
              <a:t> Street NW Protected Bike Lane</a:t>
            </a:r>
          </a:p>
        </p:txBody>
      </p:sp>
      <p:sp>
        <p:nvSpPr>
          <p:cNvPr id="4" name="Content Placeholder 3">
            <a:extLst>
              <a:ext uri="{FF2B5EF4-FFF2-40B4-BE49-F238E27FC236}">
                <a16:creationId xmlns:a16="http://schemas.microsoft.com/office/drawing/2014/main" id="{4F416299-7243-4A8C-8753-36066F1F9DC6}"/>
              </a:ext>
            </a:extLst>
          </p:cNvPr>
          <p:cNvSpPr>
            <a:spLocks noGrp="1"/>
          </p:cNvSpPr>
          <p:nvPr>
            <p:ph sz="half" idx="2"/>
          </p:nvPr>
        </p:nvSpPr>
        <p:spPr>
          <a:xfrm>
            <a:off x="4763715" y="867707"/>
            <a:ext cx="7273215" cy="4761424"/>
          </a:xfrm>
        </p:spPr>
        <p:txBody>
          <a:bodyPr vert="horz" lIns="91440" tIns="45720" rIns="91440" bIns="45720" rtlCol="0" anchor="t">
            <a:noAutofit/>
          </a:bodyPr>
          <a:lstStyle/>
          <a:p>
            <a:pPr fontAlgn="ctr"/>
            <a:r>
              <a:rPr lang="en-US" b="1" dirty="0"/>
              <a:t>Ward</a:t>
            </a:r>
            <a:r>
              <a:rPr lang="en-US" dirty="0"/>
              <a:t>: 2</a:t>
            </a:r>
          </a:p>
          <a:p>
            <a:r>
              <a:rPr lang="en-US" b="1" dirty="0"/>
              <a:t>Performance Objective:</a:t>
            </a:r>
            <a:r>
              <a:rPr lang="en-US" dirty="0"/>
              <a:t>  Bicycle and Pedestrian Safety</a:t>
            </a:r>
          </a:p>
          <a:p>
            <a:pPr fontAlgn="ctr"/>
            <a:r>
              <a:rPr lang="en-US" b="1" dirty="0"/>
              <a:t>Construction Start:</a:t>
            </a:r>
            <a:r>
              <a:rPr lang="en-US" dirty="0"/>
              <a:t> FY21</a:t>
            </a:r>
          </a:p>
          <a:p>
            <a:r>
              <a:rPr lang="en-US" b="1" dirty="0"/>
              <a:t>Estimated Construction End: </a:t>
            </a:r>
            <a:r>
              <a:rPr lang="en-US" dirty="0"/>
              <a:t>FY21</a:t>
            </a:r>
            <a:endParaRPr lang="en-US" dirty="0">
              <a:solidFill>
                <a:srgbClr val="FF0000"/>
              </a:solidFill>
            </a:endParaRPr>
          </a:p>
          <a:p>
            <a:pPr fontAlgn="ctr"/>
            <a:r>
              <a:rPr lang="en-US" b="1" dirty="0"/>
              <a:t>Budget Type:</a:t>
            </a:r>
            <a:r>
              <a:rPr lang="en-US" dirty="0"/>
              <a:t> Federal and local</a:t>
            </a:r>
          </a:p>
          <a:p>
            <a:pPr fontAlgn="ctr"/>
            <a:r>
              <a:rPr lang="en-US" b="1" dirty="0"/>
              <a:t>Cost</a:t>
            </a:r>
            <a:r>
              <a:rPr lang="en-US" dirty="0"/>
              <a:t>: $341,000</a:t>
            </a:r>
          </a:p>
          <a:p>
            <a:pPr marL="0" indent="0">
              <a:buNone/>
            </a:pPr>
            <a:r>
              <a:rPr lang="en-US" sz="1700" b="1" dirty="0"/>
              <a:t>Project Limits: </a:t>
            </a:r>
            <a:r>
              <a:rPr lang="en-US" sz="1700" dirty="0"/>
              <a:t>17th Street NW between New Hampshire Avenue NW and K Street NW</a:t>
            </a:r>
            <a:endParaRPr lang="en-US" sz="1700" b="1" dirty="0"/>
          </a:p>
          <a:p>
            <a:pPr marL="0" indent="0">
              <a:buNone/>
            </a:pPr>
            <a:r>
              <a:rPr lang="en-US" sz="1700" b="1" dirty="0"/>
              <a:t>Project Description: </a:t>
            </a:r>
            <a:r>
              <a:rPr lang="en-US" sz="1700" dirty="0"/>
              <a:t>Project will add a parking protected bike lane on 17th Street, becoming a two-way protected northbound bike lane between P and R streets NW. Southbound vehicle and bicycle traffic will utilize one shared lane. </a:t>
            </a:r>
          </a:p>
          <a:p>
            <a:pPr marL="0" indent="0">
              <a:buNone/>
            </a:pPr>
            <a:r>
              <a:rPr lang="en-US" sz="1700" b="1" dirty="0"/>
              <a:t>Challenges and Barriers: </a:t>
            </a:r>
            <a:r>
              <a:rPr lang="en-US" sz="1700" dirty="0"/>
              <a:t>Accommodating the </a:t>
            </a:r>
            <a:r>
              <a:rPr lang="en-US" sz="1700" dirty="0" err="1"/>
              <a:t>streateries</a:t>
            </a:r>
            <a:r>
              <a:rPr lang="en-US" sz="1700" dirty="0"/>
              <a:t> added complications to the design. A solution was found by creating a parking plan with loading space during the day, and metered parking at night.  </a:t>
            </a:r>
          </a:p>
          <a:p>
            <a:pPr marL="0" indent="0">
              <a:buNone/>
            </a:pPr>
            <a:r>
              <a:rPr lang="en-US" sz="1700" b="1" dirty="0"/>
              <a:t>Opportunities to Expedite: </a:t>
            </a:r>
            <a:r>
              <a:rPr lang="en-US" sz="1700" dirty="0"/>
              <a:t>Project completed.</a:t>
            </a:r>
          </a:p>
          <a:p>
            <a:endParaRPr lang="en-US" sz="1700"/>
          </a:p>
        </p:txBody>
      </p:sp>
      <p:pic>
        <p:nvPicPr>
          <p:cNvPr id="20" name="Picture 20">
            <a:extLst>
              <a:ext uri="{FF2B5EF4-FFF2-40B4-BE49-F238E27FC236}">
                <a16:creationId xmlns:a16="http://schemas.microsoft.com/office/drawing/2014/main" id="{2700BE35-A2B2-4C9E-A78B-ACD353EB2489}"/>
              </a:ext>
            </a:extLst>
          </p:cNvPr>
          <p:cNvPicPr>
            <a:picLocks noGrp="1" noChangeAspect="1"/>
          </p:cNvPicPr>
          <p:nvPr>
            <p:ph type="pic" sz="quarter" idx="13"/>
          </p:nvPr>
        </p:nvPicPr>
        <p:blipFill rotWithShape="1">
          <a:blip r:embed="rId2"/>
          <a:srcRect l="19612" r="19612"/>
          <a:stretch/>
        </p:blipFill>
        <p:spPr>
          <a:xfrm>
            <a:off x="26703" y="620324"/>
            <a:ext cx="4670479" cy="3056794"/>
          </a:xfrm>
        </p:spPr>
      </p:pic>
      <p:pic>
        <p:nvPicPr>
          <p:cNvPr id="21" name="Picture 21">
            <a:extLst>
              <a:ext uri="{FF2B5EF4-FFF2-40B4-BE49-F238E27FC236}">
                <a16:creationId xmlns:a16="http://schemas.microsoft.com/office/drawing/2014/main" id="{D5C6B634-3592-4B30-9561-468D5B84989B}"/>
              </a:ext>
            </a:extLst>
          </p:cNvPr>
          <p:cNvPicPr>
            <a:picLocks noChangeAspect="1"/>
          </p:cNvPicPr>
          <p:nvPr/>
        </p:nvPicPr>
        <p:blipFill>
          <a:blip r:embed="rId3"/>
          <a:stretch>
            <a:fillRect/>
          </a:stretch>
        </p:blipFill>
        <p:spPr>
          <a:xfrm>
            <a:off x="724795" y="3753227"/>
            <a:ext cx="3411254" cy="2173115"/>
          </a:xfrm>
          <a:prstGeom prst="rect">
            <a:avLst/>
          </a:prstGeom>
        </p:spPr>
      </p:pic>
    </p:spTree>
    <p:extLst>
      <p:ext uri="{BB962C8B-B14F-4D97-AF65-F5344CB8AC3E}">
        <p14:creationId xmlns:p14="http://schemas.microsoft.com/office/powerpoint/2010/main" val="1038328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79DA0-B8FA-43DB-9FF3-69E76424CDCD}"/>
              </a:ext>
            </a:extLst>
          </p:cNvPr>
          <p:cNvSpPr>
            <a:spLocks noGrp="1"/>
          </p:cNvSpPr>
          <p:nvPr>
            <p:ph type="title"/>
          </p:nvPr>
        </p:nvSpPr>
        <p:spPr>
          <a:xfrm>
            <a:off x="22579" y="256125"/>
            <a:ext cx="12169423" cy="724632"/>
          </a:xfrm>
        </p:spPr>
        <p:txBody>
          <a:bodyPr/>
          <a:lstStyle/>
          <a:p>
            <a:r>
              <a:rPr lang="en-US"/>
              <a:t>20th and 21st Street NW Protected Bike Lane</a:t>
            </a:r>
            <a:br>
              <a:rPr lang="en-US"/>
            </a:br>
            <a:endParaRPr lang="en-US"/>
          </a:p>
        </p:txBody>
      </p:sp>
      <p:sp>
        <p:nvSpPr>
          <p:cNvPr id="4" name="Content Placeholder 3">
            <a:extLst>
              <a:ext uri="{FF2B5EF4-FFF2-40B4-BE49-F238E27FC236}">
                <a16:creationId xmlns:a16="http://schemas.microsoft.com/office/drawing/2014/main" id="{D6134660-EA39-4E99-A73E-130463619503}"/>
              </a:ext>
            </a:extLst>
          </p:cNvPr>
          <p:cNvSpPr>
            <a:spLocks noGrp="1"/>
          </p:cNvSpPr>
          <p:nvPr>
            <p:ph sz="half" idx="2"/>
          </p:nvPr>
        </p:nvSpPr>
        <p:spPr/>
        <p:txBody>
          <a:bodyPr vert="horz" lIns="91440" tIns="45720" rIns="91440" bIns="45720" rtlCol="0" anchor="t">
            <a:normAutofit fontScale="85000" lnSpcReduction="10000"/>
          </a:bodyPr>
          <a:lstStyle/>
          <a:p>
            <a:pPr fontAlgn="ctr"/>
            <a:r>
              <a:rPr lang="en-US" b="1" dirty="0"/>
              <a:t>Ward</a:t>
            </a:r>
            <a:r>
              <a:rPr lang="en-US" dirty="0"/>
              <a:t>: 2</a:t>
            </a:r>
          </a:p>
          <a:p>
            <a:r>
              <a:rPr lang="en-US" b="1" dirty="0"/>
              <a:t>Performance Objective</a:t>
            </a:r>
            <a:r>
              <a:rPr lang="en-US" dirty="0"/>
              <a:t>: Bicycle Safety, Sustainability</a:t>
            </a:r>
          </a:p>
          <a:p>
            <a:pPr fontAlgn="ctr"/>
            <a:r>
              <a:rPr lang="en-US" b="1" dirty="0"/>
              <a:t>Construction Start</a:t>
            </a:r>
            <a:r>
              <a:rPr lang="en-US" dirty="0"/>
              <a:t>: FY21</a:t>
            </a:r>
          </a:p>
          <a:p>
            <a:r>
              <a:rPr lang="en-US" b="1" dirty="0"/>
              <a:t>Estimated Construction End: </a:t>
            </a:r>
            <a:r>
              <a:rPr lang="en-US" dirty="0"/>
              <a:t>FY21</a:t>
            </a:r>
          </a:p>
          <a:p>
            <a:pPr fontAlgn="ctr"/>
            <a:r>
              <a:rPr lang="en-US" b="1" dirty="0"/>
              <a:t>Budget Type</a:t>
            </a:r>
            <a:r>
              <a:rPr lang="en-US" dirty="0"/>
              <a:t>: Federal and Local</a:t>
            </a:r>
          </a:p>
          <a:p>
            <a:pPr fontAlgn="ctr"/>
            <a:r>
              <a:rPr lang="en-US" b="1" dirty="0"/>
              <a:t>Cost</a:t>
            </a:r>
            <a:r>
              <a:rPr lang="en-US" dirty="0"/>
              <a:t>: $1.3M</a:t>
            </a:r>
          </a:p>
          <a:p>
            <a:pPr marL="0" indent="0">
              <a:buNone/>
            </a:pPr>
            <a:endParaRPr lang="en-US" b="1"/>
          </a:p>
          <a:p>
            <a:pPr marL="0" indent="0">
              <a:buNone/>
            </a:pPr>
            <a:r>
              <a:rPr lang="en-US" b="1" dirty="0"/>
              <a:t>Project Limits: </a:t>
            </a:r>
            <a:r>
              <a:rPr lang="en-US" dirty="0"/>
              <a:t>West side of 20th Street NW between Massachusetts Avenue NW and G Street NW. East side of 21st Street NW between G Street NW and Constitution Avenue NW</a:t>
            </a:r>
          </a:p>
          <a:p>
            <a:pPr marL="0" indent="0">
              <a:buNone/>
            </a:pPr>
            <a:r>
              <a:rPr lang="en-US" b="1" dirty="0"/>
              <a:t>Project Description: </a:t>
            </a:r>
            <a:r>
              <a:rPr lang="en-US" dirty="0"/>
              <a:t>In 2018, DDOT conducted a planning study (20</a:t>
            </a:r>
            <a:r>
              <a:rPr lang="en-US" baseline="30000" dirty="0"/>
              <a:t>th</a:t>
            </a:r>
            <a:r>
              <a:rPr lang="en-US" dirty="0"/>
              <a:t>/21</a:t>
            </a:r>
            <a:r>
              <a:rPr lang="en-US" baseline="30000" dirty="0"/>
              <a:t>st</a:t>
            </a:r>
            <a:r>
              <a:rPr lang="en-US" dirty="0"/>
              <a:t>/22</a:t>
            </a:r>
            <a:r>
              <a:rPr lang="en-US" baseline="30000" dirty="0"/>
              <a:t>nd</a:t>
            </a:r>
            <a:r>
              <a:rPr lang="en-US" dirty="0"/>
              <a:t> Protected Bike Lane Study) to identify a specific route for north- and south-running protected bike lanes between Dupont Circle, the western side of Downtown, and the National Mall that provides a safe environment for people biking of all ages and abilities. </a:t>
            </a:r>
          </a:p>
          <a:p>
            <a:pPr marL="0" indent="0">
              <a:buNone/>
            </a:pPr>
            <a:r>
              <a:rPr lang="en-US" dirty="0"/>
              <a:t>After reviewing all public comments received, the ANC 2A and 2B resolutions, as well as the safety and operational considerations of the three alternatives, DDOT selected a recommended alternative, which advanced design in 2019. Construction began Fall 2020 and continues through Spring 2021.</a:t>
            </a:r>
          </a:p>
          <a:p>
            <a:pPr marL="0" indent="0">
              <a:buNone/>
            </a:pPr>
            <a:r>
              <a:rPr lang="en-US" b="1" dirty="0"/>
              <a:t>Challenges and Barriers: </a:t>
            </a:r>
            <a:r>
              <a:rPr lang="en-US" dirty="0"/>
              <a:t> Ongoing coordination with corridor stakeholders and need for parking/loading accommodations. </a:t>
            </a:r>
          </a:p>
          <a:p>
            <a:pPr marL="0" indent="0">
              <a:buNone/>
            </a:pPr>
            <a:r>
              <a:rPr lang="en-US" b="1" dirty="0"/>
              <a:t>Opportunities to Expedite: </a:t>
            </a:r>
            <a:r>
              <a:rPr lang="en-US" dirty="0"/>
              <a:t>Project completed.</a:t>
            </a:r>
          </a:p>
          <a:p>
            <a:pPr marL="0" indent="0">
              <a:buNone/>
            </a:pPr>
            <a:endParaRPr lang="en-US"/>
          </a:p>
        </p:txBody>
      </p:sp>
      <p:pic>
        <p:nvPicPr>
          <p:cNvPr id="22" name="Picture 22">
            <a:extLst>
              <a:ext uri="{FF2B5EF4-FFF2-40B4-BE49-F238E27FC236}">
                <a16:creationId xmlns:a16="http://schemas.microsoft.com/office/drawing/2014/main" id="{64F37FBE-CDD2-416D-A32B-355ED3A0AD1A}"/>
              </a:ext>
            </a:extLst>
          </p:cNvPr>
          <p:cNvPicPr>
            <a:picLocks noChangeAspect="1"/>
          </p:cNvPicPr>
          <p:nvPr/>
        </p:nvPicPr>
        <p:blipFill>
          <a:blip r:embed="rId2"/>
          <a:stretch>
            <a:fillRect/>
          </a:stretch>
        </p:blipFill>
        <p:spPr>
          <a:xfrm>
            <a:off x="-26788" y="3193682"/>
            <a:ext cx="2142565" cy="2752676"/>
          </a:xfrm>
          <a:prstGeom prst="rect">
            <a:avLst/>
          </a:prstGeom>
        </p:spPr>
      </p:pic>
      <p:pic>
        <p:nvPicPr>
          <p:cNvPr id="21" name="Picture 21">
            <a:extLst>
              <a:ext uri="{FF2B5EF4-FFF2-40B4-BE49-F238E27FC236}">
                <a16:creationId xmlns:a16="http://schemas.microsoft.com/office/drawing/2014/main" id="{1069D517-FCFB-456D-882D-A293E59A8A09}"/>
              </a:ext>
            </a:extLst>
          </p:cNvPr>
          <p:cNvPicPr>
            <a:picLocks noChangeAspect="1"/>
          </p:cNvPicPr>
          <p:nvPr/>
        </p:nvPicPr>
        <p:blipFill>
          <a:blip r:embed="rId3"/>
          <a:stretch>
            <a:fillRect/>
          </a:stretch>
        </p:blipFill>
        <p:spPr>
          <a:xfrm>
            <a:off x="357855" y="983539"/>
            <a:ext cx="3756213" cy="2090180"/>
          </a:xfrm>
          <a:prstGeom prst="rect">
            <a:avLst/>
          </a:prstGeom>
        </p:spPr>
      </p:pic>
      <p:sp>
        <p:nvSpPr>
          <p:cNvPr id="23" name="TextBox 22">
            <a:extLst>
              <a:ext uri="{FF2B5EF4-FFF2-40B4-BE49-F238E27FC236}">
                <a16:creationId xmlns:a16="http://schemas.microsoft.com/office/drawing/2014/main" id="{2DF16D08-2CAB-4173-93D4-14306B1D985F}"/>
              </a:ext>
            </a:extLst>
          </p:cNvPr>
          <p:cNvSpPr txBox="1"/>
          <p:nvPr/>
        </p:nvSpPr>
        <p:spPr>
          <a:xfrm>
            <a:off x="2205629" y="3189455"/>
            <a:ext cx="2142567" cy="276222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000" b="1">
                <a:solidFill>
                  <a:schemeClr val="tx2"/>
                </a:solidFill>
                <a:latin typeface="Avenir Book"/>
                <a:ea typeface="+mn-lt"/>
                <a:cs typeface="+mn-lt"/>
              </a:rPr>
              <a:t>Phase One </a:t>
            </a:r>
            <a:r>
              <a:rPr lang="en-US" sz="1000">
                <a:solidFill>
                  <a:schemeClr val="tx2"/>
                </a:solidFill>
                <a:latin typeface="Avenir Book"/>
                <a:ea typeface="+mn-lt"/>
                <a:cs typeface="+mn-lt"/>
              </a:rPr>
              <a:t>will be designed along 20th Street NW from Massachusetts Avenue NW to Virginia Avenue NW. </a:t>
            </a:r>
            <a:endParaRPr lang="en-US" sz="1000">
              <a:solidFill>
                <a:schemeClr val="tx2"/>
              </a:solidFill>
              <a:latin typeface="Avenir Book"/>
              <a:cs typeface="Calibri"/>
            </a:endParaRPr>
          </a:p>
          <a:p>
            <a:pPr marL="285750" indent="-285750">
              <a:buFont typeface="Arial"/>
              <a:buChar char="•"/>
            </a:pPr>
            <a:r>
              <a:rPr lang="en-US" sz="1000" b="1">
                <a:solidFill>
                  <a:schemeClr val="tx2"/>
                </a:solidFill>
                <a:latin typeface="Avenir Book"/>
                <a:ea typeface="+mn-lt"/>
                <a:cs typeface="+mn-lt"/>
              </a:rPr>
              <a:t>Phase Two </a:t>
            </a:r>
            <a:r>
              <a:rPr lang="en-US" sz="1000">
                <a:solidFill>
                  <a:schemeClr val="tx2"/>
                </a:solidFill>
                <a:latin typeface="Avenir Book"/>
                <a:ea typeface="+mn-lt"/>
                <a:cs typeface="+mn-lt"/>
              </a:rPr>
              <a:t>will be along 21st Street NW from Virginia Avenue NW to Constitution Avenue. </a:t>
            </a:r>
          </a:p>
          <a:p>
            <a:pPr marL="285750" indent="-285750">
              <a:buFont typeface="Arial"/>
              <a:buChar char="•"/>
            </a:pPr>
            <a:r>
              <a:rPr lang="en-US" sz="1000" b="1">
                <a:solidFill>
                  <a:schemeClr val="tx2"/>
                </a:solidFill>
                <a:latin typeface="Avenir Book"/>
                <a:ea typeface="+mn-lt"/>
                <a:cs typeface="+mn-lt"/>
              </a:rPr>
              <a:t>Phase Three </a:t>
            </a:r>
            <a:r>
              <a:rPr lang="en-US" sz="1000">
                <a:solidFill>
                  <a:schemeClr val="tx2"/>
                </a:solidFill>
                <a:latin typeface="Avenir Book"/>
                <a:ea typeface="+mn-lt"/>
                <a:cs typeface="+mn-lt"/>
              </a:rPr>
              <a:t>will be along 20th Street from Massachusetts Avenue NW to Connecticut Avenue NW. </a:t>
            </a:r>
            <a:r>
              <a:rPr lang="en-US" sz="1000" b="1">
                <a:solidFill>
                  <a:schemeClr val="tx2"/>
                </a:solidFill>
                <a:latin typeface="Avenir Book"/>
                <a:ea typeface="+mn-lt"/>
                <a:cs typeface="+mn-lt"/>
              </a:rPr>
              <a:t> </a:t>
            </a:r>
            <a:endParaRPr lang="en-US" sz="1000" b="1">
              <a:solidFill>
                <a:schemeClr val="tx2"/>
              </a:solidFill>
              <a:latin typeface="Avenir Book"/>
              <a:cs typeface="Calibri"/>
            </a:endParaRPr>
          </a:p>
          <a:p>
            <a:r>
              <a:rPr lang="en-US" sz="1000" b="1">
                <a:solidFill>
                  <a:schemeClr val="tx2"/>
                </a:solidFill>
                <a:latin typeface="Avenir Book"/>
                <a:ea typeface="+mn-lt"/>
                <a:cs typeface="+mn-lt"/>
              </a:rPr>
              <a:t>  </a:t>
            </a:r>
            <a:endParaRPr lang="en-US" sz="1000" b="1">
              <a:solidFill>
                <a:schemeClr val="tx2"/>
              </a:solidFill>
              <a:latin typeface="Avenir Book"/>
              <a:cs typeface="Calibri"/>
            </a:endParaRPr>
          </a:p>
          <a:p>
            <a:r>
              <a:rPr lang="en-US" sz="1000" b="1">
                <a:solidFill>
                  <a:schemeClr val="tx2"/>
                </a:solidFill>
                <a:latin typeface="Avenir Book"/>
                <a:ea typeface="+mn-lt"/>
                <a:cs typeface="+mn-lt"/>
              </a:rPr>
              <a:t>Phase One is planned to begin construction in fall 2020, with Phase Two to follow in late 2021. Phase Three does not yet have a construction date. </a:t>
            </a:r>
            <a:endParaRPr lang="en-US" sz="1000" b="1">
              <a:solidFill>
                <a:schemeClr val="tx2"/>
              </a:solidFill>
              <a:latin typeface="Avenir Book"/>
              <a:cs typeface="Calibri"/>
            </a:endParaRPr>
          </a:p>
        </p:txBody>
      </p:sp>
    </p:spTree>
    <p:extLst>
      <p:ext uri="{BB962C8B-B14F-4D97-AF65-F5344CB8AC3E}">
        <p14:creationId xmlns:p14="http://schemas.microsoft.com/office/powerpoint/2010/main" val="3515822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D462-3DAA-CF4D-955C-6E0735B65D8C}"/>
              </a:ext>
            </a:extLst>
          </p:cNvPr>
          <p:cNvSpPr>
            <a:spLocks noGrp="1"/>
          </p:cNvSpPr>
          <p:nvPr>
            <p:ph type="ctrTitle"/>
          </p:nvPr>
        </p:nvSpPr>
        <p:spPr/>
        <p:txBody>
          <a:bodyPr/>
          <a:lstStyle/>
          <a:p>
            <a:r>
              <a:rPr lang="en-US"/>
              <a:t>PROJECTS UNDER CONSTRUCTION</a:t>
            </a:r>
            <a:br>
              <a:rPr lang="en-US"/>
            </a:br>
            <a:r>
              <a:rPr lang="en-US"/>
              <a:t>DELIVERING IN FY 22 </a:t>
            </a:r>
          </a:p>
        </p:txBody>
      </p:sp>
      <p:sp>
        <p:nvSpPr>
          <p:cNvPr id="3" name="Subtitle 2">
            <a:extLst>
              <a:ext uri="{FF2B5EF4-FFF2-40B4-BE49-F238E27FC236}">
                <a16:creationId xmlns:a16="http://schemas.microsoft.com/office/drawing/2014/main" id="{B5812CC6-478D-BE44-B77F-D13CB04FFDA7}"/>
              </a:ext>
            </a:extLst>
          </p:cNvPr>
          <p:cNvSpPr>
            <a:spLocks noGrp="1"/>
          </p:cNvSpPr>
          <p:nvPr>
            <p:ph type="subTitle" idx="1"/>
          </p:nvPr>
        </p:nvSpPr>
        <p:spPr/>
        <p:txBody>
          <a:bodyPr/>
          <a:lstStyle/>
          <a:p>
            <a:endParaRPr lang="en-US" sz="3200" b="1"/>
          </a:p>
          <a:p>
            <a:endParaRPr lang="en-US"/>
          </a:p>
        </p:txBody>
      </p:sp>
    </p:spTree>
    <p:extLst>
      <p:ext uri="{BB962C8B-B14F-4D97-AF65-F5344CB8AC3E}">
        <p14:creationId xmlns:p14="http://schemas.microsoft.com/office/powerpoint/2010/main" val="1429954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a:t>Black Lives Matter Plaza</a:t>
            </a:r>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sz="half" idx="2"/>
          </p:nvPr>
        </p:nvSpPr>
        <p:spPr/>
        <p:txBody>
          <a:bodyPr vert="horz" lIns="91440" tIns="45720" rIns="91440" bIns="45720" rtlCol="0" anchor="t">
            <a:normAutofit/>
          </a:bodyPr>
          <a:lstStyle/>
          <a:p>
            <a:pPr fontAlgn="ctr"/>
            <a:r>
              <a:rPr lang="en-US" b="1"/>
              <a:t>Ward: </a:t>
            </a:r>
            <a:r>
              <a:rPr lang="en-US"/>
              <a:t>1</a:t>
            </a:r>
          </a:p>
          <a:p>
            <a:r>
              <a:rPr lang="en-US" b="1"/>
              <a:t>Performance Objective: </a:t>
            </a:r>
            <a:r>
              <a:rPr lang="en-US"/>
              <a:t>Pedestrian Safety</a:t>
            </a:r>
          </a:p>
          <a:p>
            <a:pPr fontAlgn="ctr"/>
            <a:r>
              <a:rPr lang="en-US" b="1"/>
              <a:t>Construction Start:</a:t>
            </a:r>
            <a:r>
              <a:rPr lang="en-US"/>
              <a:t> FY21</a:t>
            </a:r>
          </a:p>
          <a:p>
            <a:r>
              <a:rPr lang="en-US" b="1"/>
              <a:t>Estimated Construction End</a:t>
            </a:r>
            <a:r>
              <a:rPr lang="en-US"/>
              <a:t>: FY22</a:t>
            </a:r>
          </a:p>
          <a:p>
            <a:pPr fontAlgn="ctr"/>
            <a:r>
              <a:rPr lang="en-US" b="1"/>
              <a:t>Budget Type: </a:t>
            </a:r>
            <a:r>
              <a:rPr lang="en-US"/>
              <a:t>Local </a:t>
            </a:r>
          </a:p>
          <a:p>
            <a:pPr fontAlgn="ctr"/>
            <a:r>
              <a:rPr lang="en-US" b="1"/>
              <a:t>Cost:</a:t>
            </a:r>
            <a:r>
              <a:rPr lang="en-US">
                <a:solidFill>
                  <a:schemeClr val="tx1"/>
                </a:solidFill>
              </a:rPr>
              <a:t> </a:t>
            </a:r>
            <a:r>
              <a:rPr lang="en-US"/>
              <a:t>$4M</a:t>
            </a:r>
          </a:p>
          <a:p>
            <a:pPr marL="0" indent="0">
              <a:buNone/>
            </a:pPr>
            <a:r>
              <a:rPr lang="en-US" b="1"/>
              <a:t>Project Limits: </a:t>
            </a:r>
            <a:r>
              <a:rPr lang="en-US"/>
              <a:t>16th Street NW between H and K Streets NW</a:t>
            </a:r>
          </a:p>
          <a:p>
            <a:pPr marL="0" indent="0">
              <a:buNone/>
            </a:pPr>
            <a:r>
              <a:rPr lang="en-US" b="1"/>
              <a:t>Project Description: </a:t>
            </a:r>
            <a:r>
              <a:rPr lang="en-US"/>
              <a:t> Installation of roadway pavers, bollards, and the permanent Black Lives Matter mural. Once completed, the permanent installation will protect pedestrian safety while accommodating vehicles and keeping with the spirit of the original mural design.</a:t>
            </a:r>
          </a:p>
          <a:p>
            <a:pPr marL="0" indent="0">
              <a:buNone/>
            </a:pPr>
            <a:r>
              <a:rPr lang="en-US" b="1"/>
              <a:t>Challenges and Barriers: </a:t>
            </a:r>
            <a:r>
              <a:rPr lang="en-US"/>
              <a:t>Ongoing coordination for access with The Hay-Adams and The St. Regis Hotels.</a:t>
            </a:r>
          </a:p>
          <a:p>
            <a:pPr marL="0" indent="0">
              <a:buNone/>
            </a:pPr>
            <a:r>
              <a:rPr lang="en-US" b="1"/>
              <a:t>Opportunities to Expedite: </a:t>
            </a:r>
            <a:r>
              <a:rPr lang="en-US"/>
              <a:t>None. Project is on an expedited schedule with estimated completion in late October 2021.</a:t>
            </a:r>
          </a:p>
          <a:p>
            <a:endParaRPr lang="en-US"/>
          </a:p>
        </p:txBody>
      </p:sp>
      <p:pic>
        <p:nvPicPr>
          <p:cNvPr id="2" name="Picture 4" descr="BLM_Plaza.jpg">
            <a:extLst>
              <a:ext uri="{FF2B5EF4-FFF2-40B4-BE49-F238E27FC236}">
                <a16:creationId xmlns:a16="http://schemas.microsoft.com/office/drawing/2014/main" id="{2CC452D2-1954-439D-B6C8-1D8036507231}"/>
              </a:ext>
            </a:extLst>
          </p:cNvPr>
          <p:cNvPicPr>
            <a:picLocks noChangeAspect="1"/>
          </p:cNvPicPr>
          <p:nvPr/>
        </p:nvPicPr>
        <p:blipFill>
          <a:blip r:embed="rId2"/>
          <a:stretch>
            <a:fillRect/>
          </a:stretch>
        </p:blipFill>
        <p:spPr>
          <a:xfrm>
            <a:off x="-10886" y="2442646"/>
            <a:ext cx="4466771" cy="1800351"/>
          </a:xfrm>
          <a:prstGeom prst="rect">
            <a:avLst/>
          </a:prstGeom>
        </p:spPr>
      </p:pic>
    </p:spTree>
    <p:extLst>
      <p:ext uri="{BB962C8B-B14F-4D97-AF65-F5344CB8AC3E}">
        <p14:creationId xmlns:p14="http://schemas.microsoft.com/office/powerpoint/2010/main" val="3081928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a:t>Alabama Avenue SE Corridor Safety Improvement Project</a:t>
            </a:r>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sz="half" idx="2"/>
          </p:nvPr>
        </p:nvSpPr>
        <p:spPr/>
        <p:txBody>
          <a:bodyPr vert="horz" lIns="91440" tIns="45720" rIns="91440" bIns="45720" rtlCol="0" anchor="t">
            <a:normAutofit/>
          </a:bodyPr>
          <a:lstStyle/>
          <a:p>
            <a:pPr fontAlgn="ctr"/>
            <a:r>
              <a:rPr lang="en-US" b="1" dirty="0"/>
              <a:t>Ward:</a:t>
            </a:r>
            <a:r>
              <a:rPr lang="en-US" dirty="0"/>
              <a:t> 8</a:t>
            </a:r>
          </a:p>
          <a:p>
            <a:r>
              <a:rPr lang="en-US" b="1" dirty="0"/>
              <a:t>Performance Objective: </a:t>
            </a:r>
            <a:r>
              <a:rPr lang="en-US" dirty="0"/>
              <a:t>Vehicular and Pedestrian Safety</a:t>
            </a:r>
          </a:p>
          <a:p>
            <a:pPr fontAlgn="ctr"/>
            <a:r>
              <a:rPr lang="en-US" b="1" dirty="0"/>
              <a:t>Construction Start:</a:t>
            </a:r>
            <a:r>
              <a:rPr lang="en-US" dirty="0"/>
              <a:t> FY21</a:t>
            </a:r>
          </a:p>
          <a:p>
            <a:r>
              <a:rPr lang="en-US" b="1" dirty="0"/>
              <a:t>Estimated Construction End</a:t>
            </a:r>
            <a:r>
              <a:rPr lang="en-US" dirty="0"/>
              <a:t>: FY22</a:t>
            </a:r>
          </a:p>
          <a:p>
            <a:pPr fontAlgn="ctr"/>
            <a:r>
              <a:rPr lang="en-US" b="1" dirty="0"/>
              <a:t>Budget Type:</a:t>
            </a:r>
            <a:r>
              <a:rPr lang="en-US" dirty="0"/>
              <a:t> Local</a:t>
            </a:r>
          </a:p>
          <a:p>
            <a:pPr fontAlgn="ctr"/>
            <a:r>
              <a:rPr lang="en-US" b="1" dirty="0"/>
              <a:t>Cost:</a:t>
            </a:r>
            <a:r>
              <a:rPr lang="en-US" dirty="0"/>
              <a:t> $600,000</a:t>
            </a:r>
          </a:p>
          <a:p>
            <a:pPr marL="0" indent="0">
              <a:buNone/>
            </a:pPr>
            <a:r>
              <a:rPr lang="en-US" b="1" dirty="0"/>
              <a:t>Project Limits: </a:t>
            </a:r>
            <a:r>
              <a:rPr lang="en-US" dirty="0"/>
              <a:t>7th Street – 18th Street SE</a:t>
            </a:r>
          </a:p>
          <a:p>
            <a:pPr marL="0" indent="0">
              <a:buNone/>
            </a:pPr>
            <a:r>
              <a:rPr lang="en-US" b="1" dirty="0"/>
              <a:t>Project Description: </a:t>
            </a:r>
            <a:r>
              <a:rPr lang="en-US" dirty="0">
                <a:cs typeface="Calibri"/>
              </a:rPr>
              <a:t>This Project is based on the findings of the 2017 Alabama Avenue SE Corridor Safety Study. To advance Vision Zero, the project will reduce travel lanes in some sections while maintaining parking along the corridor. Curb bump outs, refuge islands, and a HAWK signal at 15th Place SE improve pedestrian safety, a critical component of DDOT's Vision Zero program.</a:t>
            </a:r>
          </a:p>
          <a:p>
            <a:pPr marL="0" indent="0">
              <a:buNone/>
            </a:pPr>
            <a:r>
              <a:rPr lang="en-US" b="1" dirty="0"/>
              <a:t>Challenges and Barriers: </a:t>
            </a:r>
            <a:r>
              <a:rPr lang="en-US" dirty="0"/>
              <a:t>None at this time.</a:t>
            </a:r>
          </a:p>
          <a:p>
            <a:pPr marL="0" indent="0">
              <a:buNone/>
            </a:pPr>
            <a:r>
              <a:rPr lang="en-US" b="1" dirty="0"/>
              <a:t>Opportunities to Expedite: </a:t>
            </a:r>
            <a:r>
              <a:rPr lang="en-US" dirty="0"/>
              <a:t>None at this time.</a:t>
            </a:r>
          </a:p>
          <a:p>
            <a:endParaRPr lang="en-US"/>
          </a:p>
        </p:txBody>
      </p:sp>
      <p:pic>
        <p:nvPicPr>
          <p:cNvPr id="2" name="Picture 4">
            <a:extLst>
              <a:ext uri="{FF2B5EF4-FFF2-40B4-BE49-F238E27FC236}">
                <a16:creationId xmlns:a16="http://schemas.microsoft.com/office/drawing/2014/main" id="{A43BA561-A5A6-4FFA-AA2C-B128F143007C}"/>
              </a:ext>
            </a:extLst>
          </p:cNvPr>
          <p:cNvPicPr>
            <a:picLocks noChangeAspect="1"/>
          </p:cNvPicPr>
          <p:nvPr/>
        </p:nvPicPr>
        <p:blipFill>
          <a:blip r:embed="rId2"/>
          <a:stretch>
            <a:fillRect/>
          </a:stretch>
        </p:blipFill>
        <p:spPr>
          <a:xfrm>
            <a:off x="34472" y="1006168"/>
            <a:ext cx="4330699" cy="4845664"/>
          </a:xfrm>
          <a:prstGeom prst="rect">
            <a:avLst/>
          </a:prstGeom>
        </p:spPr>
      </p:pic>
    </p:spTree>
    <p:extLst>
      <p:ext uri="{BB962C8B-B14F-4D97-AF65-F5344CB8AC3E}">
        <p14:creationId xmlns:p14="http://schemas.microsoft.com/office/powerpoint/2010/main" val="2456460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29529B-DDCD-4140-A2EA-63E1EE9D6F79}"/>
              </a:ext>
            </a:extLst>
          </p:cNvPr>
          <p:cNvSpPr>
            <a:spLocks noGrp="1"/>
          </p:cNvSpPr>
          <p:nvPr>
            <p:ph sz="half" idx="2"/>
          </p:nvPr>
        </p:nvSpPr>
        <p:spPr/>
        <p:txBody>
          <a:bodyPr vert="horz" lIns="91440" tIns="45720" rIns="91440" bIns="45720" rtlCol="0" anchor="t">
            <a:normAutofit/>
          </a:bodyPr>
          <a:lstStyle/>
          <a:p>
            <a:pPr fontAlgn="ctr"/>
            <a:r>
              <a:rPr lang="en-US" b="1"/>
              <a:t>Ward</a:t>
            </a:r>
            <a:r>
              <a:rPr lang="en-US"/>
              <a:t>: 4</a:t>
            </a:r>
          </a:p>
          <a:p>
            <a:r>
              <a:rPr lang="en-US" b="1"/>
              <a:t>Performance Objective:</a:t>
            </a:r>
            <a:r>
              <a:rPr lang="en-US"/>
              <a:t> Core Infrastructure</a:t>
            </a:r>
          </a:p>
          <a:p>
            <a:pPr fontAlgn="ctr"/>
            <a:r>
              <a:rPr lang="en-US" b="1"/>
              <a:t>Construction Start:</a:t>
            </a:r>
            <a:r>
              <a:rPr lang="en-US"/>
              <a:t> FY20</a:t>
            </a:r>
          </a:p>
          <a:p>
            <a:r>
              <a:rPr lang="en-US" b="1"/>
              <a:t>Estimated Construction End: </a:t>
            </a:r>
            <a:r>
              <a:rPr lang="en-US">
                <a:solidFill>
                  <a:schemeClr val="tx1"/>
                </a:solidFill>
              </a:rPr>
              <a:t>FY22</a:t>
            </a:r>
          </a:p>
          <a:p>
            <a:pPr fontAlgn="ctr"/>
            <a:r>
              <a:rPr lang="en-US" b="1"/>
              <a:t>Budget Type:</a:t>
            </a:r>
            <a:r>
              <a:rPr lang="en-US"/>
              <a:t> Federal</a:t>
            </a:r>
          </a:p>
          <a:p>
            <a:pPr fontAlgn="ctr"/>
            <a:r>
              <a:rPr lang="en-US" b="1"/>
              <a:t>Cost: </a:t>
            </a:r>
            <a:r>
              <a:rPr lang="en-US"/>
              <a:t>$29.2M</a:t>
            </a:r>
          </a:p>
          <a:p>
            <a:pPr marL="0" lvl="0" indent="0">
              <a:buNone/>
            </a:pPr>
            <a:r>
              <a:rPr lang="en-US" b="1"/>
              <a:t>Project Limits: </a:t>
            </a:r>
            <a:r>
              <a:rPr lang="en-US"/>
              <a:t>From Military Road to Western Avenue NW.</a:t>
            </a:r>
            <a:endParaRPr lang="en-US" b="1"/>
          </a:p>
          <a:p>
            <a:pPr marL="0" indent="0">
              <a:buNone/>
            </a:pPr>
            <a:r>
              <a:rPr lang="en-US" b="1"/>
              <a:t>Project Description: </a:t>
            </a:r>
            <a:r>
              <a:rPr lang="en-US"/>
              <a:t>This project aims to improve the overall roadway and storm management infrastructure. The project, which went through an Environmental Assessment (EA) process, includes construction of new sidewalk, stormwater Low-Impact Development (LIDs), and streetlights, as well as replacement of a deteriorated large box culvert with a new bridge over Pinehurst Run. </a:t>
            </a:r>
            <a:endParaRPr lang="en-US">
              <a:cs typeface="Calibri"/>
            </a:endParaRPr>
          </a:p>
          <a:p>
            <a:pPr marL="0" lvl="0" indent="0">
              <a:buNone/>
            </a:pPr>
            <a:r>
              <a:rPr lang="en-US" b="1"/>
              <a:t>Challenges and Barriers: </a:t>
            </a:r>
            <a:r>
              <a:rPr lang="en-US"/>
              <a:t>None at this time.</a:t>
            </a:r>
            <a:endParaRPr lang="en-US">
              <a:cs typeface="Calibri"/>
            </a:endParaRPr>
          </a:p>
          <a:p>
            <a:pPr marL="0" indent="0">
              <a:buNone/>
            </a:pPr>
            <a:r>
              <a:rPr lang="en-US" b="1"/>
              <a:t>Opportunities to Expedite: </a:t>
            </a:r>
            <a:r>
              <a:rPr lang="en-US"/>
              <a:t>None at this time</a:t>
            </a:r>
          </a:p>
        </p:txBody>
      </p:sp>
      <p:sp>
        <p:nvSpPr>
          <p:cNvPr id="7" name="Title 1">
            <a:extLst>
              <a:ext uri="{FF2B5EF4-FFF2-40B4-BE49-F238E27FC236}">
                <a16:creationId xmlns:a16="http://schemas.microsoft.com/office/drawing/2014/main" id="{5D3EC22D-2315-43E9-830E-E24736A7628D}"/>
              </a:ext>
            </a:extLst>
          </p:cNvPr>
          <p:cNvSpPr>
            <a:spLocks noGrp="1"/>
          </p:cNvSpPr>
          <p:nvPr>
            <p:ph type="title"/>
          </p:nvPr>
        </p:nvSpPr>
        <p:spPr>
          <a:xfrm>
            <a:off x="-14288" y="0"/>
            <a:ext cx="12169776" cy="723900"/>
          </a:xfrm>
        </p:spPr>
        <p:txBody>
          <a:bodyPr>
            <a:noAutofit/>
          </a:bodyPr>
          <a:lstStyle/>
          <a:p>
            <a:r>
              <a:rPr lang="en-US" sz="3200"/>
              <a:t>Oregon Avenue NW Reconstruction</a:t>
            </a:r>
          </a:p>
        </p:txBody>
      </p:sp>
      <p:pic>
        <p:nvPicPr>
          <p:cNvPr id="8" name="Picture Placeholder 7">
            <a:extLst>
              <a:ext uri="{FF2B5EF4-FFF2-40B4-BE49-F238E27FC236}">
                <a16:creationId xmlns:a16="http://schemas.microsoft.com/office/drawing/2014/main" id="{417C20E2-B9FA-497F-8D05-75B9C7EA3E74}"/>
              </a:ext>
            </a:extLst>
          </p:cNvPr>
          <p:cNvPicPr>
            <a:picLocks noGrp="1" noChangeAspect="1"/>
          </p:cNvPicPr>
          <p:nvPr>
            <p:ph type="pic" sz="quarter" idx="13"/>
          </p:nvPr>
        </p:nvPicPr>
        <p:blipFill>
          <a:blip r:embed="rId2"/>
          <a:srcRect l="24294" r="24294"/>
          <a:stretch>
            <a:fillRect/>
          </a:stretch>
        </p:blipFill>
        <p:spPr>
          <a:xfrm>
            <a:off x="22225" y="723900"/>
            <a:ext cx="4425950" cy="5145088"/>
          </a:xfrm>
          <a:prstGeom prst="rect">
            <a:avLst/>
          </a:prstGeom>
          <a:ln>
            <a:solidFill>
              <a:srgbClr val="C00000"/>
            </a:solidFill>
          </a:ln>
        </p:spPr>
      </p:pic>
    </p:spTree>
    <p:extLst>
      <p:ext uri="{BB962C8B-B14F-4D97-AF65-F5344CB8AC3E}">
        <p14:creationId xmlns:p14="http://schemas.microsoft.com/office/powerpoint/2010/main" val="410208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D462-3DAA-CF4D-955C-6E0735B65D8C}"/>
              </a:ext>
            </a:extLst>
          </p:cNvPr>
          <p:cNvSpPr>
            <a:spLocks noGrp="1"/>
          </p:cNvSpPr>
          <p:nvPr>
            <p:ph type="ctrTitle"/>
          </p:nvPr>
        </p:nvSpPr>
        <p:spPr/>
        <p:txBody>
          <a:bodyPr/>
          <a:lstStyle/>
          <a:p>
            <a:r>
              <a:rPr lang="en-US"/>
              <a:t>FY21 COMPLETED PROJECTS</a:t>
            </a:r>
          </a:p>
        </p:txBody>
      </p:sp>
    </p:spTree>
    <p:extLst>
      <p:ext uri="{BB962C8B-B14F-4D97-AF65-F5344CB8AC3E}">
        <p14:creationId xmlns:p14="http://schemas.microsoft.com/office/powerpoint/2010/main" val="1918759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B26432-DC5C-450E-8B36-4C6ED095B7A4}"/>
              </a:ext>
            </a:extLst>
          </p:cNvPr>
          <p:cNvSpPr>
            <a:spLocks noGrp="1"/>
          </p:cNvSpPr>
          <p:nvPr>
            <p:ph type="title"/>
          </p:nvPr>
        </p:nvSpPr>
        <p:spPr/>
        <p:txBody>
          <a:bodyPr/>
          <a:lstStyle/>
          <a:p>
            <a:r>
              <a:rPr lang="en-US"/>
              <a:t>New Jersey Avenue SE Protected Bike Lanes</a:t>
            </a:r>
          </a:p>
        </p:txBody>
      </p:sp>
      <p:sp>
        <p:nvSpPr>
          <p:cNvPr id="4" name="Content Placeholder 3">
            <a:extLst>
              <a:ext uri="{FF2B5EF4-FFF2-40B4-BE49-F238E27FC236}">
                <a16:creationId xmlns:a16="http://schemas.microsoft.com/office/drawing/2014/main" id="{B3D5F231-4790-4E22-9B19-F0EC1F84E09E}"/>
              </a:ext>
            </a:extLst>
          </p:cNvPr>
          <p:cNvSpPr>
            <a:spLocks noGrp="1"/>
          </p:cNvSpPr>
          <p:nvPr>
            <p:ph sz="half" idx="2"/>
          </p:nvPr>
        </p:nvSpPr>
        <p:spPr/>
        <p:txBody>
          <a:bodyPr vert="horz" lIns="91440" tIns="45720" rIns="91440" bIns="45720" rtlCol="0" anchor="t">
            <a:normAutofit/>
          </a:bodyPr>
          <a:lstStyle/>
          <a:p>
            <a:r>
              <a:rPr lang="en-US" b="1" dirty="0"/>
              <a:t>Ward</a:t>
            </a:r>
            <a:r>
              <a:rPr lang="en-US" dirty="0"/>
              <a:t>: 6</a:t>
            </a:r>
          </a:p>
          <a:p>
            <a:r>
              <a:rPr lang="en-US" b="1" dirty="0"/>
              <a:t>Performance Objective:</a:t>
            </a:r>
            <a:r>
              <a:rPr lang="en-US" dirty="0"/>
              <a:t> Bicycle Safety, Sustainability</a:t>
            </a:r>
          </a:p>
          <a:p>
            <a:r>
              <a:rPr lang="en-US" b="1" dirty="0"/>
              <a:t>Construction Start</a:t>
            </a:r>
            <a:r>
              <a:rPr lang="en-US" dirty="0"/>
              <a:t>: FY22</a:t>
            </a:r>
          </a:p>
          <a:p>
            <a:r>
              <a:rPr lang="en-US" b="1" dirty="0"/>
              <a:t>Estimated Construction End: </a:t>
            </a:r>
            <a:r>
              <a:rPr lang="en-US" dirty="0"/>
              <a:t>FY22</a:t>
            </a:r>
          </a:p>
          <a:p>
            <a:r>
              <a:rPr lang="en-US" b="1" dirty="0"/>
              <a:t>Budget Type:</a:t>
            </a:r>
            <a:r>
              <a:rPr lang="en-US" dirty="0"/>
              <a:t> Local</a:t>
            </a:r>
          </a:p>
          <a:p>
            <a:r>
              <a:rPr lang="en-US" b="1" dirty="0"/>
              <a:t>Cost:</a:t>
            </a:r>
            <a:r>
              <a:rPr lang="en-US" dirty="0"/>
              <a:t> $165,000</a:t>
            </a:r>
          </a:p>
          <a:p>
            <a:endParaRPr lang="en-US"/>
          </a:p>
          <a:p>
            <a:pPr marL="0" indent="0">
              <a:buNone/>
            </a:pPr>
            <a:r>
              <a:rPr lang="en-US" b="1" dirty="0"/>
              <a:t>Project Limits: </a:t>
            </a:r>
            <a:r>
              <a:rPr lang="en-US" dirty="0"/>
              <a:t>H Street SE to Tingey Square SE (Navy Yard)</a:t>
            </a:r>
            <a:endParaRPr lang="en-US" b="1" i="1" dirty="0"/>
          </a:p>
          <a:p>
            <a:pPr marL="0" indent="0">
              <a:buNone/>
            </a:pPr>
            <a:r>
              <a:rPr lang="en-US" b="1" dirty="0"/>
              <a:t>Project Description: </a:t>
            </a:r>
            <a:r>
              <a:rPr lang="en-US" dirty="0"/>
              <a:t>Extend existing protected bike lanes south to meet bike lanes at Tingey Square, crosses in front of USDOT Headquarters.</a:t>
            </a:r>
          </a:p>
          <a:p>
            <a:pPr marL="0" indent="0">
              <a:buNone/>
            </a:pPr>
            <a:r>
              <a:rPr lang="en-US" b="1" dirty="0"/>
              <a:t>Challenges and Barriers: </a:t>
            </a:r>
            <a:r>
              <a:rPr lang="en-US" dirty="0"/>
              <a:t>Stakeholder concern over relocation of loading / PUDO zones.</a:t>
            </a:r>
          </a:p>
          <a:p>
            <a:pPr marL="0" indent="0">
              <a:buNone/>
            </a:pPr>
            <a:r>
              <a:rPr lang="en-US" b="1" dirty="0"/>
              <a:t>Opportunities to Expedite: </a:t>
            </a:r>
            <a:r>
              <a:rPr lang="en-US" dirty="0"/>
              <a:t>EOM support and outreach to Secretary of USDOT for public support/publicity.</a:t>
            </a:r>
          </a:p>
        </p:txBody>
      </p:sp>
      <p:pic>
        <p:nvPicPr>
          <p:cNvPr id="5" name="Picture 5">
            <a:extLst>
              <a:ext uri="{FF2B5EF4-FFF2-40B4-BE49-F238E27FC236}">
                <a16:creationId xmlns:a16="http://schemas.microsoft.com/office/drawing/2014/main" id="{744C7389-EA2F-4AF9-9052-25733BBE0D33}"/>
              </a:ext>
            </a:extLst>
          </p:cNvPr>
          <p:cNvPicPr>
            <a:picLocks noChangeAspect="1"/>
          </p:cNvPicPr>
          <p:nvPr/>
        </p:nvPicPr>
        <p:blipFill rotWithShape="1">
          <a:blip r:embed="rId2"/>
          <a:srcRect l="34319" t="235" r="-134" b="-724"/>
          <a:stretch/>
        </p:blipFill>
        <p:spPr>
          <a:xfrm rot="16200000">
            <a:off x="-332504" y="1053093"/>
            <a:ext cx="5130557" cy="4459381"/>
          </a:xfrm>
          <a:prstGeom prst="rect">
            <a:avLst/>
          </a:prstGeom>
        </p:spPr>
      </p:pic>
    </p:spTree>
    <p:extLst>
      <p:ext uri="{BB962C8B-B14F-4D97-AF65-F5344CB8AC3E}">
        <p14:creationId xmlns:p14="http://schemas.microsoft.com/office/powerpoint/2010/main" val="4109952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C2160ED-298B-45F7-8456-14D5BB6E2551}"/>
              </a:ext>
            </a:extLst>
          </p:cNvPr>
          <p:cNvSpPr>
            <a:spLocks noGrp="1"/>
          </p:cNvSpPr>
          <p:nvPr>
            <p:ph sz="half" idx="2"/>
          </p:nvPr>
        </p:nvSpPr>
        <p:spPr/>
        <p:txBody>
          <a:bodyPr vert="horz" lIns="91440" tIns="45720" rIns="91440" bIns="45720" rtlCol="0" anchor="t">
            <a:normAutofit/>
          </a:bodyPr>
          <a:lstStyle/>
          <a:p>
            <a:pPr fontAlgn="ctr"/>
            <a:r>
              <a:rPr lang="en-US" b="1" dirty="0"/>
              <a:t>Ward:</a:t>
            </a:r>
            <a:r>
              <a:rPr lang="en-US" dirty="0"/>
              <a:t> 8</a:t>
            </a:r>
          </a:p>
          <a:p>
            <a:r>
              <a:rPr lang="en-US" b="1" dirty="0"/>
              <a:t>Performance Objective: </a:t>
            </a:r>
            <a:r>
              <a:rPr lang="en-US" dirty="0"/>
              <a:t>Vehicular and Pedestrian Safety</a:t>
            </a:r>
          </a:p>
          <a:p>
            <a:pPr fontAlgn="ctr"/>
            <a:r>
              <a:rPr lang="en-US" b="1" dirty="0"/>
              <a:t>Construction Start:</a:t>
            </a:r>
            <a:r>
              <a:rPr lang="en-US" dirty="0"/>
              <a:t>  FY20</a:t>
            </a:r>
          </a:p>
          <a:p>
            <a:r>
              <a:rPr lang="en-US" b="1" dirty="0"/>
              <a:t>Estimated Construction End: </a:t>
            </a:r>
            <a:r>
              <a:rPr lang="en-US" dirty="0"/>
              <a:t>FY22</a:t>
            </a:r>
          </a:p>
          <a:p>
            <a:pPr fontAlgn="ctr"/>
            <a:r>
              <a:rPr lang="en-US" b="1" dirty="0"/>
              <a:t>Budget Type: </a:t>
            </a:r>
            <a:r>
              <a:rPr lang="en-US" dirty="0"/>
              <a:t>Local</a:t>
            </a:r>
          </a:p>
          <a:p>
            <a:pPr fontAlgn="ctr"/>
            <a:r>
              <a:rPr lang="en-US" b="1" dirty="0"/>
              <a:t>Cost: </a:t>
            </a:r>
            <a:r>
              <a:rPr lang="en-US" dirty="0"/>
              <a:t>$8M</a:t>
            </a:r>
          </a:p>
          <a:p>
            <a:pPr fontAlgn="ctr"/>
            <a:endParaRPr lang="en-US" b="1"/>
          </a:p>
          <a:p>
            <a:pPr marL="0" indent="0" fontAlgn="ctr">
              <a:buNone/>
            </a:pPr>
            <a:r>
              <a:rPr lang="en-US" b="1" dirty="0"/>
              <a:t>Project Limits: </a:t>
            </a:r>
            <a:r>
              <a:rPr lang="en-US" dirty="0"/>
              <a:t>From Milwaukee Place SE to 4th Street SE</a:t>
            </a:r>
          </a:p>
          <a:p>
            <a:pPr marL="0" indent="0">
              <a:spcBef>
                <a:spcPts val="0"/>
              </a:spcBef>
              <a:buNone/>
            </a:pPr>
            <a:r>
              <a:rPr lang="en-US" b="1" dirty="0"/>
              <a:t>Project Description: </a:t>
            </a:r>
            <a:r>
              <a:rPr lang="en-US" dirty="0"/>
              <a:t>In support of </a:t>
            </a:r>
            <a:r>
              <a:rPr lang="en-US" dirty="0">
                <a:cs typeface="Calibri"/>
              </a:rPr>
              <a:t>DDOT's commitment to Vision</a:t>
            </a:r>
            <a:r>
              <a:rPr lang="en-US" dirty="0">
                <a:ea typeface="+mn-lt"/>
                <a:cs typeface="+mn-lt"/>
              </a:rPr>
              <a:t> Zero, this project improves pedestrian and vehicular safety in the MLK corridor. The project includes street and sidewalk enhancements and will improve the aesthetics of the corridor. </a:t>
            </a:r>
          </a:p>
          <a:p>
            <a:pPr marL="0" indent="0">
              <a:spcBef>
                <a:spcPts val="0"/>
              </a:spcBef>
              <a:buNone/>
            </a:pPr>
            <a:r>
              <a:rPr lang="en-US" b="1" dirty="0"/>
              <a:t>Challenges and Barriers: </a:t>
            </a:r>
            <a:r>
              <a:rPr lang="en-US" dirty="0"/>
              <a:t>None at this time.</a:t>
            </a:r>
          </a:p>
          <a:p>
            <a:pPr marL="0" indent="0">
              <a:spcBef>
                <a:spcPts val="0"/>
              </a:spcBef>
              <a:buNone/>
            </a:pPr>
            <a:r>
              <a:rPr lang="en-US" b="1" dirty="0"/>
              <a:t>Opportunities to Expedite: </a:t>
            </a:r>
            <a:r>
              <a:rPr lang="en-US" dirty="0"/>
              <a:t>None at this time.</a:t>
            </a:r>
          </a:p>
        </p:txBody>
      </p:sp>
      <p:sp>
        <p:nvSpPr>
          <p:cNvPr id="5" name="Picture Placeholder 5">
            <a:extLst>
              <a:ext uri="{FF2B5EF4-FFF2-40B4-BE49-F238E27FC236}">
                <a16:creationId xmlns:a16="http://schemas.microsoft.com/office/drawing/2014/main" id="{8BAFE818-90CC-4F26-9FFE-886292882392}"/>
              </a:ext>
            </a:extLst>
          </p:cNvPr>
          <p:cNvSpPr txBox="1">
            <a:spLocks/>
          </p:cNvSpPr>
          <p:nvPr/>
        </p:nvSpPr>
        <p:spPr>
          <a:xfrm>
            <a:off x="392693" y="1093669"/>
            <a:ext cx="4425879" cy="4959753"/>
          </a:xfrm>
          <a:prstGeom prst="rect">
            <a:avLst/>
          </a:prstGeom>
        </p:spPr>
      </p:sp>
      <p:pic>
        <p:nvPicPr>
          <p:cNvPr id="8" name="Picture 2">
            <a:extLst>
              <a:ext uri="{FF2B5EF4-FFF2-40B4-BE49-F238E27FC236}">
                <a16:creationId xmlns:a16="http://schemas.microsoft.com/office/drawing/2014/main" id="{DE281112-9DB0-463C-BBBC-9E06671978F9}"/>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26467" r="27930"/>
          <a:stretch/>
        </p:blipFill>
        <p:spPr bwMode="auto">
          <a:xfrm>
            <a:off x="43624" y="775468"/>
            <a:ext cx="4349216" cy="5145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D642B3C4-1272-42F4-93DF-4F180485BF40}"/>
              </a:ext>
            </a:extLst>
          </p:cNvPr>
          <p:cNvSpPr txBox="1">
            <a:spLocks/>
          </p:cNvSpPr>
          <p:nvPr/>
        </p:nvSpPr>
        <p:spPr>
          <a:xfrm>
            <a:off x="-14288" y="0"/>
            <a:ext cx="12169776" cy="7239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2"/>
                </a:solidFill>
                <a:latin typeface="Avenir Heavy"/>
                <a:ea typeface="+mj-ea"/>
                <a:cs typeface="Avenir Heavy"/>
              </a:defRPr>
            </a:lvl1pPr>
          </a:lstStyle>
          <a:p>
            <a:r>
              <a:rPr lang="en-US" sz="3200"/>
              <a:t>Revitalization of Martin Luther King Jr., Avenue SE Phase 1</a:t>
            </a:r>
          </a:p>
        </p:txBody>
      </p:sp>
    </p:spTree>
    <p:extLst>
      <p:ext uri="{BB962C8B-B14F-4D97-AF65-F5344CB8AC3E}">
        <p14:creationId xmlns:p14="http://schemas.microsoft.com/office/powerpoint/2010/main" val="1385986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29529B-DDCD-4140-A2EA-63E1EE9D6F79}"/>
              </a:ext>
            </a:extLst>
          </p:cNvPr>
          <p:cNvSpPr>
            <a:spLocks noGrp="1"/>
          </p:cNvSpPr>
          <p:nvPr>
            <p:ph sz="half" idx="2"/>
          </p:nvPr>
        </p:nvSpPr>
        <p:spPr/>
        <p:txBody>
          <a:bodyPr vert="horz" lIns="91440" tIns="45720" rIns="91440" bIns="45720" rtlCol="0" anchor="t">
            <a:normAutofit lnSpcReduction="10000"/>
          </a:bodyPr>
          <a:lstStyle/>
          <a:p>
            <a:pPr fontAlgn="ctr"/>
            <a:r>
              <a:rPr lang="en-US" b="1"/>
              <a:t>Ward</a:t>
            </a:r>
            <a:r>
              <a:rPr lang="en-US"/>
              <a:t>: 6</a:t>
            </a:r>
          </a:p>
          <a:p>
            <a:r>
              <a:rPr lang="en-US" b="1"/>
              <a:t>Performance Objective</a:t>
            </a:r>
            <a:r>
              <a:rPr lang="en-US"/>
              <a:t>: Vision Zero, </a:t>
            </a:r>
            <a:r>
              <a:rPr lang="en-US" err="1"/>
              <a:t>Multimobility</a:t>
            </a:r>
            <a:endParaRPr lang="en-US"/>
          </a:p>
          <a:p>
            <a:pPr fontAlgn="ctr"/>
            <a:r>
              <a:rPr lang="en-US" b="1"/>
              <a:t>Construction Start</a:t>
            </a:r>
            <a:r>
              <a:rPr lang="en-US"/>
              <a:t>: FY19</a:t>
            </a:r>
          </a:p>
          <a:p>
            <a:r>
              <a:rPr lang="en-US" b="1"/>
              <a:t>Estimated Construction End: </a:t>
            </a:r>
            <a:r>
              <a:rPr lang="en-US"/>
              <a:t>FY22</a:t>
            </a:r>
          </a:p>
          <a:p>
            <a:pPr fontAlgn="ctr"/>
            <a:r>
              <a:rPr lang="en-US" b="1"/>
              <a:t>Budget Type</a:t>
            </a:r>
            <a:r>
              <a:rPr lang="en-US"/>
              <a:t>: Federal and Local</a:t>
            </a:r>
          </a:p>
          <a:p>
            <a:pPr fontAlgn="ctr"/>
            <a:r>
              <a:rPr lang="en-US" b="1"/>
              <a:t>Cost</a:t>
            </a:r>
            <a:r>
              <a:rPr lang="en-US"/>
              <a:t>: $22M</a:t>
            </a:r>
          </a:p>
          <a:p>
            <a:pPr marL="0" indent="0">
              <a:buNone/>
            </a:pPr>
            <a:endParaRPr lang="en-US" b="1"/>
          </a:p>
          <a:p>
            <a:pPr marL="0" indent="0">
              <a:buNone/>
            </a:pPr>
            <a:r>
              <a:rPr lang="en-US" b="1"/>
              <a:t>Project Limits: </a:t>
            </a:r>
            <a:r>
              <a:rPr lang="en-US"/>
              <a:t>From 2</a:t>
            </a:r>
            <a:r>
              <a:rPr lang="en-US" baseline="30000"/>
              <a:t>nd</a:t>
            </a:r>
            <a:r>
              <a:rPr lang="en-US"/>
              <a:t> Street, NE to 14</a:t>
            </a:r>
            <a:r>
              <a:rPr lang="en-US" baseline="30000"/>
              <a:t>th</a:t>
            </a:r>
            <a:r>
              <a:rPr lang="en-US"/>
              <a:t> Street, NE</a:t>
            </a:r>
            <a:endParaRPr lang="en-US" b="1"/>
          </a:p>
          <a:p>
            <a:pPr marL="0" indent="0">
              <a:buNone/>
            </a:pPr>
            <a:r>
              <a:rPr lang="en-US" b="1"/>
              <a:t>Project Description: </a:t>
            </a:r>
            <a:r>
              <a:rPr lang="en-US"/>
              <a:t>The project provides multi-modal improvements to the Maryland Avenue NE corridor to improve pedestrian and overall corridor safety, add bicycle lanes, and incorporate a “road diet” to slow traffic by reducing lanes. The project aims to improve bus operations, traffic signal operations, lighting, and drainage. </a:t>
            </a:r>
            <a:endParaRPr lang="en-US" b="1"/>
          </a:p>
          <a:p>
            <a:pPr marL="0" indent="0">
              <a:buNone/>
            </a:pPr>
            <a:r>
              <a:rPr lang="en-US" b="1"/>
              <a:t>Challenges and Barriers: </a:t>
            </a:r>
            <a:r>
              <a:rPr lang="en-US"/>
              <a:t>Coordination with Washington Gas capital project working concurrently.</a:t>
            </a:r>
          </a:p>
          <a:p>
            <a:pPr marL="0" indent="0">
              <a:buNone/>
            </a:pPr>
            <a:r>
              <a:rPr lang="en-US" b="1"/>
              <a:t>Opportunities to Expedite: </a:t>
            </a:r>
            <a:r>
              <a:rPr lang="en-US"/>
              <a:t>None at this time.</a:t>
            </a:r>
            <a:endParaRPr lang="en-US" b="1"/>
          </a:p>
          <a:p>
            <a:endParaRPr lang="en-US"/>
          </a:p>
        </p:txBody>
      </p:sp>
      <p:sp>
        <p:nvSpPr>
          <p:cNvPr id="5" name="Title 1">
            <a:extLst>
              <a:ext uri="{FF2B5EF4-FFF2-40B4-BE49-F238E27FC236}">
                <a16:creationId xmlns:a16="http://schemas.microsoft.com/office/drawing/2014/main" id="{02827A15-D2B7-4483-9132-C7FAFBEB9BF0}"/>
              </a:ext>
            </a:extLst>
          </p:cNvPr>
          <p:cNvSpPr>
            <a:spLocks noGrp="1"/>
          </p:cNvSpPr>
          <p:nvPr>
            <p:ph type="title"/>
          </p:nvPr>
        </p:nvSpPr>
        <p:spPr>
          <a:xfrm>
            <a:off x="-14288" y="0"/>
            <a:ext cx="12169776" cy="723900"/>
          </a:xfrm>
        </p:spPr>
        <p:txBody>
          <a:bodyPr>
            <a:noAutofit/>
          </a:bodyPr>
          <a:lstStyle/>
          <a:p>
            <a:r>
              <a:rPr lang="en-US"/>
              <a:t>Maryland Avenue NE Multi-Modal Improvements</a:t>
            </a:r>
          </a:p>
        </p:txBody>
      </p:sp>
      <p:pic>
        <p:nvPicPr>
          <p:cNvPr id="7" name="Picture Placeholder 6">
            <a:extLst>
              <a:ext uri="{FF2B5EF4-FFF2-40B4-BE49-F238E27FC236}">
                <a16:creationId xmlns:a16="http://schemas.microsoft.com/office/drawing/2014/main" id="{49265B06-0790-4975-827F-263278C959E3}"/>
              </a:ext>
            </a:extLst>
          </p:cNvPr>
          <p:cNvPicPr>
            <a:picLocks noGrp="1" noChangeAspect="1"/>
          </p:cNvPicPr>
          <p:nvPr>
            <p:ph type="pic" sz="quarter" idx="13"/>
          </p:nvPr>
        </p:nvPicPr>
        <p:blipFill>
          <a:blip r:embed="rId3"/>
          <a:srcRect l="23943" r="23943"/>
          <a:stretch>
            <a:fillRect/>
          </a:stretch>
        </p:blipFill>
        <p:spPr>
          <a:xfrm>
            <a:off x="22225" y="723900"/>
            <a:ext cx="4425950" cy="5145088"/>
          </a:xfrm>
          <a:prstGeom prst="rect">
            <a:avLst/>
          </a:prstGeom>
          <a:ln>
            <a:solidFill>
              <a:srgbClr val="C00000"/>
            </a:solidFill>
          </a:ln>
        </p:spPr>
      </p:pic>
    </p:spTree>
    <p:extLst>
      <p:ext uri="{BB962C8B-B14F-4D97-AF65-F5344CB8AC3E}">
        <p14:creationId xmlns:p14="http://schemas.microsoft.com/office/powerpoint/2010/main" val="4197338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a:t>I-295/Malcolm X Avenue Interchange Improvement</a:t>
            </a:r>
            <a:endParaRPr lang="en-US">
              <a:latin typeface="Avenir Next LT Pro" panose="020B0504020202020204" pitchFamily="34" charset="0"/>
            </a:endParaRP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sz="half" idx="2"/>
          </p:nvPr>
        </p:nvSpPr>
        <p:spPr/>
        <p:txBody>
          <a:bodyPr vert="horz" lIns="0" tIns="0" rIns="0" bIns="0" rtlCol="0" anchor="t">
            <a:normAutofit fontScale="92500" lnSpcReduction="10000"/>
          </a:bodyPr>
          <a:lstStyle/>
          <a:p>
            <a:pPr fontAlgn="ctr"/>
            <a:r>
              <a:rPr lang="en-US" b="1" dirty="0"/>
              <a:t>Ward: </a:t>
            </a:r>
            <a:r>
              <a:rPr lang="en-US" dirty="0"/>
              <a:t>8</a:t>
            </a:r>
          </a:p>
          <a:p>
            <a:r>
              <a:rPr lang="en-US" b="1" dirty="0"/>
              <a:t>Performance Objective: </a:t>
            </a:r>
            <a:r>
              <a:rPr lang="en-US" dirty="0"/>
              <a:t>Core infrastructure</a:t>
            </a:r>
          </a:p>
          <a:p>
            <a:pPr fontAlgn="ctr"/>
            <a:r>
              <a:rPr lang="en-US" b="1" dirty="0"/>
              <a:t>Construction Start: </a:t>
            </a:r>
            <a:r>
              <a:rPr lang="en-US" dirty="0"/>
              <a:t>FY18</a:t>
            </a:r>
          </a:p>
          <a:p>
            <a:r>
              <a:rPr lang="en-US" b="1" dirty="0"/>
              <a:t>Estimated Construction End: </a:t>
            </a:r>
            <a:r>
              <a:rPr lang="en-US" dirty="0"/>
              <a:t>FY22</a:t>
            </a:r>
          </a:p>
          <a:p>
            <a:pPr fontAlgn="ctr"/>
            <a:r>
              <a:rPr lang="en-US" b="1" dirty="0"/>
              <a:t>Budget Type:</a:t>
            </a:r>
            <a:r>
              <a:rPr lang="en-US" dirty="0"/>
              <a:t> Federal</a:t>
            </a:r>
          </a:p>
          <a:p>
            <a:pPr fontAlgn="ctr"/>
            <a:r>
              <a:rPr lang="en-US" b="1" dirty="0"/>
              <a:t>Cost:</a:t>
            </a:r>
            <a:r>
              <a:rPr lang="en-US" dirty="0"/>
              <a:t> $ 105 M</a:t>
            </a:r>
          </a:p>
          <a:p>
            <a:pPr marL="0" indent="0">
              <a:buNone/>
            </a:pPr>
            <a:r>
              <a:rPr lang="en-US" b="1" dirty="0"/>
              <a:t>Project Limits: </a:t>
            </a:r>
            <a:r>
              <a:rPr lang="en-US" dirty="0"/>
              <a:t>From Firth Sterling Ave SE to MLK Jr. Ave SE. </a:t>
            </a:r>
          </a:p>
          <a:p>
            <a:pPr marL="0" indent="0">
              <a:buNone/>
            </a:pPr>
            <a:r>
              <a:rPr lang="en-US" b="1" dirty="0"/>
              <a:t>Project Description: </a:t>
            </a:r>
            <a:r>
              <a:rPr lang="en-US" dirty="0"/>
              <a:t>Project will build access roads from I-295 to St. Elizabeth’s West Campus, site of Department of Homeland Security. The construction project includes 3.45 lane miles of roadway, 6 new overpass bridges, one overpass bridge widening, 240,000 sf of walls with aesthetic finish, and improved streetlights, traffic signals, and landscaping. The project has a requirement for new hires and trainees to be at least 51% DC residents.  The project also has a requirement of 29 trainees for On the Job Training (OJT).  In addition, the Construction Management consultant team will train four local trainees to become inspectors.</a:t>
            </a:r>
          </a:p>
          <a:p>
            <a:pPr marL="0" indent="0">
              <a:buNone/>
            </a:pPr>
            <a:r>
              <a:rPr lang="en-US" b="1" dirty="0"/>
              <a:t>Challenges and Barriers: </a:t>
            </a:r>
            <a:r>
              <a:rPr lang="en-US" dirty="0"/>
              <a:t>Unforeseen conditions and utility conflicts. Stakeholder management is also a challenge. </a:t>
            </a:r>
          </a:p>
          <a:p>
            <a:pPr marL="0" indent="0">
              <a:buNone/>
            </a:pPr>
            <a:r>
              <a:rPr lang="en-US" b="1" dirty="0"/>
              <a:t>Opportunities to Expedite: </a:t>
            </a:r>
            <a:r>
              <a:rPr lang="en-US" dirty="0"/>
              <a:t>None at this time.</a:t>
            </a:r>
          </a:p>
        </p:txBody>
      </p:sp>
      <p:pic>
        <p:nvPicPr>
          <p:cNvPr id="2" name="Picture 3">
            <a:extLst>
              <a:ext uri="{FF2B5EF4-FFF2-40B4-BE49-F238E27FC236}">
                <a16:creationId xmlns:a16="http://schemas.microsoft.com/office/drawing/2014/main" id="{EB8B9CB7-A0AB-4027-8A43-5AECF42634EB}"/>
              </a:ext>
            </a:extLst>
          </p:cNvPr>
          <p:cNvPicPr>
            <a:picLocks noChangeAspect="1"/>
          </p:cNvPicPr>
          <p:nvPr/>
        </p:nvPicPr>
        <p:blipFill>
          <a:blip r:embed="rId2"/>
          <a:stretch>
            <a:fillRect/>
          </a:stretch>
        </p:blipFill>
        <p:spPr>
          <a:xfrm rot="5400000">
            <a:off x="-338202" y="1979960"/>
            <a:ext cx="5258843" cy="2741502"/>
          </a:xfrm>
          <a:prstGeom prst="rect">
            <a:avLst/>
          </a:prstGeom>
        </p:spPr>
      </p:pic>
    </p:spTree>
    <p:extLst>
      <p:ext uri="{BB962C8B-B14F-4D97-AF65-F5344CB8AC3E}">
        <p14:creationId xmlns:p14="http://schemas.microsoft.com/office/powerpoint/2010/main" val="344271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8C8426-DC50-46AE-8DAC-C7874BDC14FF}"/>
              </a:ext>
            </a:extLst>
          </p:cNvPr>
          <p:cNvSpPr>
            <a:spLocks noGrp="1"/>
          </p:cNvSpPr>
          <p:nvPr>
            <p:ph type="title"/>
          </p:nvPr>
        </p:nvSpPr>
        <p:spPr>
          <a:xfrm>
            <a:off x="0" y="265003"/>
            <a:ext cx="12169423" cy="724632"/>
          </a:xfrm>
        </p:spPr>
        <p:txBody>
          <a:bodyPr/>
          <a:lstStyle/>
          <a:p>
            <a:r>
              <a:rPr lang="en-US"/>
              <a:t>16th Street NW Transit Priority Project</a:t>
            </a:r>
            <a:br>
              <a:rPr lang="en-US"/>
            </a:br>
            <a:endParaRPr lang="en-US"/>
          </a:p>
        </p:txBody>
      </p:sp>
      <p:sp>
        <p:nvSpPr>
          <p:cNvPr id="4" name="Content Placeholder 3">
            <a:extLst>
              <a:ext uri="{FF2B5EF4-FFF2-40B4-BE49-F238E27FC236}">
                <a16:creationId xmlns:a16="http://schemas.microsoft.com/office/drawing/2014/main" id="{50234032-28DD-41D0-88D8-B178D9A9BC9A}"/>
              </a:ext>
            </a:extLst>
          </p:cNvPr>
          <p:cNvSpPr>
            <a:spLocks noGrp="1"/>
          </p:cNvSpPr>
          <p:nvPr>
            <p:ph sz="half" idx="2"/>
          </p:nvPr>
        </p:nvSpPr>
        <p:spPr>
          <a:xfrm>
            <a:off x="4576432" y="918018"/>
            <a:ext cx="7450667" cy="2062272"/>
          </a:xfrm>
        </p:spPr>
        <p:txBody>
          <a:bodyPr vert="horz" lIns="0" tIns="0" rIns="0" bIns="0" rtlCol="0" anchor="t">
            <a:normAutofit/>
          </a:bodyPr>
          <a:lstStyle/>
          <a:p>
            <a:r>
              <a:rPr lang="en-US" b="1" dirty="0"/>
              <a:t>Ward:</a:t>
            </a:r>
            <a:r>
              <a:rPr lang="en-US" dirty="0"/>
              <a:t> 1, 2, and 6</a:t>
            </a:r>
          </a:p>
          <a:p>
            <a:r>
              <a:rPr lang="en-US" b="1" dirty="0"/>
              <a:t>Performance Objective: </a:t>
            </a:r>
            <a:r>
              <a:rPr lang="en-US" dirty="0"/>
              <a:t>Bus Priority, Equity, Sustainability</a:t>
            </a:r>
          </a:p>
          <a:p>
            <a:r>
              <a:rPr lang="en-US" b="1" dirty="0"/>
              <a:t>Construction Start:</a:t>
            </a:r>
            <a:r>
              <a:rPr lang="en-US" dirty="0"/>
              <a:t> FY21 </a:t>
            </a:r>
          </a:p>
          <a:p>
            <a:r>
              <a:rPr lang="en-US" b="1" dirty="0"/>
              <a:t>Estimated Construction End: </a:t>
            </a:r>
            <a:r>
              <a:rPr lang="en-US" dirty="0"/>
              <a:t>FY22</a:t>
            </a:r>
          </a:p>
          <a:p>
            <a:r>
              <a:rPr lang="en-US" b="1" dirty="0"/>
              <a:t>Budget Type:</a:t>
            </a:r>
            <a:r>
              <a:rPr lang="en-US" dirty="0"/>
              <a:t> Federal and local</a:t>
            </a:r>
          </a:p>
          <a:p>
            <a:r>
              <a:rPr lang="en-US" b="1" dirty="0"/>
              <a:t>Cost:</a:t>
            </a:r>
            <a:r>
              <a:rPr lang="en-US" dirty="0"/>
              <a:t> $12M</a:t>
            </a:r>
          </a:p>
        </p:txBody>
      </p:sp>
      <p:sp>
        <p:nvSpPr>
          <p:cNvPr id="5" name="TextBox 4">
            <a:extLst>
              <a:ext uri="{FF2B5EF4-FFF2-40B4-BE49-F238E27FC236}">
                <a16:creationId xmlns:a16="http://schemas.microsoft.com/office/drawing/2014/main" id="{C776E88D-43ED-4F2F-B84A-07101AC9ABAE}"/>
              </a:ext>
            </a:extLst>
          </p:cNvPr>
          <p:cNvSpPr txBox="1"/>
          <p:nvPr/>
        </p:nvSpPr>
        <p:spPr>
          <a:xfrm>
            <a:off x="4473879" y="3033386"/>
            <a:ext cx="744690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4">
                    <a:lumMod val="50000"/>
                  </a:schemeClr>
                </a:solidFill>
                <a:latin typeface="Avenir Book"/>
              </a:rPr>
              <a:t>Project Limits</a:t>
            </a:r>
            <a:r>
              <a:rPr lang="en-US" dirty="0">
                <a:solidFill>
                  <a:schemeClr val="accent4">
                    <a:lumMod val="50000"/>
                  </a:schemeClr>
                </a:solidFill>
                <a:latin typeface="Avenir Book"/>
              </a:rPr>
              <a:t>: 16th Street from Arkansas Ave NW to H St NW</a:t>
            </a:r>
            <a:endParaRPr lang="en-US" dirty="0">
              <a:solidFill>
                <a:schemeClr val="accent4">
                  <a:lumMod val="50000"/>
                </a:schemeClr>
              </a:solidFill>
              <a:latin typeface="Avenir Book"/>
              <a:cs typeface="Calibri"/>
            </a:endParaRPr>
          </a:p>
          <a:p>
            <a:r>
              <a:rPr lang="en-US" b="1" dirty="0">
                <a:solidFill>
                  <a:schemeClr val="accent4">
                    <a:lumMod val="50000"/>
                  </a:schemeClr>
                </a:solidFill>
                <a:latin typeface="Avenir Book"/>
              </a:rPr>
              <a:t>Project Description:</a:t>
            </a:r>
            <a:r>
              <a:rPr lang="en-US" dirty="0">
                <a:solidFill>
                  <a:schemeClr val="accent4">
                    <a:lumMod val="50000"/>
                  </a:schemeClr>
                </a:solidFill>
                <a:latin typeface="Avenir Book"/>
              </a:rPr>
              <a:t> ​This bus priority project will improve transit performance and reliability of a 2.7 mile segment of 16th St NW. Design includes peak period red bus lanes, bus stop enhancements, pedestrian improvements, transit signal priority, and queue jumps. Project will have automated traffic enforcement to ensure performance.</a:t>
            </a:r>
            <a:endParaRPr lang="en-US" dirty="0">
              <a:solidFill>
                <a:schemeClr val="accent4">
                  <a:lumMod val="50000"/>
                </a:schemeClr>
              </a:solidFill>
              <a:latin typeface="Avenir Book"/>
              <a:cs typeface="Calibri"/>
            </a:endParaRPr>
          </a:p>
          <a:p>
            <a:r>
              <a:rPr lang="en-US" b="1" dirty="0">
                <a:solidFill>
                  <a:schemeClr val="accent4">
                    <a:lumMod val="50000"/>
                  </a:schemeClr>
                </a:solidFill>
                <a:latin typeface="Avenir Book"/>
              </a:rPr>
              <a:t>Challenges and Barriers</a:t>
            </a:r>
            <a:r>
              <a:rPr lang="en-US" dirty="0">
                <a:solidFill>
                  <a:schemeClr val="accent4">
                    <a:lumMod val="50000"/>
                  </a:schemeClr>
                </a:solidFill>
                <a:latin typeface="Avenir Book"/>
              </a:rPr>
              <a:t>: None at this time.</a:t>
            </a:r>
            <a:endParaRPr lang="en-US" dirty="0">
              <a:solidFill>
                <a:schemeClr val="accent4">
                  <a:lumMod val="50000"/>
                </a:schemeClr>
              </a:solidFill>
              <a:latin typeface="Avenir Book"/>
              <a:cs typeface="Calibri"/>
            </a:endParaRPr>
          </a:p>
          <a:p>
            <a:r>
              <a:rPr lang="en-US" b="1" dirty="0">
                <a:solidFill>
                  <a:schemeClr val="accent4">
                    <a:lumMod val="50000"/>
                  </a:schemeClr>
                </a:solidFill>
                <a:latin typeface="Avenir Book"/>
              </a:rPr>
              <a:t>Opportunities to Expedite:</a:t>
            </a:r>
            <a:r>
              <a:rPr lang="en-US" dirty="0">
                <a:solidFill>
                  <a:schemeClr val="accent4">
                    <a:lumMod val="50000"/>
                  </a:schemeClr>
                </a:solidFill>
                <a:latin typeface="Avenir Book"/>
              </a:rPr>
              <a:t> None at this time.</a:t>
            </a:r>
            <a:endParaRPr lang="en-US" dirty="0">
              <a:solidFill>
                <a:schemeClr val="accent4">
                  <a:lumMod val="50000"/>
                </a:schemeClr>
              </a:solidFill>
              <a:latin typeface="Avenir Book"/>
              <a:cs typeface="Calibri"/>
            </a:endParaRPr>
          </a:p>
          <a:p>
            <a:pPr>
              <a:buChar char="•"/>
            </a:pPr>
            <a:endParaRPr lang="en-US">
              <a:solidFill>
                <a:schemeClr val="accent4">
                  <a:lumMod val="50000"/>
                </a:schemeClr>
              </a:solidFill>
              <a:cs typeface="Calibri"/>
            </a:endParaRPr>
          </a:p>
        </p:txBody>
      </p:sp>
      <p:pic>
        <p:nvPicPr>
          <p:cNvPr id="7" name="Picture 7" descr="16thstmap.jpg">
            <a:extLst>
              <a:ext uri="{FF2B5EF4-FFF2-40B4-BE49-F238E27FC236}">
                <a16:creationId xmlns:a16="http://schemas.microsoft.com/office/drawing/2014/main" id="{27338874-AA52-4ADB-8D2F-B0382F4388C6}"/>
              </a:ext>
            </a:extLst>
          </p:cNvPr>
          <p:cNvPicPr>
            <a:picLocks noChangeAspect="1"/>
          </p:cNvPicPr>
          <p:nvPr/>
        </p:nvPicPr>
        <p:blipFill rotWithShape="1">
          <a:blip r:embed="rId2"/>
          <a:srcRect l="-98" r="-446" b="7197"/>
          <a:stretch/>
        </p:blipFill>
        <p:spPr>
          <a:xfrm>
            <a:off x="1013665" y="755737"/>
            <a:ext cx="2093555" cy="4553065"/>
          </a:xfrm>
          <a:prstGeom prst="rect">
            <a:avLst/>
          </a:prstGeom>
        </p:spPr>
      </p:pic>
      <p:pic>
        <p:nvPicPr>
          <p:cNvPr id="2" name="Picture 5">
            <a:extLst>
              <a:ext uri="{FF2B5EF4-FFF2-40B4-BE49-F238E27FC236}">
                <a16:creationId xmlns:a16="http://schemas.microsoft.com/office/drawing/2014/main" id="{014B4353-A77C-4507-975E-B8399498EAD3}"/>
              </a:ext>
            </a:extLst>
          </p:cNvPr>
          <p:cNvPicPr>
            <a:picLocks noChangeAspect="1"/>
          </p:cNvPicPr>
          <p:nvPr/>
        </p:nvPicPr>
        <p:blipFill>
          <a:blip r:embed="rId3"/>
          <a:stretch>
            <a:fillRect/>
          </a:stretch>
        </p:blipFill>
        <p:spPr>
          <a:xfrm>
            <a:off x="465551" y="5315419"/>
            <a:ext cx="3202487" cy="642585"/>
          </a:xfrm>
          <a:prstGeom prst="rect">
            <a:avLst/>
          </a:prstGeom>
        </p:spPr>
      </p:pic>
    </p:spTree>
    <p:extLst>
      <p:ext uri="{BB962C8B-B14F-4D97-AF65-F5344CB8AC3E}">
        <p14:creationId xmlns:p14="http://schemas.microsoft.com/office/powerpoint/2010/main" val="812991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a:t>Metropolitan  Branch Trail (MBT) Brookland to Fort Totten</a:t>
            </a:r>
            <a:endParaRPr lang="en-US">
              <a:latin typeface="Avenir Next LT Pro" panose="020B0504020202020204" pitchFamily="34" charset="0"/>
            </a:endParaRP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sz="half" idx="2"/>
          </p:nvPr>
        </p:nvSpPr>
        <p:spPr/>
        <p:txBody>
          <a:bodyPr vert="horz" lIns="91440" tIns="45720" rIns="91440" bIns="45720" rtlCol="0" anchor="t">
            <a:normAutofit/>
          </a:bodyPr>
          <a:lstStyle/>
          <a:p>
            <a:pPr fontAlgn="ctr"/>
            <a:r>
              <a:rPr lang="en-US" b="1" dirty="0"/>
              <a:t>Ward:</a:t>
            </a:r>
            <a:r>
              <a:rPr lang="en-US" dirty="0"/>
              <a:t> 4 and 5</a:t>
            </a:r>
          </a:p>
          <a:p>
            <a:r>
              <a:rPr lang="en-US" b="1" dirty="0"/>
              <a:t>Performance Objective:</a:t>
            </a:r>
            <a:r>
              <a:rPr lang="en-US" dirty="0"/>
              <a:t> Bicycle and Pedestrian Safety and Access; Sustainability </a:t>
            </a:r>
          </a:p>
          <a:p>
            <a:pPr fontAlgn="ctr"/>
            <a:r>
              <a:rPr lang="en-US" b="1" dirty="0"/>
              <a:t>Construction Start:</a:t>
            </a:r>
            <a:r>
              <a:rPr lang="en-US" dirty="0"/>
              <a:t> FY19</a:t>
            </a:r>
          </a:p>
          <a:p>
            <a:r>
              <a:rPr lang="en-US" b="1" dirty="0"/>
              <a:t>Estimated Construction End: </a:t>
            </a:r>
            <a:r>
              <a:rPr lang="en-US" dirty="0"/>
              <a:t>FY22</a:t>
            </a:r>
            <a:endParaRPr lang="en-US" dirty="0">
              <a:solidFill>
                <a:srgbClr val="FF0000"/>
              </a:solidFill>
            </a:endParaRPr>
          </a:p>
          <a:p>
            <a:pPr fontAlgn="ctr"/>
            <a:r>
              <a:rPr lang="en-US" b="1" dirty="0"/>
              <a:t>Budget Type:</a:t>
            </a:r>
            <a:r>
              <a:rPr lang="en-US" dirty="0"/>
              <a:t> Federal and Local</a:t>
            </a:r>
          </a:p>
          <a:p>
            <a:pPr fontAlgn="ctr"/>
            <a:r>
              <a:rPr lang="en-US" b="1" dirty="0"/>
              <a:t>Cost</a:t>
            </a:r>
            <a:r>
              <a:rPr lang="en-US" dirty="0"/>
              <a:t>: $8.5M</a:t>
            </a:r>
          </a:p>
          <a:p>
            <a:pPr fontAlgn="ctr"/>
            <a:endParaRPr lang="en-US"/>
          </a:p>
          <a:p>
            <a:pPr marL="0" lvl="0" indent="0">
              <a:spcBef>
                <a:spcPts val="0"/>
              </a:spcBef>
              <a:buNone/>
              <a:defRPr/>
            </a:pPr>
            <a:r>
              <a:rPr lang="en-US" b="1" dirty="0">
                <a:solidFill>
                  <a:schemeClr val="accent1">
                    <a:lumMod val="75000"/>
                  </a:schemeClr>
                </a:solidFill>
              </a:rPr>
              <a:t>Project Limits: </a:t>
            </a:r>
            <a:r>
              <a:rPr lang="en-US" dirty="0"/>
              <a:t>From John McCormack Drive to First Place NE</a:t>
            </a:r>
          </a:p>
          <a:p>
            <a:pPr marL="0" indent="0">
              <a:spcBef>
                <a:spcPts val="0"/>
              </a:spcBef>
              <a:buNone/>
              <a:defRPr/>
            </a:pPr>
            <a:r>
              <a:rPr lang="en-US" b="1" dirty="0">
                <a:solidFill>
                  <a:schemeClr val="accent1">
                    <a:lumMod val="75000"/>
                  </a:schemeClr>
                </a:solidFill>
              </a:rPr>
              <a:t>Project Description: </a:t>
            </a:r>
            <a:r>
              <a:rPr lang="en-US" dirty="0"/>
              <a:t>Design-Build construction extending the MBT from Brookland to the Fort Totten Metro, along the Red Line tracks over the Green Line tunnel. </a:t>
            </a:r>
          </a:p>
          <a:p>
            <a:pPr marL="0" lvl="0" indent="0">
              <a:spcBef>
                <a:spcPts val="0"/>
              </a:spcBef>
              <a:buNone/>
              <a:defRPr/>
            </a:pPr>
            <a:r>
              <a:rPr lang="en-US" b="1" dirty="0">
                <a:solidFill>
                  <a:schemeClr val="accent1">
                    <a:lumMod val="75000"/>
                  </a:schemeClr>
                </a:solidFill>
              </a:rPr>
              <a:t>Challenges and Barriers: </a:t>
            </a:r>
            <a:r>
              <a:rPr lang="en-US" dirty="0"/>
              <a:t>Ongoing coordination with WMATA, National Park Service (NPS), and District Department of Energy and Environment (DOEE) for construction activity along Red Line.</a:t>
            </a:r>
          </a:p>
          <a:p>
            <a:pPr marL="0" indent="0">
              <a:spcBef>
                <a:spcPts val="0"/>
              </a:spcBef>
              <a:buNone/>
              <a:defRPr/>
            </a:pPr>
            <a:r>
              <a:rPr lang="en-US" b="1" dirty="0">
                <a:solidFill>
                  <a:schemeClr val="accent1">
                    <a:lumMod val="75000"/>
                  </a:schemeClr>
                </a:solidFill>
              </a:rPr>
              <a:t>Opportunities to Expedite: </a:t>
            </a:r>
            <a:r>
              <a:rPr lang="en-US" dirty="0"/>
              <a:t>None at this time.</a:t>
            </a:r>
          </a:p>
          <a:p>
            <a:endParaRPr lang="en-US"/>
          </a:p>
        </p:txBody>
      </p:sp>
      <p:pic>
        <p:nvPicPr>
          <p:cNvPr id="2" name="Picture 3">
            <a:extLst>
              <a:ext uri="{FF2B5EF4-FFF2-40B4-BE49-F238E27FC236}">
                <a16:creationId xmlns:a16="http://schemas.microsoft.com/office/drawing/2014/main" id="{0B902865-4ECA-4033-A52C-597AD75D0967}"/>
              </a:ext>
            </a:extLst>
          </p:cNvPr>
          <p:cNvPicPr>
            <a:picLocks noChangeAspect="1"/>
          </p:cNvPicPr>
          <p:nvPr/>
        </p:nvPicPr>
        <p:blipFill>
          <a:blip r:embed="rId2"/>
          <a:stretch>
            <a:fillRect/>
          </a:stretch>
        </p:blipFill>
        <p:spPr>
          <a:xfrm>
            <a:off x="-4175" y="1450919"/>
            <a:ext cx="4455090" cy="3778712"/>
          </a:xfrm>
          <a:prstGeom prst="rect">
            <a:avLst/>
          </a:prstGeom>
        </p:spPr>
      </p:pic>
    </p:spTree>
    <p:extLst>
      <p:ext uri="{BB962C8B-B14F-4D97-AF65-F5344CB8AC3E}">
        <p14:creationId xmlns:p14="http://schemas.microsoft.com/office/powerpoint/2010/main" val="1533890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122550A-B2FF-4370-8E76-3B3FDA392846}"/>
              </a:ext>
            </a:extLst>
          </p:cNvPr>
          <p:cNvPicPr>
            <a:picLocks noGrp="1" noChangeAspect="1"/>
          </p:cNvPicPr>
          <p:nvPr>
            <p:ph type="pic" sz="quarter" idx="13"/>
          </p:nvPr>
        </p:nvPicPr>
        <p:blipFill rotWithShape="1">
          <a:blip r:embed="rId2"/>
          <a:srcRect l="15409" r="15409"/>
          <a:stretch/>
        </p:blipFill>
        <p:spPr>
          <a:xfrm>
            <a:off x="22579" y="1672490"/>
            <a:ext cx="4425879" cy="3431997"/>
          </a:xfrm>
        </p:spPr>
      </p:pic>
      <p:sp>
        <p:nvSpPr>
          <p:cNvPr id="3" name="Title 2">
            <a:extLst>
              <a:ext uri="{FF2B5EF4-FFF2-40B4-BE49-F238E27FC236}">
                <a16:creationId xmlns:a16="http://schemas.microsoft.com/office/drawing/2014/main" id="{5EBABCEC-94DF-42E2-BFB2-8EE7F419F566}"/>
              </a:ext>
            </a:extLst>
          </p:cNvPr>
          <p:cNvSpPr>
            <a:spLocks noGrp="1"/>
          </p:cNvSpPr>
          <p:nvPr>
            <p:ph type="title"/>
          </p:nvPr>
        </p:nvSpPr>
        <p:spPr/>
        <p:txBody>
          <a:bodyPr/>
          <a:lstStyle/>
          <a:p>
            <a:r>
              <a:rPr lang="en-US"/>
              <a:t>Virginia Avenue NW Protected Bike Lanes</a:t>
            </a:r>
          </a:p>
        </p:txBody>
      </p:sp>
      <p:sp>
        <p:nvSpPr>
          <p:cNvPr id="4" name="Content Placeholder 3">
            <a:extLst>
              <a:ext uri="{FF2B5EF4-FFF2-40B4-BE49-F238E27FC236}">
                <a16:creationId xmlns:a16="http://schemas.microsoft.com/office/drawing/2014/main" id="{D0709F73-E28F-4528-85D4-6C1DDE37887B}"/>
              </a:ext>
            </a:extLst>
          </p:cNvPr>
          <p:cNvSpPr>
            <a:spLocks noGrp="1"/>
          </p:cNvSpPr>
          <p:nvPr>
            <p:ph sz="half" idx="2"/>
          </p:nvPr>
        </p:nvSpPr>
        <p:spPr/>
        <p:txBody>
          <a:bodyPr vert="horz" lIns="91440" tIns="45720" rIns="91440" bIns="45720" rtlCol="0" anchor="t">
            <a:normAutofit/>
          </a:bodyPr>
          <a:lstStyle/>
          <a:p>
            <a:pPr fontAlgn="ctr"/>
            <a:r>
              <a:rPr lang="en-US" b="1" dirty="0"/>
              <a:t>Ward</a:t>
            </a:r>
            <a:r>
              <a:rPr lang="en-US" dirty="0"/>
              <a:t>: 2</a:t>
            </a:r>
          </a:p>
          <a:p>
            <a:r>
              <a:rPr lang="en-US" b="1" dirty="0"/>
              <a:t>Performance Objective</a:t>
            </a:r>
            <a:r>
              <a:rPr lang="en-US" dirty="0"/>
              <a:t>: Bicycle Safety</a:t>
            </a:r>
            <a:r>
              <a:rPr lang="en-US" i="1" dirty="0"/>
              <a:t>, </a:t>
            </a:r>
            <a:r>
              <a:rPr lang="en-US" dirty="0"/>
              <a:t>Sustainability</a:t>
            </a:r>
          </a:p>
          <a:p>
            <a:pPr fontAlgn="ctr"/>
            <a:r>
              <a:rPr lang="en-US" b="1" dirty="0"/>
              <a:t>Construction Start</a:t>
            </a:r>
            <a:r>
              <a:rPr lang="en-US" dirty="0"/>
              <a:t>: FY21 </a:t>
            </a:r>
          </a:p>
          <a:p>
            <a:r>
              <a:rPr lang="en-US" b="1" dirty="0"/>
              <a:t>Estimated Construction End: </a:t>
            </a:r>
            <a:r>
              <a:rPr lang="en-US" dirty="0"/>
              <a:t>FY22</a:t>
            </a:r>
          </a:p>
          <a:p>
            <a:pPr fontAlgn="ctr"/>
            <a:r>
              <a:rPr lang="en-US" b="1" dirty="0"/>
              <a:t>Budget Type:</a:t>
            </a:r>
            <a:r>
              <a:rPr lang="en-US" dirty="0"/>
              <a:t> Federal and Local</a:t>
            </a:r>
          </a:p>
          <a:p>
            <a:r>
              <a:rPr lang="en-US" b="1" dirty="0"/>
              <a:t>Cost:</a:t>
            </a:r>
            <a:r>
              <a:rPr lang="en-US" dirty="0"/>
              <a:t> $1.3M</a:t>
            </a:r>
          </a:p>
          <a:p>
            <a:pPr marL="0" indent="0">
              <a:buNone/>
            </a:pPr>
            <a:endParaRPr lang="en-US" b="1"/>
          </a:p>
          <a:p>
            <a:pPr marL="0" indent="0">
              <a:buNone/>
            </a:pPr>
            <a:r>
              <a:rPr lang="en-US" b="1" dirty="0"/>
              <a:t>Project Limits: </a:t>
            </a:r>
            <a:r>
              <a:rPr lang="en-US" dirty="0"/>
              <a:t>Rock Creek Parkway NW to 18th/Constitution NW</a:t>
            </a:r>
            <a:endParaRPr lang="en-US" b="1" dirty="0"/>
          </a:p>
          <a:p>
            <a:pPr marL="0" indent="0">
              <a:buNone/>
            </a:pPr>
            <a:r>
              <a:rPr lang="en-US" b="1" dirty="0"/>
              <a:t>Project Description: </a:t>
            </a:r>
            <a:r>
              <a:rPr lang="en-US" dirty="0"/>
              <a:t>Adding protected bike lanes that connect Georgetown, Theodore Roosevelt Bridge path, G St protected bike lanes, Foggy Bottom, and the Mall.</a:t>
            </a:r>
          </a:p>
          <a:p>
            <a:pPr marL="0" indent="0">
              <a:buNone/>
            </a:pPr>
            <a:r>
              <a:rPr lang="en-US" b="1" dirty="0"/>
              <a:t>Challenges and Barriers: </a:t>
            </a:r>
            <a:r>
              <a:rPr lang="en-US" dirty="0"/>
              <a:t>Federal stakeholders with changing needs, residential stakeholders with differing views on goals.</a:t>
            </a:r>
            <a:r>
              <a:rPr lang="en-US" i="1" dirty="0"/>
              <a:t> </a:t>
            </a:r>
          </a:p>
          <a:p>
            <a:pPr marL="0" indent="0">
              <a:buNone/>
            </a:pPr>
            <a:r>
              <a:rPr lang="en-US" b="1" dirty="0"/>
              <a:t>Opportunities to Expedite: </a:t>
            </a:r>
            <a:r>
              <a:rPr lang="en-US" dirty="0"/>
              <a:t>None at this time.</a:t>
            </a:r>
          </a:p>
        </p:txBody>
      </p:sp>
    </p:spTree>
    <p:extLst>
      <p:ext uri="{BB962C8B-B14F-4D97-AF65-F5344CB8AC3E}">
        <p14:creationId xmlns:p14="http://schemas.microsoft.com/office/powerpoint/2010/main" val="220165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sz="3200"/>
              <a:t>C Street NE Safety Improvements</a:t>
            </a:r>
            <a:endParaRPr lang="en-US"/>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sz="half" idx="2"/>
          </p:nvPr>
        </p:nvSpPr>
        <p:spPr/>
        <p:txBody>
          <a:bodyPr vert="horz" lIns="91440" tIns="45720" rIns="91440" bIns="45720" rtlCol="0" anchor="t">
            <a:normAutofit/>
          </a:bodyPr>
          <a:lstStyle/>
          <a:p>
            <a:pPr fontAlgn="ctr"/>
            <a:r>
              <a:rPr lang="en-US" b="1"/>
              <a:t>Ward: </a:t>
            </a:r>
            <a:r>
              <a:rPr lang="en-US"/>
              <a:t>6</a:t>
            </a:r>
          </a:p>
          <a:p>
            <a:r>
              <a:rPr lang="en-US" b="1"/>
              <a:t>Performance Objective: </a:t>
            </a:r>
            <a:r>
              <a:rPr lang="en-US" err="1"/>
              <a:t>Multimobility</a:t>
            </a:r>
            <a:r>
              <a:rPr lang="en-US"/>
              <a:t>, Vision Zero</a:t>
            </a:r>
          </a:p>
          <a:p>
            <a:pPr fontAlgn="ctr"/>
            <a:r>
              <a:rPr lang="en-US" b="1"/>
              <a:t>Construction Start:</a:t>
            </a:r>
            <a:r>
              <a:rPr lang="en-US"/>
              <a:t> FY21</a:t>
            </a:r>
          </a:p>
          <a:p>
            <a:r>
              <a:rPr lang="en-US" b="1"/>
              <a:t>Estimated Construction End</a:t>
            </a:r>
            <a:r>
              <a:rPr lang="en-US"/>
              <a:t>: FY22</a:t>
            </a:r>
            <a:endParaRPr lang="en-US">
              <a:solidFill>
                <a:srgbClr val="FF0000"/>
              </a:solidFill>
            </a:endParaRPr>
          </a:p>
          <a:p>
            <a:pPr fontAlgn="ctr"/>
            <a:r>
              <a:rPr lang="en-US" b="1"/>
              <a:t>Budget Type:</a:t>
            </a:r>
            <a:r>
              <a:rPr lang="en-US"/>
              <a:t> Federal</a:t>
            </a:r>
          </a:p>
          <a:p>
            <a:pPr fontAlgn="ctr"/>
            <a:r>
              <a:rPr lang="en-US" b="1"/>
              <a:t>Cost:</a:t>
            </a:r>
            <a:r>
              <a:rPr lang="en-US"/>
              <a:t> $17M</a:t>
            </a:r>
          </a:p>
          <a:p>
            <a:pPr marL="0" indent="0">
              <a:buNone/>
            </a:pPr>
            <a:r>
              <a:rPr lang="en-US" b="1"/>
              <a:t>Project Limits: </a:t>
            </a:r>
            <a:r>
              <a:rPr lang="en-US"/>
              <a:t>C Street from 14th Street to 21st Street NE and North Carolina Avenue from 14th Street to 16th Street NE</a:t>
            </a:r>
          </a:p>
          <a:p>
            <a:pPr marL="0" indent="0">
              <a:buNone/>
            </a:pPr>
            <a:r>
              <a:rPr lang="en-US" b="1"/>
              <a:t>Project Description: </a:t>
            </a:r>
            <a:r>
              <a:rPr lang="en-US"/>
              <a:t>This project involves a road diet to reduce the number of vehicle travel lanes, as well as adding protected bicycle lanes and curb extensions to improve safety for pedestrians and bicyclists. The project will add green infrastructure and improve circulation by adding left turn lanes.</a:t>
            </a:r>
          </a:p>
          <a:p>
            <a:pPr marL="0" indent="0">
              <a:buNone/>
            </a:pPr>
            <a:r>
              <a:rPr lang="en-US" b="1"/>
              <a:t>Challenges and Barriers: </a:t>
            </a:r>
            <a:r>
              <a:rPr lang="en-US"/>
              <a:t>None at this time</a:t>
            </a:r>
          </a:p>
          <a:p>
            <a:pPr marL="0" indent="0">
              <a:buNone/>
            </a:pPr>
            <a:r>
              <a:rPr lang="en-US" b="1"/>
              <a:t>Opportunities to Expedite: </a:t>
            </a:r>
            <a:r>
              <a:rPr lang="en-US"/>
              <a:t>None at this time</a:t>
            </a:r>
            <a:endParaRPr lang="en-US" i="1"/>
          </a:p>
          <a:p>
            <a:endParaRPr lang="en-US"/>
          </a:p>
        </p:txBody>
      </p:sp>
      <p:pic>
        <p:nvPicPr>
          <p:cNvPr id="8" name="Picture 8">
            <a:extLst>
              <a:ext uri="{FF2B5EF4-FFF2-40B4-BE49-F238E27FC236}">
                <a16:creationId xmlns:a16="http://schemas.microsoft.com/office/drawing/2014/main" id="{81293E3B-A831-4CE1-80C6-9C9D4FEA9256}"/>
              </a:ext>
            </a:extLst>
          </p:cNvPr>
          <p:cNvPicPr>
            <a:picLocks noChangeAspect="1"/>
          </p:cNvPicPr>
          <p:nvPr/>
        </p:nvPicPr>
        <p:blipFill>
          <a:blip r:embed="rId2"/>
          <a:stretch>
            <a:fillRect/>
          </a:stretch>
        </p:blipFill>
        <p:spPr>
          <a:xfrm>
            <a:off x="-4175" y="1716310"/>
            <a:ext cx="4455090" cy="2757325"/>
          </a:xfrm>
          <a:prstGeom prst="rect">
            <a:avLst/>
          </a:prstGeom>
        </p:spPr>
      </p:pic>
    </p:spTree>
    <p:extLst>
      <p:ext uri="{BB962C8B-B14F-4D97-AF65-F5344CB8AC3E}">
        <p14:creationId xmlns:p14="http://schemas.microsoft.com/office/powerpoint/2010/main" val="1619053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3400-48BF-4CBC-8C9D-4AC57E6C440B}"/>
              </a:ext>
            </a:extLst>
          </p:cNvPr>
          <p:cNvSpPr>
            <a:spLocks noGrp="1"/>
          </p:cNvSpPr>
          <p:nvPr>
            <p:ph type="title"/>
          </p:nvPr>
        </p:nvSpPr>
        <p:spPr/>
        <p:txBody>
          <a:bodyPr/>
          <a:lstStyle/>
          <a:p>
            <a:r>
              <a:rPr lang="en-US" sz="3200" b="0"/>
              <a:t> PROJECTS UNDER CONSTRUCTION DELIVERING IN FY 22 </a:t>
            </a:r>
          </a:p>
        </p:txBody>
      </p:sp>
      <p:sp>
        <p:nvSpPr>
          <p:cNvPr id="3" name="Content Placeholder 2">
            <a:extLst>
              <a:ext uri="{FF2B5EF4-FFF2-40B4-BE49-F238E27FC236}">
                <a16:creationId xmlns:a16="http://schemas.microsoft.com/office/drawing/2014/main" id="{D72A6F9E-10CA-4E0F-BAC2-C633DBC7B083}"/>
              </a:ext>
            </a:extLst>
          </p:cNvPr>
          <p:cNvSpPr>
            <a:spLocks noGrp="1"/>
          </p:cNvSpPr>
          <p:nvPr>
            <p:ph idx="1"/>
          </p:nvPr>
        </p:nvSpPr>
        <p:spPr/>
        <p:txBody>
          <a:bodyPr vert="horz" lIns="91440" tIns="45720" rIns="91440" bIns="45720" rtlCol="0" anchor="t">
            <a:normAutofit/>
          </a:bodyPr>
          <a:lstStyle/>
          <a:p>
            <a:pPr marL="0" indent="0">
              <a:buNone/>
            </a:pPr>
            <a:r>
              <a:rPr lang="en-US"/>
              <a:t>  </a:t>
            </a:r>
          </a:p>
          <a:p>
            <a:pPr>
              <a:buFont typeface="Wingdings" pitchFamily="34" charset="0"/>
              <a:buChar char="Ø"/>
            </a:pPr>
            <a:r>
              <a:rPr lang="en-US"/>
              <a:t>Chestnut Street NW Sidewalk (Ward 4) </a:t>
            </a:r>
            <a:endParaRPr lang="en-US">
              <a:solidFill>
                <a:schemeClr val="accent2"/>
              </a:solidFill>
            </a:endParaRPr>
          </a:p>
          <a:p>
            <a:pPr>
              <a:buFont typeface="Wingdings" pitchFamily="34" charset="0"/>
              <a:buChar char="Ø"/>
            </a:pPr>
            <a:r>
              <a:rPr lang="en-US"/>
              <a:t>Reconstruction of Florida Avenue/9th Street NW (Ward 1)</a:t>
            </a:r>
            <a:endParaRPr lang="en-US">
              <a:solidFill>
                <a:schemeClr val="accent2"/>
              </a:solidFill>
            </a:endParaRPr>
          </a:p>
          <a:p>
            <a:pPr>
              <a:buFont typeface="Wingdings" pitchFamily="34" charset="0"/>
              <a:buChar char="Ø"/>
            </a:pPr>
            <a:r>
              <a:rPr lang="en-US"/>
              <a:t>Southern Avenue Phase 2 (Barnaby Road to UMC Campus) (Ward 8) </a:t>
            </a:r>
            <a:endParaRPr lang="en-US">
              <a:solidFill>
                <a:schemeClr val="accent2"/>
              </a:solidFill>
            </a:endParaRPr>
          </a:p>
          <a:p>
            <a:pPr marL="0" indent="0">
              <a:buNone/>
            </a:pPr>
            <a:endParaRPr lang="en-US">
              <a:solidFill>
                <a:srgbClr val="FF0000"/>
              </a:solidFill>
            </a:endParaRPr>
          </a:p>
          <a:p>
            <a:pPr marL="0" indent="0">
              <a:buNone/>
            </a:pPr>
            <a:endParaRPr lang="en-US"/>
          </a:p>
        </p:txBody>
      </p:sp>
    </p:spTree>
    <p:extLst>
      <p:ext uri="{BB962C8B-B14F-4D97-AF65-F5344CB8AC3E}">
        <p14:creationId xmlns:p14="http://schemas.microsoft.com/office/powerpoint/2010/main" val="2014737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D462-3DAA-CF4D-955C-6E0735B65D8C}"/>
              </a:ext>
            </a:extLst>
          </p:cNvPr>
          <p:cNvSpPr>
            <a:spLocks noGrp="1"/>
          </p:cNvSpPr>
          <p:nvPr>
            <p:ph type="ctrTitle"/>
          </p:nvPr>
        </p:nvSpPr>
        <p:spPr/>
        <p:txBody>
          <a:bodyPr/>
          <a:lstStyle/>
          <a:p>
            <a:r>
              <a:rPr lang="en-US"/>
              <a:t>PROJECTS UNDER CONSTRUCTION</a:t>
            </a:r>
            <a:br>
              <a:rPr lang="en-US"/>
            </a:br>
            <a:r>
              <a:rPr lang="en-US"/>
              <a:t>DELIVERING IN FY 23 </a:t>
            </a:r>
          </a:p>
        </p:txBody>
      </p:sp>
      <p:sp>
        <p:nvSpPr>
          <p:cNvPr id="3" name="Subtitle 2">
            <a:extLst>
              <a:ext uri="{FF2B5EF4-FFF2-40B4-BE49-F238E27FC236}">
                <a16:creationId xmlns:a16="http://schemas.microsoft.com/office/drawing/2014/main" id="{B5812CC6-478D-BE44-B77F-D13CB04FFDA7}"/>
              </a:ext>
            </a:extLst>
          </p:cNvPr>
          <p:cNvSpPr>
            <a:spLocks noGrp="1"/>
          </p:cNvSpPr>
          <p:nvPr>
            <p:ph type="subTitle" idx="1"/>
          </p:nvPr>
        </p:nvSpPr>
        <p:spPr/>
        <p:txBody>
          <a:bodyPr/>
          <a:lstStyle/>
          <a:p>
            <a:endParaRPr lang="en-US" sz="3200" b="1"/>
          </a:p>
          <a:p>
            <a:endParaRPr lang="en-US"/>
          </a:p>
        </p:txBody>
      </p:sp>
    </p:spTree>
    <p:extLst>
      <p:ext uri="{BB962C8B-B14F-4D97-AF65-F5344CB8AC3E}">
        <p14:creationId xmlns:p14="http://schemas.microsoft.com/office/powerpoint/2010/main" val="100199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D2D77-F8E8-4314-9CA7-C6BB8F015CEE}"/>
              </a:ext>
            </a:extLst>
          </p:cNvPr>
          <p:cNvSpPr>
            <a:spLocks noGrp="1"/>
          </p:cNvSpPr>
          <p:nvPr>
            <p:ph type="title"/>
          </p:nvPr>
        </p:nvSpPr>
        <p:spPr/>
        <p:txBody>
          <a:bodyPr/>
          <a:lstStyle/>
          <a:p>
            <a:r>
              <a:rPr lang="en-US"/>
              <a:t>G Street Cycle Track</a:t>
            </a:r>
          </a:p>
        </p:txBody>
      </p:sp>
      <p:sp>
        <p:nvSpPr>
          <p:cNvPr id="4" name="Content Placeholder 3">
            <a:extLst>
              <a:ext uri="{FF2B5EF4-FFF2-40B4-BE49-F238E27FC236}">
                <a16:creationId xmlns:a16="http://schemas.microsoft.com/office/drawing/2014/main" id="{AAB386BD-D033-47C7-A807-6BD4EEBA3BD4}"/>
              </a:ext>
            </a:extLst>
          </p:cNvPr>
          <p:cNvSpPr>
            <a:spLocks noGrp="1"/>
          </p:cNvSpPr>
          <p:nvPr>
            <p:ph sz="half" idx="2"/>
          </p:nvPr>
        </p:nvSpPr>
        <p:spPr/>
        <p:txBody>
          <a:bodyPr vert="horz" lIns="91440" tIns="45720" rIns="91440" bIns="45720" rtlCol="0" anchor="t">
            <a:normAutofit/>
          </a:bodyPr>
          <a:lstStyle/>
          <a:p>
            <a:pPr fontAlgn="ctr"/>
            <a:r>
              <a:rPr lang="en-US" b="1" dirty="0"/>
              <a:t>Ward</a:t>
            </a:r>
            <a:r>
              <a:rPr lang="en-US" dirty="0"/>
              <a:t>: 2</a:t>
            </a:r>
          </a:p>
          <a:p>
            <a:r>
              <a:rPr lang="en-US" b="1" dirty="0"/>
              <a:t>Performance Objective</a:t>
            </a:r>
            <a:r>
              <a:rPr lang="en-US" dirty="0"/>
              <a:t>: Bicycle Safety, Sustainability</a:t>
            </a:r>
          </a:p>
          <a:p>
            <a:pPr fontAlgn="ctr"/>
            <a:r>
              <a:rPr lang="en-US" b="1" dirty="0"/>
              <a:t>Construction Start</a:t>
            </a:r>
            <a:r>
              <a:rPr lang="en-US" dirty="0"/>
              <a:t>: FY20</a:t>
            </a:r>
          </a:p>
          <a:p>
            <a:r>
              <a:rPr lang="en-US" b="1" dirty="0"/>
              <a:t>Construction End: </a:t>
            </a:r>
            <a:r>
              <a:rPr lang="en-US" dirty="0"/>
              <a:t>FY21</a:t>
            </a:r>
          </a:p>
          <a:p>
            <a:pPr fontAlgn="ctr"/>
            <a:r>
              <a:rPr lang="en-US" b="1" dirty="0"/>
              <a:t>Budget Type</a:t>
            </a:r>
            <a:r>
              <a:rPr lang="en-US" dirty="0"/>
              <a:t>: Local </a:t>
            </a:r>
          </a:p>
          <a:p>
            <a:pPr fontAlgn="ctr"/>
            <a:r>
              <a:rPr lang="en-US" b="1" dirty="0"/>
              <a:t>Cost:</a:t>
            </a:r>
            <a:r>
              <a:rPr lang="en-US" dirty="0"/>
              <a:t> $310,000</a:t>
            </a:r>
          </a:p>
          <a:p>
            <a:pPr marL="0" indent="0">
              <a:buNone/>
            </a:pPr>
            <a:endParaRPr lang="en-US" b="1"/>
          </a:p>
          <a:p>
            <a:pPr marL="0" indent="0">
              <a:buNone/>
            </a:pPr>
            <a:r>
              <a:rPr lang="en-US" b="1" dirty="0"/>
              <a:t>Project Limits: </a:t>
            </a:r>
            <a:r>
              <a:rPr lang="en-US" dirty="0"/>
              <a:t>From 17th St. NW to Virginia Ave. NW </a:t>
            </a:r>
            <a:endParaRPr lang="en-US" b="1" dirty="0"/>
          </a:p>
          <a:p>
            <a:pPr marL="0" indent="0">
              <a:buNone/>
            </a:pPr>
            <a:r>
              <a:rPr lang="en-US" b="1" dirty="0"/>
              <a:t>Project Description: </a:t>
            </a:r>
            <a:r>
              <a:rPr lang="en-US" dirty="0"/>
              <a:t>Two-way cycle track protected bike lane</a:t>
            </a:r>
          </a:p>
          <a:p>
            <a:pPr marL="0" indent="0">
              <a:buNone/>
            </a:pPr>
            <a:r>
              <a:rPr lang="en-US" b="1" dirty="0"/>
              <a:t>Challenges and Barriers: </a:t>
            </a:r>
            <a:r>
              <a:rPr lang="en-US" dirty="0"/>
              <a:t>Stakeholder engagement to balance multiple uses and demands, including loading and short-term parking. </a:t>
            </a:r>
          </a:p>
          <a:p>
            <a:pPr marL="0" indent="0">
              <a:buNone/>
            </a:pPr>
            <a:r>
              <a:rPr lang="en-US" b="1" dirty="0"/>
              <a:t>Opportunities to Expedite: </a:t>
            </a:r>
            <a:r>
              <a:rPr lang="en-US" dirty="0"/>
              <a:t>Project completed</a:t>
            </a:r>
            <a:endParaRPr lang="en-US" i="1" dirty="0"/>
          </a:p>
          <a:p>
            <a:endParaRPr lang="en-US"/>
          </a:p>
        </p:txBody>
      </p:sp>
      <p:pic>
        <p:nvPicPr>
          <p:cNvPr id="8" name="Picture 8">
            <a:extLst>
              <a:ext uri="{FF2B5EF4-FFF2-40B4-BE49-F238E27FC236}">
                <a16:creationId xmlns:a16="http://schemas.microsoft.com/office/drawing/2014/main" id="{7C06E899-B561-4FDC-8631-616DCFEEED21}"/>
              </a:ext>
            </a:extLst>
          </p:cNvPr>
          <p:cNvPicPr>
            <a:picLocks noGrp="1" noChangeAspect="1"/>
          </p:cNvPicPr>
          <p:nvPr>
            <p:ph type="pic" sz="quarter" idx="13"/>
          </p:nvPr>
        </p:nvPicPr>
        <p:blipFill rotWithShape="1">
          <a:blip r:embed="rId2"/>
          <a:srcRect l="6234" r="6234"/>
          <a:stretch/>
        </p:blipFill>
        <p:spPr>
          <a:xfrm>
            <a:off x="11206" y="728258"/>
            <a:ext cx="4437252" cy="4831416"/>
          </a:xfrm>
        </p:spPr>
      </p:pic>
    </p:spTree>
    <p:extLst>
      <p:ext uri="{BB962C8B-B14F-4D97-AF65-F5344CB8AC3E}">
        <p14:creationId xmlns:p14="http://schemas.microsoft.com/office/powerpoint/2010/main" val="422884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C8A6AF93-1B24-43D9-B6E2-5E931A2CAFFF}"/>
              </a:ext>
            </a:extLst>
          </p:cNvPr>
          <p:cNvPicPr>
            <a:picLocks noGrp="1" noChangeAspect="1"/>
          </p:cNvPicPr>
          <p:nvPr>
            <p:ph type="pic" sz="quarter" idx="13"/>
          </p:nvPr>
        </p:nvPicPr>
        <p:blipFill rotWithShape="1">
          <a:blip r:embed="rId2"/>
          <a:srcRect l="17788" r="17788"/>
          <a:stretch/>
        </p:blipFill>
        <p:spPr>
          <a:xfrm>
            <a:off x="22579" y="1148721"/>
            <a:ext cx="4354996" cy="4142838"/>
          </a:xfrm>
        </p:spPr>
      </p:pic>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a:t>Massachusetts Avenue NW Reconstruction</a:t>
            </a:r>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sz="half" idx="2"/>
          </p:nvPr>
        </p:nvSpPr>
        <p:spPr/>
        <p:txBody>
          <a:bodyPr vert="horz" lIns="91440" tIns="45720" rIns="91440" bIns="45720" rtlCol="0" anchor="t">
            <a:normAutofit lnSpcReduction="10000"/>
          </a:bodyPr>
          <a:lstStyle/>
          <a:p>
            <a:pPr fontAlgn="ctr"/>
            <a:r>
              <a:rPr lang="en-US" b="1"/>
              <a:t>Ward:</a:t>
            </a:r>
            <a:r>
              <a:rPr lang="en-US"/>
              <a:t> 2</a:t>
            </a:r>
          </a:p>
          <a:p>
            <a:r>
              <a:rPr lang="en-US" b="1"/>
              <a:t>Performance Objective:</a:t>
            </a:r>
            <a:r>
              <a:rPr lang="en-US"/>
              <a:t> Core Infrastructure</a:t>
            </a:r>
          </a:p>
          <a:p>
            <a:r>
              <a:rPr lang="en-US" b="1"/>
              <a:t>Construction Start:</a:t>
            </a:r>
            <a:r>
              <a:rPr lang="en-US"/>
              <a:t> FY21</a:t>
            </a:r>
          </a:p>
          <a:p>
            <a:r>
              <a:rPr lang="en-US" b="1"/>
              <a:t>Estimated Construction End: </a:t>
            </a:r>
            <a:r>
              <a:rPr lang="en-US"/>
              <a:t>FY23</a:t>
            </a:r>
          </a:p>
          <a:p>
            <a:pPr fontAlgn="ctr"/>
            <a:r>
              <a:rPr lang="en-US" b="1"/>
              <a:t>Budget Type:</a:t>
            </a:r>
            <a:r>
              <a:rPr lang="en-US"/>
              <a:t> Federal</a:t>
            </a:r>
          </a:p>
          <a:p>
            <a:pPr fontAlgn="ctr"/>
            <a:r>
              <a:rPr lang="en-US" b="1"/>
              <a:t>Cost:</a:t>
            </a:r>
            <a:r>
              <a:rPr lang="en-US"/>
              <a:t> $25M</a:t>
            </a:r>
          </a:p>
          <a:p>
            <a:pPr marL="0" indent="0">
              <a:buNone/>
            </a:pPr>
            <a:endParaRPr lang="en-US" b="1"/>
          </a:p>
          <a:p>
            <a:pPr marL="0" indent="0">
              <a:buNone/>
            </a:pPr>
            <a:r>
              <a:rPr lang="en-US" b="1"/>
              <a:t>Project Limits: </a:t>
            </a:r>
            <a:r>
              <a:rPr lang="en-US"/>
              <a:t>20th Street to Waterside Drive NW</a:t>
            </a:r>
            <a:endParaRPr lang="en-US" i="1"/>
          </a:p>
          <a:p>
            <a:pPr marL="0" indent="0">
              <a:buNone/>
            </a:pPr>
            <a:r>
              <a:rPr lang="en-US" b="1"/>
              <a:t>Project Description: </a:t>
            </a:r>
            <a:r>
              <a:rPr lang="en-US"/>
              <a:t>Reconstruction of 0.86 mile roadway section in which the subgrade has deteriorated to poor condition. Improvement of streetscape elements to improve safety including sidewalks, ADA ramps, traffic signals, streetlight, and Low-Impact Development (LID).  </a:t>
            </a:r>
          </a:p>
          <a:p>
            <a:pPr marL="0" indent="0">
              <a:buNone/>
            </a:pPr>
            <a:r>
              <a:rPr lang="en-US" b="1"/>
              <a:t>Challenges and Barriers: </a:t>
            </a:r>
            <a:r>
              <a:rPr lang="en-US"/>
              <a:t>Coordination with various stakeholders including 34 foreign embassies. Contractor overlap due to major Washington Gas upgrade within the same project footprint. </a:t>
            </a:r>
          </a:p>
          <a:p>
            <a:pPr marL="0" indent="0">
              <a:buNone/>
            </a:pPr>
            <a:r>
              <a:rPr lang="en-US" b="1"/>
              <a:t>Opportunities to Expedite: </a:t>
            </a:r>
            <a:r>
              <a:rPr lang="en-US"/>
              <a:t>None at this time.</a:t>
            </a:r>
            <a:endParaRPr lang="en-US" i="1"/>
          </a:p>
        </p:txBody>
      </p:sp>
    </p:spTree>
    <p:extLst>
      <p:ext uri="{BB962C8B-B14F-4D97-AF65-F5344CB8AC3E}">
        <p14:creationId xmlns:p14="http://schemas.microsoft.com/office/powerpoint/2010/main" val="3344763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a:t>Rock Creek Park Multi-Use Trail and Pedestrian Bridge</a:t>
            </a:r>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sz="half" idx="2"/>
          </p:nvPr>
        </p:nvSpPr>
        <p:spPr/>
        <p:txBody>
          <a:bodyPr vert="horz" lIns="91440" tIns="45720" rIns="91440" bIns="45720" rtlCol="0" anchor="t">
            <a:normAutofit/>
          </a:bodyPr>
          <a:lstStyle/>
          <a:p>
            <a:pPr fontAlgn="ctr"/>
            <a:r>
              <a:rPr lang="en-US" b="1" dirty="0"/>
              <a:t>Ward:</a:t>
            </a:r>
            <a:r>
              <a:rPr lang="en-US" dirty="0"/>
              <a:t> 1, 2, 3, and 4</a:t>
            </a:r>
          </a:p>
          <a:p>
            <a:r>
              <a:rPr lang="en-US" b="1" dirty="0"/>
              <a:t>Performance Objective:</a:t>
            </a:r>
            <a:r>
              <a:rPr lang="en-US" dirty="0"/>
              <a:t> Bicycle and Pedestrian Safety and Access, Sustainability</a:t>
            </a:r>
          </a:p>
          <a:p>
            <a:pPr fontAlgn="ctr"/>
            <a:r>
              <a:rPr lang="en-US" b="1" dirty="0"/>
              <a:t>Construction Start:</a:t>
            </a:r>
            <a:r>
              <a:rPr lang="en-US" dirty="0"/>
              <a:t> FY21</a:t>
            </a:r>
          </a:p>
          <a:p>
            <a:pPr fontAlgn="ctr"/>
            <a:r>
              <a:rPr lang="en-US" b="1" dirty="0"/>
              <a:t>Estimated Construction End: </a:t>
            </a:r>
            <a:r>
              <a:rPr lang="en-US" dirty="0"/>
              <a:t>FY23</a:t>
            </a:r>
          </a:p>
          <a:p>
            <a:pPr fontAlgn="ctr"/>
            <a:r>
              <a:rPr lang="en-US" b="1" dirty="0"/>
              <a:t>Budget Type: </a:t>
            </a:r>
            <a:r>
              <a:rPr lang="en-US" dirty="0"/>
              <a:t>Federal</a:t>
            </a:r>
          </a:p>
          <a:p>
            <a:pPr fontAlgn="ctr"/>
            <a:r>
              <a:rPr lang="en-US" b="1" dirty="0"/>
              <a:t>Cost:</a:t>
            </a:r>
            <a:r>
              <a:rPr lang="en-US" dirty="0"/>
              <a:t> $18.9 M</a:t>
            </a:r>
          </a:p>
          <a:p>
            <a:pPr marL="0" indent="0">
              <a:buNone/>
            </a:pPr>
            <a:endParaRPr lang="en-US" b="1"/>
          </a:p>
          <a:p>
            <a:pPr marL="0" indent="0">
              <a:buNone/>
            </a:pPr>
            <a:r>
              <a:rPr lang="en-US" b="1" dirty="0"/>
              <a:t>Project Limits: </a:t>
            </a:r>
            <a:r>
              <a:rPr lang="en-US" dirty="0"/>
              <a:t>M Street to Broad Branch Road NW; Piney Branch Parkway; Beach Drive to Arkansas Avenue NW</a:t>
            </a:r>
            <a:endParaRPr lang="en-US" i="1" dirty="0"/>
          </a:p>
          <a:p>
            <a:pPr marL="0" indent="0">
              <a:buNone/>
            </a:pPr>
            <a:r>
              <a:rPr lang="en-US" b="1" dirty="0"/>
              <a:t>Project Description: </a:t>
            </a:r>
            <a:r>
              <a:rPr lang="en-US" dirty="0"/>
              <a:t>This project includes 3.7 miles of trail and the construction of a new pedestrian bridge entirely on National Park Service (NPS) land.</a:t>
            </a:r>
          </a:p>
          <a:p>
            <a:pPr marL="0" indent="0">
              <a:buNone/>
            </a:pPr>
            <a:r>
              <a:rPr lang="en-US" b="1" dirty="0"/>
              <a:t>Challenges and Barriers: </a:t>
            </a:r>
            <a:r>
              <a:rPr lang="en-US" dirty="0"/>
              <a:t>None at this time.</a:t>
            </a:r>
          </a:p>
          <a:p>
            <a:pPr marL="0" indent="0">
              <a:buNone/>
            </a:pPr>
            <a:r>
              <a:rPr lang="en-US" b="1" dirty="0"/>
              <a:t>Opportunities to Expedite: </a:t>
            </a:r>
            <a:r>
              <a:rPr lang="en-US" dirty="0"/>
              <a:t>None at this time.</a:t>
            </a:r>
            <a:endParaRPr lang="en-US" i="1" dirty="0"/>
          </a:p>
          <a:p>
            <a:endParaRPr lang="en-US"/>
          </a:p>
        </p:txBody>
      </p:sp>
      <p:pic>
        <p:nvPicPr>
          <p:cNvPr id="7" name="Picture 7">
            <a:extLst>
              <a:ext uri="{FF2B5EF4-FFF2-40B4-BE49-F238E27FC236}">
                <a16:creationId xmlns:a16="http://schemas.microsoft.com/office/drawing/2014/main" id="{4E7B16D6-7E1F-44D1-BB17-7605652B67B9}"/>
              </a:ext>
            </a:extLst>
          </p:cNvPr>
          <p:cNvPicPr>
            <a:picLocks noChangeAspect="1"/>
          </p:cNvPicPr>
          <p:nvPr/>
        </p:nvPicPr>
        <p:blipFill>
          <a:blip r:embed="rId2"/>
          <a:stretch>
            <a:fillRect/>
          </a:stretch>
        </p:blipFill>
        <p:spPr>
          <a:xfrm>
            <a:off x="-4176" y="1524238"/>
            <a:ext cx="4465529" cy="3360673"/>
          </a:xfrm>
          <a:prstGeom prst="rect">
            <a:avLst/>
          </a:prstGeom>
        </p:spPr>
      </p:pic>
    </p:spTree>
    <p:extLst>
      <p:ext uri="{BB962C8B-B14F-4D97-AF65-F5344CB8AC3E}">
        <p14:creationId xmlns:p14="http://schemas.microsoft.com/office/powerpoint/2010/main" val="3014343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7D4604B-CFD8-4864-B00E-FE1684FEDD19}"/>
              </a:ext>
            </a:extLst>
          </p:cNvPr>
          <p:cNvPicPr>
            <a:picLocks noGrp="1" noChangeAspect="1"/>
          </p:cNvPicPr>
          <p:nvPr>
            <p:ph type="pic" sz="quarter" idx="13"/>
          </p:nvPr>
        </p:nvPicPr>
        <p:blipFill rotWithShape="1">
          <a:blip r:embed="rId2"/>
          <a:srcRect l="25020" r="25020"/>
          <a:stretch/>
        </p:blipFill>
        <p:spPr>
          <a:xfrm>
            <a:off x="806768" y="1436528"/>
            <a:ext cx="2857500" cy="2840664"/>
          </a:xfrm>
        </p:spPr>
      </p:pic>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sz="3200"/>
              <a:t>Pennsylvania Avenue SE Streetlights (2nd – 13th Street SE)</a:t>
            </a:r>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sz="half" idx="2"/>
          </p:nvPr>
        </p:nvSpPr>
        <p:spPr/>
        <p:txBody>
          <a:bodyPr vert="horz" lIns="91440" tIns="45720" rIns="91440" bIns="45720" rtlCol="0" anchor="t">
            <a:normAutofit/>
          </a:bodyPr>
          <a:lstStyle/>
          <a:p>
            <a:pPr fontAlgn="ctr"/>
            <a:r>
              <a:rPr lang="en-US" b="1"/>
              <a:t>Ward: </a:t>
            </a:r>
            <a:r>
              <a:rPr lang="en-US"/>
              <a:t>6</a:t>
            </a:r>
          </a:p>
          <a:p>
            <a:r>
              <a:rPr lang="en-US" b="1"/>
              <a:t>Performance Objective: </a:t>
            </a:r>
            <a:r>
              <a:rPr lang="en-US"/>
              <a:t>Core infrastructure</a:t>
            </a:r>
          </a:p>
          <a:p>
            <a:pPr fontAlgn="ctr"/>
            <a:r>
              <a:rPr lang="en-US" b="1"/>
              <a:t>Construction Start:</a:t>
            </a:r>
            <a:r>
              <a:rPr lang="en-US"/>
              <a:t> FY21</a:t>
            </a:r>
          </a:p>
          <a:p>
            <a:r>
              <a:rPr lang="en-US" b="1"/>
              <a:t>Estimated Construction End</a:t>
            </a:r>
            <a:r>
              <a:rPr lang="en-US"/>
              <a:t>: FY23</a:t>
            </a:r>
          </a:p>
          <a:p>
            <a:pPr fontAlgn="ctr"/>
            <a:r>
              <a:rPr lang="en-US" b="1"/>
              <a:t>Budget Type:</a:t>
            </a:r>
            <a:r>
              <a:rPr lang="en-US"/>
              <a:t> Federal</a:t>
            </a:r>
          </a:p>
          <a:p>
            <a:pPr fontAlgn="ctr"/>
            <a:r>
              <a:rPr lang="en-US" b="1"/>
              <a:t>Cost:</a:t>
            </a:r>
            <a:r>
              <a:rPr lang="en-US"/>
              <a:t> $15.3 M</a:t>
            </a:r>
          </a:p>
          <a:p>
            <a:pPr marL="0" indent="0">
              <a:buNone/>
            </a:pPr>
            <a:endParaRPr lang="en-US" b="1"/>
          </a:p>
          <a:p>
            <a:pPr marL="0" indent="0">
              <a:buNone/>
            </a:pPr>
            <a:r>
              <a:rPr lang="en-US" b="1"/>
              <a:t>Project Limits: </a:t>
            </a:r>
            <a:r>
              <a:rPr lang="en-US"/>
              <a:t>Pennsylvania Ave SE from 2nd-13th Street SE</a:t>
            </a:r>
            <a:endParaRPr lang="en-US" i="1"/>
          </a:p>
          <a:p>
            <a:pPr marL="0" indent="0">
              <a:buNone/>
            </a:pPr>
            <a:r>
              <a:rPr lang="en-US" b="1"/>
              <a:t>Project Description: </a:t>
            </a:r>
            <a:r>
              <a:rPr lang="en-US"/>
              <a:t>This project will convert streetlights to LED luminaries, upgrade traffic signals at intersections, repair sidewalks and ADA ramps to improve pedestrian mobility, and repave the road.</a:t>
            </a:r>
          </a:p>
          <a:p>
            <a:pPr marL="0" indent="0">
              <a:buNone/>
            </a:pPr>
            <a:r>
              <a:rPr lang="en-US" b="1"/>
              <a:t>Challenges and Barriers: </a:t>
            </a:r>
            <a:r>
              <a:rPr lang="en-US"/>
              <a:t>None at this time</a:t>
            </a:r>
          </a:p>
          <a:p>
            <a:pPr marL="0" indent="0">
              <a:buNone/>
            </a:pPr>
            <a:r>
              <a:rPr lang="en-US" b="1"/>
              <a:t>Opportunities to Expedite: </a:t>
            </a:r>
            <a:r>
              <a:rPr lang="en-US"/>
              <a:t>None at this time</a:t>
            </a:r>
            <a:endParaRPr lang="en-US" i="1"/>
          </a:p>
          <a:p>
            <a:endParaRPr lang="en-US"/>
          </a:p>
        </p:txBody>
      </p:sp>
    </p:spTree>
    <p:extLst>
      <p:ext uri="{BB962C8B-B14F-4D97-AF65-F5344CB8AC3E}">
        <p14:creationId xmlns:p14="http://schemas.microsoft.com/office/powerpoint/2010/main" val="1387202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D462-3DAA-CF4D-955C-6E0735B65D8C}"/>
              </a:ext>
            </a:extLst>
          </p:cNvPr>
          <p:cNvSpPr>
            <a:spLocks noGrp="1"/>
          </p:cNvSpPr>
          <p:nvPr>
            <p:ph type="ctrTitle"/>
          </p:nvPr>
        </p:nvSpPr>
        <p:spPr>
          <a:xfrm>
            <a:off x="360678" y="1622043"/>
            <a:ext cx="11470643" cy="2554274"/>
          </a:xfrm>
        </p:spPr>
        <p:txBody>
          <a:bodyPr/>
          <a:lstStyle/>
          <a:p>
            <a:r>
              <a:rPr lang="en-US"/>
              <a:t>PROJECT PREVIEW </a:t>
            </a:r>
            <a:br>
              <a:rPr lang="en-US"/>
            </a:br>
            <a:endParaRPr lang="en-US"/>
          </a:p>
        </p:txBody>
      </p:sp>
      <p:sp>
        <p:nvSpPr>
          <p:cNvPr id="3" name="Subtitle 2">
            <a:extLst>
              <a:ext uri="{FF2B5EF4-FFF2-40B4-BE49-F238E27FC236}">
                <a16:creationId xmlns:a16="http://schemas.microsoft.com/office/drawing/2014/main" id="{B5812CC6-478D-BE44-B77F-D13CB04FFDA7}"/>
              </a:ext>
            </a:extLst>
          </p:cNvPr>
          <p:cNvSpPr>
            <a:spLocks noGrp="1"/>
          </p:cNvSpPr>
          <p:nvPr>
            <p:ph type="subTitle" idx="1"/>
          </p:nvPr>
        </p:nvSpPr>
        <p:spPr/>
        <p:txBody>
          <a:bodyPr/>
          <a:lstStyle/>
          <a:p>
            <a:endParaRPr lang="en-US" sz="3200" b="1"/>
          </a:p>
          <a:p>
            <a:endParaRPr lang="en-US"/>
          </a:p>
        </p:txBody>
      </p:sp>
    </p:spTree>
    <p:extLst>
      <p:ext uri="{BB962C8B-B14F-4D97-AF65-F5344CB8AC3E}">
        <p14:creationId xmlns:p14="http://schemas.microsoft.com/office/powerpoint/2010/main" val="2432696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3400-48BF-4CBC-8C9D-4AC57E6C440B}"/>
              </a:ext>
            </a:extLst>
          </p:cNvPr>
          <p:cNvSpPr>
            <a:spLocks noGrp="1"/>
          </p:cNvSpPr>
          <p:nvPr>
            <p:ph type="title"/>
          </p:nvPr>
        </p:nvSpPr>
        <p:spPr/>
        <p:txBody>
          <a:bodyPr/>
          <a:lstStyle/>
          <a:p>
            <a:r>
              <a:rPr lang="en-US" b="0"/>
              <a:t>CONSTRUCTION SCHEDULED TO BEGIN IN FY22</a:t>
            </a:r>
          </a:p>
        </p:txBody>
      </p:sp>
      <p:sp>
        <p:nvSpPr>
          <p:cNvPr id="3" name="Content Placeholder 2">
            <a:extLst>
              <a:ext uri="{FF2B5EF4-FFF2-40B4-BE49-F238E27FC236}">
                <a16:creationId xmlns:a16="http://schemas.microsoft.com/office/drawing/2014/main" id="{D72A6F9E-10CA-4E0F-BAC2-C633DBC7B083}"/>
              </a:ext>
            </a:extLst>
          </p:cNvPr>
          <p:cNvSpPr>
            <a:spLocks noGrp="1"/>
          </p:cNvSpPr>
          <p:nvPr>
            <p:ph idx="1"/>
          </p:nvPr>
        </p:nvSpPr>
        <p:spPr/>
        <p:txBody>
          <a:bodyPr vert="horz" lIns="91440" tIns="45720" rIns="91440" bIns="45720" rtlCol="0" anchor="t">
            <a:normAutofit/>
          </a:bodyPr>
          <a:lstStyle/>
          <a:p>
            <a:pPr>
              <a:buFont typeface="Wingdings" pitchFamily="34" charset="0"/>
              <a:buChar char="Ø"/>
            </a:pPr>
            <a:r>
              <a:rPr lang="en-US"/>
              <a:t>Cleveland Park NW Streetscape and Drainage Project (Phase 1) (Ward 3)</a:t>
            </a:r>
          </a:p>
          <a:p>
            <a:pPr>
              <a:buFont typeface="Wingdings" pitchFamily="34" charset="0"/>
              <a:buChar char="Ø"/>
            </a:pPr>
            <a:r>
              <a:rPr lang="en-US"/>
              <a:t>16th Street Bridge over Piney Branch Parkway Reconstruction (Wards 1 and 4)</a:t>
            </a:r>
          </a:p>
          <a:p>
            <a:pPr>
              <a:buFont typeface="Wingdings" pitchFamily="34" charset="0"/>
              <a:buChar char="Ø"/>
            </a:pPr>
            <a:r>
              <a:rPr lang="en-US"/>
              <a:t>Florida Avenue (2nd Street to H Street) NE Multimodal Safety and Streetscape (Wards 5 and 6)</a:t>
            </a:r>
          </a:p>
          <a:p>
            <a:pPr>
              <a:buFont typeface="Wingdings" pitchFamily="34" charset="0"/>
              <a:buChar char="Ø"/>
            </a:pPr>
            <a:r>
              <a:rPr lang="en-US"/>
              <a:t>Douglas Street NE Pedestrian Bridge (Ward 7)</a:t>
            </a:r>
          </a:p>
          <a:p>
            <a:pPr>
              <a:buFont typeface="Wingdings" pitchFamily="34" charset="0"/>
              <a:buChar char="Ø"/>
            </a:pPr>
            <a:r>
              <a:rPr lang="en-US"/>
              <a:t>Kenilworth Avenue SE Reconstruction (south of Nannie Helen Burroughs to CSX Railroad</a:t>
            </a:r>
            <a:r>
              <a:rPr lang="en-US">
                <a:solidFill>
                  <a:srgbClr val="002060"/>
                </a:solidFill>
              </a:rPr>
              <a:t> Ramp) (Ward 7)</a:t>
            </a:r>
          </a:p>
          <a:p>
            <a:pPr>
              <a:buFont typeface="Wingdings" pitchFamily="34" charset="0"/>
              <a:buChar char="Ø"/>
            </a:pPr>
            <a:r>
              <a:rPr lang="en-US"/>
              <a:t>Pennsylvania Avenue &amp; Minnesota Avenue SE Intersection Safety Project (Ward 7)</a:t>
            </a:r>
          </a:p>
          <a:p>
            <a:pPr>
              <a:buFont typeface="Wingdings" pitchFamily="34" charset="0"/>
              <a:buChar char="Ø"/>
            </a:pPr>
            <a:r>
              <a:rPr lang="en-US"/>
              <a:t>Revitalization of Martin Luther King, Jr, Avenue SE Phase 2 (4th Street SE to South Capitol Street) (Ward 8)</a:t>
            </a:r>
          </a:p>
          <a:p>
            <a:pPr>
              <a:buFont typeface="Wingdings" pitchFamily="34" charset="0"/>
              <a:buChar char="Ø"/>
            </a:pPr>
            <a:r>
              <a:rPr lang="en-US"/>
              <a:t>Florida Avenue-New York Avenue NE Intersection Project (Wards 5 and 6)</a:t>
            </a:r>
          </a:p>
          <a:p>
            <a:pPr>
              <a:buFont typeface="Wingdings" pitchFamily="34" charset="0"/>
              <a:buChar char="Ø"/>
            </a:pPr>
            <a:r>
              <a:rPr lang="en-US"/>
              <a:t>Metropolitan Branch Trail (MBT) Fort Totten to Takoma (Wards 4 and 5)</a:t>
            </a:r>
          </a:p>
          <a:p>
            <a:pPr marL="0" indent="0">
              <a:buNone/>
            </a:pPr>
            <a:endParaRPr lang="en-US">
              <a:solidFill>
                <a:srgbClr val="FF0000"/>
              </a:solidFill>
            </a:endParaRPr>
          </a:p>
          <a:p>
            <a:pPr marL="0" indent="0">
              <a:buNone/>
            </a:pPr>
            <a:endParaRPr lang="en-US"/>
          </a:p>
        </p:txBody>
      </p:sp>
    </p:spTree>
    <p:extLst>
      <p:ext uri="{BB962C8B-B14F-4D97-AF65-F5344CB8AC3E}">
        <p14:creationId xmlns:p14="http://schemas.microsoft.com/office/powerpoint/2010/main" val="3325545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B20866-055B-4F75-B41F-27C4895A5B0A}"/>
              </a:ext>
            </a:extLst>
          </p:cNvPr>
          <p:cNvSpPr>
            <a:spLocks noGrp="1"/>
          </p:cNvSpPr>
          <p:nvPr>
            <p:ph type="title"/>
          </p:nvPr>
        </p:nvSpPr>
        <p:spPr/>
        <p:txBody>
          <a:bodyPr/>
          <a:lstStyle/>
          <a:p>
            <a:r>
              <a:rPr lang="en-US"/>
              <a:t>Florida Avenue-New York Avenue NE Intersection Project</a:t>
            </a:r>
          </a:p>
        </p:txBody>
      </p:sp>
      <p:sp>
        <p:nvSpPr>
          <p:cNvPr id="4" name="Content Placeholder 3">
            <a:extLst>
              <a:ext uri="{FF2B5EF4-FFF2-40B4-BE49-F238E27FC236}">
                <a16:creationId xmlns:a16="http://schemas.microsoft.com/office/drawing/2014/main" id="{3401C613-F0E0-46B3-A910-9F6688404468}"/>
              </a:ext>
            </a:extLst>
          </p:cNvPr>
          <p:cNvSpPr>
            <a:spLocks noGrp="1"/>
          </p:cNvSpPr>
          <p:nvPr>
            <p:ph sz="half" idx="2"/>
          </p:nvPr>
        </p:nvSpPr>
        <p:spPr/>
        <p:txBody>
          <a:bodyPr vert="horz" lIns="91440" tIns="45720" rIns="91440" bIns="45720" rtlCol="0" anchor="t">
            <a:normAutofit lnSpcReduction="10000"/>
          </a:bodyPr>
          <a:lstStyle/>
          <a:p>
            <a:pPr fontAlgn="ctr"/>
            <a:r>
              <a:rPr lang="en-US" b="1" dirty="0"/>
              <a:t>Ward:</a:t>
            </a:r>
            <a:r>
              <a:rPr lang="en-US" dirty="0"/>
              <a:t> 5 and 6</a:t>
            </a:r>
          </a:p>
          <a:p>
            <a:r>
              <a:rPr lang="en-US" b="1" dirty="0"/>
              <a:t>Performance Objective</a:t>
            </a:r>
            <a:r>
              <a:rPr lang="en-US" dirty="0"/>
              <a:t>: Vehicular, Bicycle, and Pedestrian Safety and Access</a:t>
            </a:r>
            <a:r>
              <a:rPr lang="en-US" i="1" dirty="0"/>
              <a:t> </a:t>
            </a:r>
            <a:r>
              <a:rPr lang="en-US" dirty="0"/>
              <a:t>, Equity, Sustainability</a:t>
            </a:r>
          </a:p>
          <a:p>
            <a:pPr fontAlgn="ctr"/>
            <a:r>
              <a:rPr lang="en-US" b="1" dirty="0"/>
              <a:t>Estimated Construction Start:</a:t>
            </a:r>
            <a:r>
              <a:rPr lang="en-US" dirty="0"/>
              <a:t> FY22</a:t>
            </a:r>
          </a:p>
          <a:p>
            <a:pPr fontAlgn="ctr"/>
            <a:r>
              <a:rPr lang="en-US" b="1" dirty="0"/>
              <a:t>Estimated Construction End:</a:t>
            </a:r>
            <a:r>
              <a:rPr lang="en-US" dirty="0"/>
              <a:t> FY24</a:t>
            </a:r>
          </a:p>
          <a:p>
            <a:pPr fontAlgn="ctr"/>
            <a:r>
              <a:rPr lang="en-US" b="1" dirty="0"/>
              <a:t>Budget Type:</a:t>
            </a:r>
            <a:r>
              <a:rPr lang="en-US" dirty="0"/>
              <a:t> Federal and Local</a:t>
            </a:r>
          </a:p>
          <a:p>
            <a:pPr fontAlgn="ctr"/>
            <a:r>
              <a:rPr lang="en-US" b="1" dirty="0"/>
              <a:t>Cost:</a:t>
            </a:r>
            <a:r>
              <a:rPr lang="en-US" dirty="0"/>
              <a:t> TBD</a:t>
            </a:r>
          </a:p>
          <a:p>
            <a:pPr marL="0" indent="0">
              <a:buNone/>
            </a:pPr>
            <a:r>
              <a:rPr lang="en-US" b="1" dirty="0"/>
              <a:t>Project Limits: </a:t>
            </a:r>
            <a:r>
              <a:rPr lang="en-US" dirty="0"/>
              <a:t>Intersection of Florida Avenue NE, New York Avenue NE, First Street NE, and </a:t>
            </a:r>
            <a:r>
              <a:rPr lang="en-US" dirty="0" err="1"/>
              <a:t>Eckington</a:t>
            </a:r>
            <a:r>
              <a:rPr lang="en-US" dirty="0"/>
              <a:t> Place NE</a:t>
            </a:r>
          </a:p>
          <a:p>
            <a:pPr marL="0" indent="0">
              <a:buNone/>
            </a:pPr>
            <a:r>
              <a:rPr lang="en-US" b="1" dirty="0"/>
              <a:t>Project Description: </a:t>
            </a:r>
            <a:r>
              <a:rPr lang="en-US" dirty="0"/>
              <a:t>The redesigned intersection will advance DDOT's Vision Zero commitment by improving vehicular, bicycle, and pedestrian safety. This will be accomplished by improving roadway geometry to reduce confusion and improving connectivity. The project will also create three new public green spaces.</a:t>
            </a:r>
            <a:endParaRPr lang="en-US" dirty="0">
              <a:solidFill>
                <a:srgbClr val="293E6B"/>
              </a:solidFill>
              <a:cs typeface="Calibri"/>
            </a:endParaRPr>
          </a:p>
          <a:p>
            <a:pPr marL="0" indent="0">
              <a:buNone/>
            </a:pPr>
            <a:r>
              <a:rPr lang="en-US" b="1" dirty="0"/>
              <a:t>Challenges and Barriers: </a:t>
            </a:r>
            <a:r>
              <a:rPr lang="en-US" dirty="0"/>
              <a:t>Relocation of Wendy's restaurant occupying property that was acquired by the District.</a:t>
            </a:r>
          </a:p>
          <a:p>
            <a:pPr marL="0" indent="0">
              <a:buNone/>
            </a:pPr>
            <a:r>
              <a:rPr lang="en-US" b="1" dirty="0"/>
              <a:t>Opportunities to Expedite: </a:t>
            </a:r>
            <a:r>
              <a:rPr lang="en-US" dirty="0"/>
              <a:t>None at this time.</a:t>
            </a:r>
            <a:endParaRPr lang="en-US" i="1" dirty="0"/>
          </a:p>
          <a:p>
            <a:endParaRPr lang="en-US"/>
          </a:p>
        </p:txBody>
      </p:sp>
      <p:pic>
        <p:nvPicPr>
          <p:cNvPr id="5" name="Picture 4" descr="Map&#10;&#10;Description automatically generated">
            <a:extLst>
              <a:ext uri="{FF2B5EF4-FFF2-40B4-BE49-F238E27FC236}">
                <a16:creationId xmlns:a16="http://schemas.microsoft.com/office/drawing/2014/main" id="{1CBA69F3-8DF8-4F96-ADC5-D978DF88E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7215"/>
            <a:ext cx="4392180" cy="4106822"/>
          </a:xfrm>
          <a:prstGeom prst="rect">
            <a:avLst/>
          </a:prstGeom>
          <a:ln>
            <a:solidFill>
              <a:srgbClr val="1F2846"/>
            </a:solidFill>
          </a:ln>
        </p:spPr>
      </p:pic>
    </p:spTree>
    <p:extLst>
      <p:ext uri="{BB962C8B-B14F-4D97-AF65-F5344CB8AC3E}">
        <p14:creationId xmlns:p14="http://schemas.microsoft.com/office/powerpoint/2010/main" val="2629185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bt.jpg">
            <a:extLst>
              <a:ext uri="{FF2B5EF4-FFF2-40B4-BE49-F238E27FC236}">
                <a16:creationId xmlns:a16="http://schemas.microsoft.com/office/drawing/2014/main" id="{70A8CDFD-4050-4903-AD7A-380D52AB3FE7}"/>
              </a:ext>
            </a:extLst>
          </p:cNvPr>
          <p:cNvPicPr>
            <a:picLocks noGrp="1" noChangeAspect="1"/>
          </p:cNvPicPr>
          <p:nvPr>
            <p:ph type="pic" sz="quarter" idx="13"/>
          </p:nvPr>
        </p:nvPicPr>
        <p:blipFill rotWithShape="1">
          <a:blip r:embed="rId2"/>
          <a:srcRect t="4994" b="4994"/>
          <a:stretch/>
        </p:blipFill>
        <p:spPr>
          <a:xfrm>
            <a:off x="2527" y="728139"/>
            <a:ext cx="4566247" cy="5230462"/>
          </a:xfrm>
        </p:spPr>
      </p:pic>
      <p:sp>
        <p:nvSpPr>
          <p:cNvPr id="3" name="Title 2">
            <a:extLst>
              <a:ext uri="{FF2B5EF4-FFF2-40B4-BE49-F238E27FC236}">
                <a16:creationId xmlns:a16="http://schemas.microsoft.com/office/drawing/2014/main" id="{67B20866-055B-4F75-B41F-27C4895A5B0A}"/>
              </a:ext>
            </a:extLst>
          </p:cNvPr>
          <p:cNvSpPr>
            <a:spLocks noGrp="1"/>
          </p:cNvSpPr>
          <p:nvPr>
            <p:ph type="title"/>
          </p:nvPr>
        </p:nvSpPr>
        <p:spPr/>
        <p:txBody>
          <a:bodyPr/>
          <a:lstStyle/>
          <a:p>
            <a:r>
              <a:rPr lang="en-US"/>
              <a:t>Metropolitan Branch Trail (MBT): Ft Totten to Takoma</a:t>
            </a:r>
          </a:p>
        </p:txBody>
      </p:sp>
      <p:sp>
        <p:nvSpPr>
          <p:cNvPr id="4" name="Content Placeholder 3">
            <a:extLst>
              <a:ext uri="{FF2B5EF4-FFF2-40B4-BE49-F238E27FC236}">
                <a16:creationId xmlns:a16="http://schemas.microsoft.com/office/drawing/2014/main" id="{3401C613-F0E0-46B3-A910-9F6688404468}"/>
              </a:ext>
            </a:extLst>
          </p:cNvPr>
          <p:cNvSpPr>
            <a:spLocks noGrp="1"/>
          </p:cNvSpPr>
          <p:nvPr>
            <p:ph sz="half" idx="2"/>
          </p:nvPr>
        </p:nvSpPr>
        <p:spPr/>
        <p:txBody>
          <a:bodyPr vert="horz" lIns="91440" tIns="45720" rIns="91440" bIns="45720" rtlCol="0" anchor="t">
            <a:normAutofit lnSpcReduction="10000"/>
          </a:bodyPr>
          <a:lstStyle/>
          <a:p>
            <a:pPr fontAlgn="ctr"/>
            <a:r>
              <a:rPr lang="en-US" b="1" dirty="0"/>
              <a:t>Ward:</a:t>
            </a:r>
            <a:r>
              <a:rPr lang="en-US" dirty="0"/>
              <a:t> 5 &amp; 4</a:t>
            </a:r>
          </a:p>
          <a:p>
            <a:r>
              <a:rPr lang="en-US" b="1" dirty="0"/>
              <a:t>Performance Objective</a:t>
            </a:r>
            <a:r>
              <a:rPr lang="en-US" dirty="0"/>
              <a:t>: Bicycle and Pedestrian Safety and Access, Sustainability</a:t>
            </a:r>
          </a:p>
          <a:p>
            <a:pPr fontAlgn="ctr"/>
            <a:r>
              <a:rPr lang="en-US" b="1" dirty="0"/>
              <a:t>Estimated Construction Start</a:t>
            </a:r>
            <a:r>
              <a:rPr lang="en-US" dirty="0"/>
              <a:t>: FY22 </a:t>
            </a:r>
          </a:p>
          <a:p>
            <a:pPr fontAlgn="ctr"/>
            <a:r>
              <a:rPr lang="en-US" b="1" dirty="0"/>
              <a:t>Estimated Construction End</a:t>
            </a:r>
            <a:r>
              <a:rPr lang="en-US" dirty="0"/>
              <a:t>: FY24</a:t>
            </a:r>
          </a:p>
          <a:p>
            <a:pPr fontAlgn="ctr"/>
            <a:r>
              <a:rPr lang="en-US" b="1" dirty="0"/>
              <a:t>Budget Type</a:t>
            </a:r>
            <a:r>
              <a:rPr lang="en-US" dirty="0"/>
              <a:t>: Federal</a:t>
            </a:r>
          </a:p>
          <a:p>
            <a:pPr fontAlgn="ctr"/>
            <a:r>
              <a:rPr lang="en-US" b="1" dirty="0"/>
              <a:t>Cost</a:t>
            </a:r>
            <a:r>
              <a:rPr lang="en-US" dirty="0"/>
              <a:t>: $18.7M</a:t>
            </a:r>
          </a:p>
          <a:p>
            <a:pPr marL="0" indent="0">
              <a:buNone/>
            </a:pPr>
            <a:endParaRPr lang="en-US" b="1"/>
          </a:p>
          <a:p>
            <a:pPr marL="0" indent="0">
              <a:buNone/>
            </a:pPr>
            <a:r>
              <a:rPr lang="en-US" b="1" dirty="0"/>
              <a:t>Project Limits: </a:t>
            </a:r>
            <a:r>
              <a:rPr lang="en-US" i="1" dirty="0"/>
              <a:t> </a:t>
            </a:r>
            <a:r>
              <a:rPr lang="en-US" dirty="0"/>
              <a:t>From First Place NW to Sandy Spring Street NW. </a:t>
            </a:r>
            <a:endParaRPr lang="en-US" b="1" dirty="0"/>
          </a:p>
          <a:p>
            <a:pPr marL="0" indent="0">
              <a:buNone/>
            </a:pPr>
            <a:r>
              <a:rPr lang="en-US" b="1" dirty="0"/>
              <a:t>Project Description: </a:t>
            </a:r>
            <a:r>
              <a:rPr lang="en-US" dirty="0"/>
              <a:t>Metropolitan Branch Trail is a key transportation route facilitating access to many residential areas and business as well as convenient access to Metro  stations. This project will provide a connection for bicyclists and pedestrians to the surrounding neighborhoods, Metrorail stations, and the regional trail network. </a:t>
            </a:r>
          </a:p>
          <a:p>
            <a:pPr marL="0" indent="0">
              <a:buNone/>
            </a:pPr>
            <a:r>
              <a:rPr lang="en-US" b="1" dirty="0"/>
              <a:t>Challenges and Barriers: </a:t>
            </a:r>
            <a:r>
              <a:rPr lang="en-US" dirty="0"/>
              <a:t> Stakeholders coordination. </a:t>
            </a:r>
          </a:p>
          <a:p>
            <a:pPr marL="0" indent="0">
              <a:buNone/>
            </a:pPr>
            <a:r>
              <a:rPr lang="en-US" b="1" dirty="0"/>
              <a:t>Opportunities to Expedite: </a:t>
            </a:r>
            <a:r>
              <a:rPr lang="en-US" dirty="0"/>
              <a:t>None at this time</a:t>
            </a:r>
            <a:r>
              <a:rPr lang="en-US" i="1" dirty="0"/>
              <a:t>.</a:t>
            </a:r>
          </a:p>
          <a:p>
            <a:endParaRPr lang="en-US"/>
          </a:p>
        </p:txBody>
      </p:sp>
    </p:spTree>
    <p:extLst>
      <p:ext uri="{BB962C8B-B14F-4D97-AF65-F5344CB8AC3E}">
        <p14:creationId xmlns:p14="http://schemas.microsoft.com/office/powerpoint/2010/main" val="2729043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3E79-2832-4C0C-B6DB-7DBC2ADFC468}"/>
              </a:ext>
            </a:extLst>
          </p:cNvPr>
          <p:cNvSpPr>
            <a:spLocks noGrp="1"/>
          </p:cNvSpPr>
          <p:nvPr>
            <p:ph type="title"/>
          </p:nvPr>
        </p:nvSpPr>
        <p:spPr/>
        <p:txBody>
          <a:bodyPr/>
          <a:lstStyle/>
          <a:p>
            <a:r>
              <a:rPr lang="en-US" b="0"/>
              <a:t>CONSTRUCTION SCHEDULED TO BEGIN IN FY23</a:t>
            </a:r>
          </a:p>
        </p:txBody>
      </p:sp>
      <p:sp>
        <p:nvSpPr>
          <p:cNvPr id="3" name="Content Placeholder 2">
            <a:extLst>
              <a:ext uri="{FF2B5EF4-FFF2-40B4-BE49-F238E27FC236}">
                <a16:creationId xmlns:a16="http://schemas.microsoft.com/office/drawing/2014/main" id="{A06DE508-AFBF-4B65-8249-522E40514676}"/>
              </a:ext>
            </a:extLst>
          </p:cNvPr>
          <p:cNvSpPr>
            <a:spLocks noGrp="1"/>
          </p:cNvSpPr>
          <p:nvPr>
            <p:ph idx="1"/>
          </p:nvPr>
        </p:nvSpPr>
        <p:spPr/>
        <p:txBody>
          <a:bodyPr vert="horz" lIns="91440" tIns="45720" rIns="91440" bIns="45720" rtlCol="0" anchor="t">
            <a:normAutofit/>
          </a:bodyPr>
          <a:lstStyle/>
          <a:p>
            <a:r>
              <a:rPr lang="en-US">
                <a:solidFill>
                  <a:srgbClr val="293E6B"/>
                </a:solidFill>
              </a:rPr>
              <a:t>K Street Transitway (Ward 2)</a:t>
            </a:r>
          </a:p>
          <a:p>
            <a:r>
              <a:rPr lang="en-US"/>
              <a:t>Benning Road Reconstruction and Streetcar Project (Ward 7)</a:t>
            </a:r>
          </a:p>
          <a:p>
            <a:r>
              <a:rPr lang="en-US"/>
              <a:t>H Street Bridge Reconstruction (Ward 6)</a:t>
            </a:r>
          </a:p>
          <a:p>
            <a:r>
              <a:rPr lang="en-US">
                <a:solidFill>
                  <a:srgbClr val="293E6B"/>
                </a:solidFill>
              </a:rPr>
              <a:t>I-395 HOV Bridge over Potomac River (Ward 2)</a:t>
            </a:r>
          </a:p>
          <a:p>
            <a:r>
              <a:rPr lang="en-US">
                <a:solidFill>
                  <a:srgbClr val="293E6B"/>
                </a:solidFill>
              </a:rPr>
              <a:t>Theodore Roosevelt Bridge Rehabilitation Project (Ward 2)</a:t>
            </a:r>
          </a:p>
          <a:p>
            <a:r>
              <a:rPr lang="en-US">
                <a:solidFill>
                  <a:srgbClr val="293E6B"/>
                </a:solidFill>
              </a:rPr>
              <a:t>Lane Place Pedestrian Bridge (Ward 7)</a:t>
            </a:r>
            <a:r>
              <a:rPr lang="en-US"/>
              <a:t> </a:t>
            </a:r>
          </a:p>
          <a:p>
            <a:r>
              <a:rPr lang="en-US"/>
              <a:t>Aspen Street NW Rehabilitation (Ward 4)</a:t>
            </a:r>
          </a:p>
          <a:p>
            <a:r>
              <a:rPr lang="en-US">
                <a:solidFill>
                  <a:srgbClr val="293E6B"/>
                </a:solidFill>
              </a:rPr>
              <a:t>Kennedy Street NW Reconstruction (Ward 4)</a:t>
            </a:r>
          </a:p>
          <a:p>
            <a:r>
              <a:rPr lang="en-US">
                <a:solidFill>
                  <a:srgbClr val="293E6B"/>
                </a:solidFill>
              </a:rPr>
              <a:t>Southern Avenue Phase 1 (South Capitol Street to Barnaby Road) (Ward 8)</a:t>
            </a:r>
          </a:p>
        </p:txBody>
      </p:sp>
    </p:spTree>
    <p:extLst>
      <p:ext uri="{BB962C8B-B14F-4D97-AF65-F5344CB8AC3E}">
        <p14:creationId xmlns:p14="http://schemas.microsoft.com/office/powerpoint/2010/main" val="3673923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a:t>K Street Transitway </a:t>
            </a:r>
            <a:endParaRPr lang="en-US">
              <a:latin typeface="Avenir Next LT Pro" panose="020B0504020202020204" pitchFamily="34" charset="0"/>
            </a:endParaRP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sz="half" idx="2"/>
          </p:nvPr>
        </p:nvSpPr>
        <p:spPr>
          <a:xfrm>
            <a:off x="4576432" y="908611"/>
            <a:ext cx="7450667" cy="5112154"/>
          </a:xfrm>
        </p:spPr>
        <p:txBody>
          <a:bodyPr vert="horz" lIns="91440" tIns="45720" rIns="91440" bIns="45720" rtlCol="0" anchor="t">
            <a:normAutofit/>
          </a:bodyPr>
          <a:lstStyle/>
          <a:p>
            <a:pPr fontAlgn="ctr"/>
            <a:r>
              <a:rPr lang="en-US" b="1" dirty="0"/>
              <a:t>Ward:</a:t>
            </a:r>
            <a:r>
              <a:rPr lang="en-US" dirty="0"/>
              <a:t> 2</a:t>
            </a:r>
          </a:p>
          <a:p>
            <a:r>
              <a:rPr lang="en-US" b="1" dirty="0"/>
              <a:t>Performance Objective</a:t>
            </a:r>
            <a:r>
              <a:rPr lang="en-US" dirty="0"/>
              <a:t>:  Bus Priority, Bicycle Safety and Access</a:t>
            </a:r>
          </a:p>
          <a:p>
            <a:pPr fontAlgn="ctr"/>
            <a:r>
              <a:rPr lang="en-US" b="1" dirty="0"/>
              <a:t>Estimated Construction Start</a:t>
            </a:r>
            <a:r>
              <a:rPr lang="en-US" dirty="0"/>
              <a:t>:FY23</a:t>
            </a:r>
          </a:p>
          <a:p>
            <a:pPr fontAlgn="ctr"/>
            <a:r>
              <a:rPr lang="en-US" b="1" dirty="0"/>
              <a:t>Estimated Construction End</a:t>
            </a:r>
            <a:r>
              <a:rPr lang="en-US" dirty="0"/>
              <a:t>: FY24</a:t>
            </a:r>
          </a:p>
          <a:p>
            <a:pPr fontAlgn="ctr"/>
            <a:r>
              <a:rPr lang="en-US" b="1" dirty="0"/>
              <a:t>Budget Type:</a:t>
            </a:r>
            <a:r>
              <a:rPr lang="en-US" dirty="0"/>
              <a:t> Local</a:t>
            </a:r>
          </a:p>
          <a:p>
            <a:pPr fontAlgn="ctr"/>
            <a:r>
              <a:rPr lang="en-US" b="1" dirty="0"/>
              <a:t>Construction:</a:t>
            </a:r>
            <a:r>
              <a:rPr lang="en-US" dirty="0"/>
              <a:t> $124.7M</a:t>
            </a:r>
          </a:p>
          <a:p>
            <a:pPr marL="0" indent="0" fontAlgn="ctr">
              <a:buNone/>
            </a:pPr>
            <a:endParaRPr lang="en-US"/>
          </a:p>
          <a:p>
            <a:pPr marL="0" indent="0">
              <a:buNone/>
            </a:pPr>
            <a:r>
              <a:rPr lang="en-US" b="1" dirty="0"/>
              <a:t>Project Limits: </a:t>
            </a:r>
            <a:r>
              <a:rPr lang="en-US" dirty="0"/>
              <a:t>K Street from 12</a:t>
            </a:r>
            <a:r>
              <a:rPr lang="en-US" baseline="30000" dirty="0"/>
              <a:t>th</a:t>
            </a:r>
            <a:r>
              <a:rPr lang="en-US" dirty="0"/>
              <a:t> Street to 21</a:t>
            </a:r>
            <a:r>
              <a:rPr lang="en-US" baseline="30000" dirty="0"/>
              <a:t>st</a:t>
            </a:r>
            <a:r>
              <a:rPr lang="en-US" dirty="0"/>
              <a:t> Street NW</a:t>
            </a:r>
          </a:p>
          <a:p>
            <a:pPr marL="0" indent="0">
              <a:buNone/>
            </a:pPr>
            <a:r>
              <a:rPr lang="en-US" b="1" dirty="0"/>
              <a:t>Project Description: </a:t>
            </a:r>
            <a:r>
              <a:rPr lang="en-US" dirty="0"/>
              <a:t> K Street Transitway will improve on-time bus performance and reliability of east-west bus routes across the District. It will feature a 2-way dedicated  bus stops, lighting, landscaping, pedestrian amenities and protected bicycle lanes.</a:t>
            </a:r>
          </a:p>
          <a:p>
            <a:pPr marL="0" indent="0">
              <a:buNone/>
            </a:pPr>
            <a:r>
              <a:rPr lang="en-US" b="1" dirty="0"/>
              <a:t>Challenges and Barriers: </a:t>
            </a:r>
            <a:r>
              <a:rPr lang="en-US" dirty="0"/>
              <a:t>Utility relocation, curbside management (operations and policy to complement new street design), construction impacts to businesses and traffic.</a:t>
            </a:r>
            <a:endParaRPr lang="en-US" b="1" dirty="0"/>
          </a:p>
          <a:p>
            <a:pPr marL="0" indent="0">
              <a:buNone/>
            </a:pPr>
            <a:r>
              <a:rPr lang="en-US" b="1" dirty="0"/>
              <a:t>Opportunities to Expedite: </a:t>
            </a:r>
            <a:r>
              <a:rPr lang="en-US" dirty="0"/>
              <a:t>MOU with utilities</a:t>
            </a:r>
          </a:p>
        </p:txBody>
      </p:sp>
      <p:sp>
        <p:nvSpPr>
          <p:cNvPr id="5" name="Picture Placeholder 5">
            <a:extLst>
              <a:ext uri="{FF2B5EF4-FFF2-40B4-BE49-F238E27FC236}">
                <a16:creationId xmlns:a16="http://schemas.microsoft.com/office/drawing/2014/main" id="{8BAFE818-90CC-4F26-9FFE-886292882392}"/>
              </a:ext>
            </a:extLst>
          </p:cNvPr>
          <p:cNvSpPr txBox="1">
            <a:spLocks/>
          </p:cNvSpPr>
          <p:nvPr/>
        </p:nvSpPr>
        <p:spPr>
          <a:xfrm>
            <a:off x="174979" y="1061012"/>
            <a:ext cx="4425879" cy="4959753"/>
          </a:xfrm>
          <a:prstGeom prst="rect">
            <a:avLst/>
          </a:prstGeom>
        </p:spPr>
      </p:sp>
      <p:pic>
        <p:nvPicPr>
          <p:cNvPr id="2" name="Picture 3">
            <a:extLst>
              <a:ext uri="{FF2B5EF4-FFF2-40B4-BE49-F238E27FC236}">
                <a16:creationId xmlns:a16="http://schemas.microsoft.com/office/drawing/2014/main" id="{5C5B45C2-5963-498C-AD3C-A2FEC78F808B}"/>
              </a:ext>
            </a:extLst>
          </p:cNvPr>
          <p:cNvPicPr>
            <a:picLocks noChangeAspect="1"/>
          </p:cNvPicPr>
          <p:nvPr/>
        </p:nvPicPr>
        <p:blipFill>
          <a:blip r:embed="rId2"/>
          <a:stretch>
            <a:fillRect/>
          </a:stretch>
        </p:blipFill>
        <p:spPr>
          <a:xfrm>
            <a:off x="-4176" y="1397904"/>
            <a:ext cx="4486405" cy="2037150"/>
          </a:xfrm>
          <a:prstGeom prst="rect">
            <a:avLst/>
          </a:prstGeom>
        </p:spPr>
      </p:pic>
      <p:pic>
        <p:nvPicPr>
          <p:cNvPr id="4" name="Picture 5" descr=".jpg">
            <a:extLst>
              <a:ext uri="{FF2B5EF4-FFF2-40B4-BE49-F238E27FC236}">
                <a16:creationId xmlns:a16="http://schemas.microsoft.com/office/drawing/2014/main" id="{FFD44E55-3381-45C5-910E-89232D3AD955}"/>
              </a:ext>
            </a:extLst>
          </p:cNvPr>
          <p:cNvPicPr>
            <a:picLocks noChangeAspect="1"/>
          </p:cNvPicPr>
          <p:nvPr/>
        </p:nvPicPr>
        <p:blipFill>
          <a:blip r:embed="rId3"/>
          <a:stretch>
            <a:fillRect/>
          </a:stretch>
        </p:blipFill>
        <p:spPr>
          <a:xfrm>
            <a:off x="1018784" y="3991547"/>
            <a:ext cx="2743199" cy="1317482"/>
          </a:xfrm>
          <a:prstGeom prst="rect">
            <a:avLst/>
          </a:prstGeom>
        </p:spPr>
      </p:pic>
    </p:spTree>
    <p:extLst>
      <p:ext uri="{BB962C8B-B14F-4D97-AF65-F5344CB8AC3E}">
        <p14:creationId xmlns:p14="http://schemas.microsoft.com/office/powerpoint/2010/main" val="320218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ABCEC-94DF-42E2-BFB2-8EE7F419F566}"/>
              </a:ext>
            </a:extLst>
          </p:cNvPr>
          <p:cNvSpPr>
            <a:spLocks noGrp="1"/>
          </p:cNvSpPr>
          <p:nvPr>
            <p:ph type="title"/>
          </p:nvPr>
        </p:nvSpPr>
        <p:spPr/>
        <p:txBody>
          <a:bodyPr/>
          <a:lstStyle/>
          <a:p>
            <a:r>
              <a:rPr lang="en-US"/>
              <a:t>Benning Road Streetcar and Reconstruction Project</a:t>
            </a:r>
          </a:p>
        </p:txBody>
      </p:sp>
      <p:sp>
        <p:nvSpPr>
          <p:cNvPr id="4" name="Content Placeholder 3">
            <a:extLst>
              <a:ext uri="{FF2B5EF4-FFF2-40B4-BE49-F238E27FC236}">
                <a16:creationId xmlns:a16="http://schemas.microsoft.com/office/drawing/2014/main" id="{D0709F73-E28F-4528-85D4-6C1DDE37887B}"/>
              </a:ext>
            </a:extLst>
          </p:cNvPr>
          <p:cNvSpPr>
            <a:spLocks noGrp="1"/>
          </p:cNvSpPr>
          <p:nvPr>
            <p:ph sz="half" idx="2"/>
          </p:nvPr>
        </p:nvSpPr>
        <p:spPr>
          <a:xfrm>
            <a:off x="4574320" y="584128"/>
            <a:ext cx="7617680" cy="5262464"/>
          </a:xfrm>
        </p:spPr>
        <p:txBody>
          <a:bodyPr vert="horz" lIns="91440" tIns="45720" rIns="91440" bIns="45720" rtlCol="0" anchor="t">
            <a:normAutofit/>
          </a:bodyPr>
          <a:lstStyle/>
          <a:p>
            <a:pPr fontAlgn="ctr"/>
            <a:r>
              <a:rPr lang="en-US" b="1" dirty="0"/>
              <a:t>Ward</a:t>
            </a:r>
            <a:r>
              <a:rPr lang="en-US" dirty="0"/>
              <a:t>: 5 and 7</a:t>
            </a:r>
          </a:p>
          <a:p>
            <a:r>
              <a:rPr lang="en-US" b="1" dirty="0"/>
              <a:t>Performance Objective</a:t>
            </a:r>
            <a:r>
              <a:rPr lang="en-US" dirty="0"/>
              <a:t>: Vehicular, Bicycle, and Pedestrian Safety Equity, Sustainability</a:t>
            </a:r>
          </a:p>
          <a:p>
            <a:pPr fontAlgn="ctr"/>
            <a:r>
              <a:rPr lang="en-US" b="1" dirty="0"/>
              <a:t>Estimated Construction Start</a:t>
            </a:r>
            <a:r>
              <a:rPr lang="en-US" dirty="0"/>
              <a:t>: FY23</a:t>
            </a:r>
          </a:p>
          <a:p>
            <a:pPr fontAlgn="ctr"/>
            <a:r>
              <a:rPr lang="en-US" b="1" dirty="0"/>
              <a:t>Estimated Construction End:</a:t>
            </a:r>
            <a:r>
              <a:rPr lang="en-US" dirty="0"/>
              <a:t> FY26</a:t>
            </a:r>
          </a:p>
          <a:p>
            <a:pPr fontAlgn="ctr"/>
            <a:r>
              <a:rPr lang="en-US" b="1" dirty="0"/>
              <a:t>Budget Type</a:t>
            </a:r>
            <a:r>
              <a:rPr lang="en-US" dirty="0"/>
              <a:t>: Federal and Local</a:t>
            </a:r>
          </a:p>
          <a:p>
            <a:r>
              <a:rPr lang="en-US" b="1" dirty="0"/>
              <a:t>Cost</a:t>
            </a:r>
            <a:r>
              <a:rPr lang="en-US" dirty="0"/>
              <a:t>: $111M Federal and $95M Local Capital</a:t>
            </a:r>
          </a:p>
          <a:p>
            <a:pPr marL="0" indent="0">
              <a:buNone/>
            </a:pPr>
            <a:endParaRPr lang="en-US" b="1"/>
          </a:p>
          <a:p>
            <a:pPr marL="0" indent="0">
              <a:buNone/>
            </a:pPr>
            <a:r>
              <a:rPr lang="en-US" b="1" dirty="0"/>
              <a:t>Project Limits: </a:t>
            </a:r>
            <a:r>
              <a:rPr lang="en-US" dirty="0"/>
              <a:t>Benning Road between Oklahoma Avenue and East Capitol Street</a:t>
            </a:r>
            <a:endParaRPr lang="en-US" i="1" dirty="0"/>
          </a:p>
          <a:p>
            <a:pPr marL="0" indent="0">
              <a:buNone/>
            </a:pPr>
            <a:r>
              <a:rPr lang="en-US" b="1" dirty="0"/>
              <a:t>Project Description: </a:t>
            </a:r>
            <a:r>
              <a:rPr lang="en-US" dirty="0"/>
              <a:t>Replacement of the Whitlock Bridge over CSX and DC 295; safety and access improvements at Benning Road and DC 295 interchange; extension of DC Streetcar from Oklahoma to Benning Road Metro; rehabilitation and pedestrian and bicycle infrastructure enhancements on Ethel Kenney Bridge</a:t>
            </a:r>
          </a:p>
          <a:p>
            <a:pPr marL="0" indent="0">
              <a:buNone/>
            </a:pPr>
            <a:r>
              <a:rPr lang="en-US" b="1" dirty="0"/>
              <a:t>Challenges and Barriers: </a:t>
            </a:r>
            <a:r>
              <a:rPr lang="en-US" dirty="0"/>
              <a:t>Coordination with utilities. Community engagement and stakeholder buy-in.</a:t>
            </a:r>
          </a:p>
          <a:p>
            <a:pPr marL="0" indent="0">
              <a:buNone/>
            </a:pPr>
            <a:r>
              <a:rPr lang="en-US" b="1" dirty="0"/>
              <a:t>Opportunities to Expedite: </a:t>
            </a:r>
            <a:r>
              <a:rPr lang="en-US" dirty="0"/>
              <a:t>Coordination with utilities.</a:t>
            </a:r>
          </a:p>
        </p:txBody>
      </p:sp>
      <p:pic>
        <p:nvPicPr>
          <p:cNvPr id="7" name="Picture 7">
            <a:extLst>
              <a:ext uri="{FF2B5EF4-FFF2-40B4-BE49-F238E27FC236}">
                <a16:creationId xmlns:a16="http://schemas.microsoft.com/office/drawing/2014/main" id="{CD14464A-06F7-49F7-9540-7C1033D33E32}"/>
              </a:ext>
            </a:extLst>
          </p:cNvPr>
          <p:cNvPicPr>
            <a:picLocks noChangeAspect="1"/>
          </p:cNvPicPr>
          <p:nvPr/>
        </p:nvPicPr>
        <p:blipFill>
          <a:blip r:embed="rId2"/>
          <a:stretch>
            <a:fillRect/>
          </a:stretch>
        </p:blipFill>
        <p:spPr>
          <a:xfrm>
            <a:off x="-4175" y="1435830"/>
            <a:ext cx="4475967" cy="3443546"/>
          </a:xfrm>
          <a:prstGeom prst="rect">
            <a:avLst/>
          </a:prstGeom>
        </p:spPr>
      </p:pic>
    </p:spTree>
    <p:extLst>
      <p:ext uri="{BB962C8B-B14F-4D97-AF65-F5344CB8AC3E}">
        <p14:creationId xmlns:p14="http://schemas.microsoft.com/office/powerpoint/2010/main" val="2485784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a:t>Replacement of 31</a:t>
            </a:r>
            <a:r>
              <a:rPr lang="en-US" baseline="30000"/>
              <a:t>st</a:t>
            </a:r>
            <a:r>
              <a:rPr lang="en-US"/>
              <a:t> Street, NW Bridge over C&amp;O Canal</a:t>
            </a:r>
            <a:endParaRPr lang="en-US">
              <a:latin typeface="Avenir Next LT Pro" panose="020B0504020202020204" pitchFamily="34" charset="0"/>
            </a:endParaRPr>
          </a:p>
        </p:txBody>
      </p:sp>
      <p:sp>
        <p:nvSpPr>
          <p:cNvPr id="4" name="Content Placeholder 3">
            <a:extLst>
              <a:ext uri="{FF2B5EF4-FFF2-40B4-BE49-F238E27FC236}">
                <a16:creationId xmlns:a16="http://schemas.microsoft.com/office/drawing/2014/main" id="{C129529B-DDCD-4140-A2EA-63E1EE9D6F79}"/>
              </a:ext>
            </a:extLst>
          </p:cNvPr>
          <p:cNvSpPr>
            <a:spLocks noGrp="1"/>
          </p:cNvSpPr>
          <p:nvPr>
            <p:ph sz="half" idx="2"/>
          </p:nvPr>
        </p:nvSpPr>
        <p:spPr/>
        <p:txBody>
          <a:bodyPr vert="horz" lIns="91440" tIns="45720" rIns="91440" bIns="45720" rtlCol="0" anchor="t">
            <a:normAutofit/>
          </a:bodyPr>
          <a:lstStyle/>
          <a:p>
            <a:pPr fontAlgn="ctr"/>
            <a:r>
              <a:rPr lang="en-US" b="1"/>
              <a:t>Ward</a:t>
            </a:r>
            <a:r>
              <a:rPr lang="en-US"/>
              <a:t>: 2</a:t>
            </a:r>
          </a:p>
          <a:p>
            <a:r>
              <a:rPr lang="en-US" b="1"/>
              <a:t>Performance Objective: </a:t>
            </a:r>
            <a:r>
              <a:rPr lang="en-US"/>
              <a:t>Core Infrastructure</a:t>
            </a:r>
          </a:p>
          <a:p>
            <a:pPr fontAlgn="ctr"/>
            <a:r>
              <a:rPr lang="en-US" b="1"/>
              <a:t>Construction Start:</a:t>
            </a:r>
            <a:r>
              <a:rPr lang="en-US"/>
              <a:t> FY19</a:t>
            </a:r>
          </a:p>
          <a:p>
            <a:r>
              <a:rPr lang="en-US" b="1"/>
              <a:t>Construction End: </a:t>
            </a:r>
            <a:r>
              <a:rPr lang="en-US"/>
              <a:t>FY21</a:t>
            </a:r>
          </a:p>
          <a:p>
            <a:pPr fontAlgn="ctr"/>
            <a:r>
              <a:rPr lang="en-US" b="1"/>
              <a:t>Budget Type</a:t>
            </a:r>
            <a:r>
              <a:rPr lang="en-US"/>
              <a:t>: Federal</a:t>
            </a:r>
          </a:p>
          <a:p>
            <a:pPr fontAlgn="ctr"/>
            <a:r>
              <a:rPr lang="en-US" b="1"/>
              <a:t>Cost</a:t>
            </a:r>
            <a:r>
              <a:rPr lang="en-US"/>
              <a:t>: $5M</a:t>
            </a:r>
          </a:p>
          <a:p>
            <a:endParaRPr lang="en-US"/>
          </a:p>
          <a:p>
            <a:pPr marL="0" indent="0">
              <a:buNone/>
            </a:pPr>
            <a:r>
              <a:rPr lang="en-US" b="1"/>
              <a:t>Project Limits: </a:t>
            </a:r>
            <a:r>
              <a:rPr lang="en-US"/>
              <a:t>From M Street NW to K Street NW</a:t>
            </a:r>
            <a:endParaRPr lang="en-US" b="1"/>
          </a:p>
          <a:p>
            <a:pPr marL="0" indent="0">
              <a:buNone/>
            </a:pPr>
            <a:r>
              <a:rPr lang="en-US" b="1"/>
              <a:t>Project Description: </a:t>
            </a:r>
            <a:r>
              <a:rPr lang="en-US"/>
              <a:t>Replacement of the structurally deficient bridge. Widening of the sidewalks to improve pedestrian access. Restore and  preserve the existing historic pier as an aesthetic feature of the C&amp;O Canal.</a:t>
            </a:r>
          </a:p>
          <a:p>
            <a:pPr marL="0" indent="0">
              <a:buNone/>
            </a:pPr>
            <a:r>
              <a:rPr lang="en-US" b="1"/>
              <a:t>Challenges and Barriers: </a:t>
            </a:r>
            <a:r>
              <a:rPr lang="en-US"/>
              <a:t>None at this time.</a:t>
            </a:r>
          </a:p>
          <a:p>
            <a:pPr marL="0" indent="0">
              <a:buNone/>
            </a:pPr>
            <a:r>
              <a:rPr lang="en-US" b="1"/>
              <a:t>Opportunities to Expedite: </a:t>
            </a:r>
            <a:r>
              <a:rPr lang="en-US"/>
              <a:t>Project completed.</a:t>
            </a:r>
          </a:p>
          <a:p>
            <a:pPr marL="0" indent="0">
              <a:buNone/>
            </a:pPr>
            <a:endParaRPr lang="en-US"/>
          </a:p>
        </p:txBody>
      </p:sp>
      <p:sp>
        <p:nvSpPr>
          <p:cNvPr id="6" name="Picture Placeholder 5">
            <a:extLst>
              <a:ext uri="{FF2B5EF4-FFF2-40B4-BE49-F238E27FC236}">
                <a16:creationId xmlns:a16="http://schemas.microsoft.com/office/drawing/2014/main" id="{3BB3B4AC-5B11-409F-83C3-A309C6BE74F3}"/>
              </a:ext>
            </a:extLst>
          </p:cNvPr>
          <p:cNvSpPr>
            <a:spLocks noGrp="1"/>
          </p:cNvSpPr>
          <p:nvPr>
            <p:ph type="pic" sz="quarter" idx="13"/>
          </p:nvPr>
        </p:nvSpPr>
        <p:spPr>
          <a:xfrm>
            <a:off x="0" y="724632"/>
            <a:ext cx="4425879" cy="5313067"/>
          </a:xfrm>
        </p:spPr>
      </p:sp>
      <p:pic>
        <p:nvPicPr>
          <p:cNvPr id="7" name="Picture 2">
            <a:extLst>
              <a:ext uri="{FF2B5EF4-FFF2-40B4-BE49-F238E27FC236}">
                <a16:creationId xmlns:a16="http://schemas.microsoft.com/office/drawing/2014/main" id="{0C02D778-96CE-405F-B6A3-8A742E203B6C}"/>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724633"/>
            <a:ext cx="4425879" cy="5227434"/>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77460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B20866-055B-4F75-B41F-27C4895A5B0A}"/>
              </a:ext>
            </a:extLst>
          </p:cNvPr>
          <p:cNvSpPr>
            <a:spLocks noGrp="1"/>
          </p:cNvSpPr>
          <p:nvPr>
            <p:ph type="title"/>
          </p:nvPr>
        </p:nvSpPr>
        <p:spPr/>
        <p:txBody>
          <a:bodyPr/>
          <a:lstStyle/>
          <a:p>
            <a:r>
              <a:rPr lang="en-US"/>
              <a:t>H Street Bridge Reconstruction</a:t>
            </a:r>
          </a:p>
        </p:txBody>
      </p:sp>
      <p:sp>
        <p:nvSpPr>
          <p:cNvPr id="4" name="Content Placeholder 3">
            <a:extLst>
              <a:ext uri="{FF2B5EF4-FFF2-40B4-BE49-F238E27FC236}">
                <a16:creationId xmlns:a16="http://schemas.microsoft.com/office/drawing/2014/main" id="{3401C613-F0E0-46B3-A910-9F6688404468}"/>
              </a:ext>
            </a:extLst>
          </p:cNvPr>
          <p:cNvSpPr>
            <a:spLocks noGrp="1"/>
          </p:cNvSpPr>
          <p:nvPr>
            <p:ph sz="half" idx="2"/>
          </p:nvPr>
        </p:nvSpPr>
        <p:spPr/>
        <p:txBody>
          <a:bodyPr vert="horz" lIns="91440" tIns="45720" rIns="91440" bIns="45720" rtlCol="0" anchor="t">
            <a:normAutofit/>
          </a:bodyPr>
          <a:lstStyle/>
          <a:p>
            <a:pPr fontAlgn="ctr"/>
            <a:r>
              <a:rPr lang="en-US" b="1"/>
              <a:t>Ward:</a:t>
            </a:r>
            <a:r>
              <a:rPr lang="en-US"/>
              <a:t> 5 and 6</a:t>
            </a:r>
          </a:p>
          <a:p>
            <a:r>
              <a:rPr lang="en-US" b="1"/>
              <a:t>Performance Objective</a:t>
            </a:r>
            <a:r>
              <a:rPr lang="en-US"/>
              <a:t>: Core Infrastructure</a:t>
            </a:r>
            <a:endParaRPr lang="en-US" i="1"/>
          </a:p>
          <a:p>
            <a:pPr fontAlgn="ctr"/>
            <a:r>
              <a:rPr lang="en-US" b="1"/>
              <a:t>Estimated Construction Start</a:t>
            </a:r>
            <a:r>
              <a:rPr lang="en-US"/>
              <a:t>: FY23</a:t>
            </a:r>
          </a:p>
          <a:p>
            <a:pPr fontAlgn="ctr"/>
            <a:r>
              <a:rPr lang="en-US" b="1"/>
              <a:t>Estimated Construction End:</a:t>
            </a:r>
            <a:r>
              <a:rPr lang="en-US"/>
              <a:t> FY29</a:t>
            </a:r>
          </a:p>
          <a:p>
            <a:pPr fontAlgn="ctr"/>
            <a:r>
              <a:rPr lang="en-US" b="1"/>
              <a:t>Budget Type:</a:t>
            </a:r>
            <a:r>
              <a:rPr lang="en-US"/>
              <a:t> Federal and Local</a:t>
            </a:r>
          </a:p>
          <a:p>
            <a:pPr fontAlgn="ctr"/>
            <a:r>
              <a:rPr lang="en-US" b="1"/>
              <a:t>Cost: </a:t>
            </a:r>
            <a:r>
              <a:rPr lang="en-US"/>
              <a:t>TBD</a:t>
            </a:r>
          </a:p>
          <a:p>
            <a:pPr marL="0" indent="0">
              <a:buNone/>
            </a:pPr>
            <a:endParaRPr lang="en-US" b="1"/>
          </a:p>
          <a:p>
            <a:pPr marL="0" indent="0" fontAlgn="ctr">
              <a:buNone/>
            </a:pPr>
            <a:r>
              <a:rPr lang="en-US" b="1"/>
              <a:t>Project Limits: </a:t>
            </a:r>
            <a:r>
              <a:rPr lang="en-US"/>
              <a:t>North Capitol Street to 3rd Street NE</a:t>
            </a:r>
            <a:endParaRPr lang="en-US" i="1"/>
          </a:p>
          <a:p>
            <a:pPr marL="0" indent="0">
              <a:buNone/>
            </a:pPr>
            <a:r>
              <a:rPr lang="en-US" b="1"/>
              <a:t>Project Description: </a:t>
            </a:r>
            <a:r>
              <a:rPr lang="en-US"/>
              <a:t>The project will replace the structurally deficient bridge that was built in 1976. This project enables $14 billion worth of public and private investment, enhances Union Station as a transportation hub, and captures the value of one of the largest remaining developable sites in the city. </a:t>
            </a:r>
          </a:p>
          <a:p>
            <a:pPr marL="0" indent="0">
              <a:buNone/>
            </a:pPr>
            <a:r>
              <a:rPr lang="en-US" b="1"/>
              <a:t>Challenges and Barriers: </a:t>
            </a:r>
            <a:r>
              <a:rPr lang="en-US"/>
              <a:t>Ongoing coordination with railroads, utilities, and stakeholders, particularly Amtrak.</a:t>
            </a:r>
            <a:r>
              <a:rPr lang="en-US" i="1"/>
              <a:t> </a:t>
            </a:r>
          </a:p>
          <a:p>
            <a:pPr marL="0" indent="0">
              <a:buNone/>
            </a:pPr>
            <a:r>
              <a:rPr lang="en-US" b="1"/>
              <a:t>Opportunities to Expedite: </a:t>
            </a:r>
            <a:r>
              <a:rPr lang="en-US"/>
              <a:t>None at this time.</a:t>
            </a:r>
            <a:endParaRPr lang="en-US" i="1"/>
          </a:p>
          <a:p>
            <a:endParaRPr lang="en-US"/>
          </a:p>
        </p:txBody>
      </p:sp>
      <p:pic>
        <p:nvPicPr>
          <p:cNvPr id="5" name="Picture 5">
            <a:extLst>
              <a:ext uri="{FF2B5EF4-FFF2-40B4-BE49-F238E27FC236}">
                <a16:creationId xmlns:a16="http://schemas.microsoft.com/office/drawing/2014/main" id="{0985E85D-12DB-4C08-944F-36C9246FFD2C}"/>
              </a:ext>
            </a:extLst>
          </p:cNvPr>
          <p:cNvPicPr>
            <a:picLocks noChangeAspect="1"/>
          </p:cNvPicPr>
          <p:nvPr/>
        </p:nvPicPr>
        <p:blipFill>
          <a:blip r:embed="rId2"/>
          <a:stretch>
            <a:fillRect/>
          </a:stretch>
        </p:blipFill>
        <p:spPr>
          <a:xfrm>
            <a:off x="-4176" y="1512752"/>
            <a:ext cx="4465529" cy="2746906"/>
          </a:xfrm>
          <a:prstGeom prst="rect">
            <a:avLst/>
          </a:prstGeom>
        </p:spPr>
      </p:pic>
    </p:spTree>
    <p:extLst>
      <p:ext uri="{BB962C8B-B14F-4D97-AF65-F5344CB8AC3E}">
        <p14:creationId xmlns:p14="http://schemas.microsoft.com/office/powerpoint/2010/main" val="1054886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a:t>I-395 HOV Bridge over Potomac River</a:t>
            </a: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sz="half" idx="2"/>
          </p:nvPr>
        </p:nvSpPr>
        <p:spPr/>
        <p:txBody>
          <a:bodyPr vert="horz" lIns="91440" tIns="45720" rIns="91440" bIns="45720" rtlCol="0" anchor="t">
            <a:normAutofit lnSpcReduction="10000"/>
          </a:bodyPr>
          <a:lstStyle/>
          <a:p>
            <a:pPr fontAlgn="ctr"/>
            <a:r>
              <a:rPr lang="en-US" b="1"/>
              <a:t>Ward</a:t>
            </a:r>
            <a:r>
              <a:rPr lang="en-US"/>
              <a:t>: 2</a:t>
            </a:r>
          </a:p>
          <a:p>
            <a:r>
              <a:rPr lang="en-US" b="1"/>
              <a:t>Performance Objective</a:t>
            </a:r>
            <a:r>
              <a:rPr lang="en-US"/>
              <a:t>: Core Infrastructure</a:t>
            </a:r>
          </a:p>
          <a:p>
            <a:pPr fontAlgn="ctr"/>
            <a:r>
              <a:rPr lang="en-US" b="1"/>
              <a:t>Estimated Construction Start</a:t>
            </a:r>
            <a:r>
              <a:rPr lang="en-US"/>
              <a:t>: FY23</a:t>
            </a:r>
          </a:p>
          <a:p>
            <a:pPr fontAlgn="ctr"/>
            <a:r>
              <a:rPr lang="en-US" b="1"/>
              <a:t>Estimated Construction End</a:t>
            </a:r>
            <a:r>
              <a:rPr lang="en-US"/>
              <a:t>: FY26</a:t>
            </a:r>
          </a:p>
          <a:p>
            <a:pPr fontAlgn="ctr"/>
            <a:r>
              <a:rPr lang="en-US" b="1"/>
              <a:t>Budget Type</a:t>
            </a:r>
            <a:r>
              <a:rPr lang="en-US"/>
              <a:t>: Federal</a:t>
            </a:r>
          </a:p>
          <a:p>
            <a:pPr fontAlgn="ctr"/>
            <a:r>
              <a:rPr lang="en-US" b="1"/>
              <a:t>Budget Estimate:</a:t>
            </a:r>
            <a:r>
              <a:rPr lang="en-US"/>
              <a:t> $26 M</a:t>
            </a:r>
          </a:p>
          <a:p>
            <a:pPr marL="0" indent="0" fontAlgn="ctr">
              <a:buNone/>
            </a:pPr>
            <a:endParaRPr lang="en-US"/>
          </a:p>
          <a:p>
            <a:pPr marL="0" indent="0">
              <a:buNone/>
            </a:pPr>
            <a:r>
              <a:rPr lang="en-US" b="1"/>
              <a:t>Project Limit: </a:t>
            </a:r>
            <a:r>
              <a:rPr lang="en-US"/>
              <a:t>Over Potomac River and immediate approaches</a:t>
            </a:r>
            <a:endParaRPr lang="en-US" b="1"/>
          </a:p>
          <a:p>
            <a:pPr marL="0" indent="0">
              <a:buNone/>
            </a:pPr>
            <a:r>
              <a:rPr lang="en-US" b="1"/>
              <a:t>Project Description: </a:t>
            </a:r>
            <a:r>
              <a:rPr lang="en-US"/>
              <a:t>Rehabilitation of existing bridge to upgrade and maintain current level of service for 40 years by performing structural repairs. Pier crack repairs, deck overlay, steel bridge coating restoration and bridge lighting upgrade. </a:t>
            </a:r>
          </a:p>
          <a:p>
            <a:pPr marL="0" indent="0">
              <a:buNone/>
            </a:pPr>
            <a:r>
              <a:rPr lang="en-US" b="1"/>
              <a:t>Challenges and Barriers: </a:t>
            </a:r>
            <a:r>
              <a:rPr lang="en-US"/>
              <a:t>Securing staging and laydown areas for construction. Coordination with other stakeholders including Commonwealth of Virginia, National Park Service (NPS), U.S. Coast Guard, and U.S. Army Corps of Engineers. </a:t>
            </a:r>
            <a:endParaRPr lang="en-US" b="1"/>
          </a:p>
          <a:p>
            <a:pPr marL="0" indent="0">
              <a:buNone/>
            </a:pPr>
            <a:r>
              <a:rPr lang="en-US" b="1"/>
              <a:t>Opportunities to Expedite: </a:t>
            </a:r>
            <a:r>
              <a:rPr lang="en-US"/>
              <a:t>None at this time</a:t>
            </a:r>
          </a:p>
        </p:txBody>
      </p:sp>
      <p:sp>
        <p:nvSpPr>
          <p:cNvPr id="5" name="Picture Placeholder 5">
            <a:extLst>
              <a:ext uri="{FF2B5EF4-FFF2-40B4-BE49-F238E27FC236}">
                <a16:creationId xmlns:a16="http://schemas.microsoft.com/office/drawing/2014/main" id="{8BAFE818-90CC-4F26-9FFE-886292882392}"/>
              </a:ext>
            </a:extLst>
          </p:cNvPr>
          <p:cNvSpPr txBox="1">
            <a:spLocks/>
          </p:cNvSpPr>
          <p:nvPr/>
        </p:nvSpPr>
        <p:spPr>
          <a:xfrm>
            <a:off x="174979" y="1061012"/>
            <a:ext cx="4425879" cy="4959753"/>
          </a:xfrm>
          <a:prstGeom prst="rect">
            <a:avLst/>
          </a:prstGeom>
        </p:spPr>
      </p:sp>
      <p:pic>
        <p:nvPicPr>
          <p:cNvPr id="8" name="Picture 2">
            <a:extLst>
              <a:ext uri="{FF2B5EF4-FFF2-40B4-BE49-F238E27FC236}">
                <a16:creationId xmlns:a16="http://schemas.microsoft.com/office/drawing/2014/main" id="{5DEC4A3A-76CA-4FAC-96E4-04F5FA142343}"/>
              </a:ext>
            </a:extLst>
          </p:cNvPr>
          <p:cNvPicPr>
            <a:picLocks noGrp="1" noChangeAspect="1" noChangeArrowheads="1"/>
          </p:cNvPicPr>
          <p:nvPr>
            <p:ph type="pic" sz="quarter" idx="13"/>
          </p:nvPr>
        </p:nvPicPr>
        <p:blipFill>
          <a:blip r:embed="rId2" cstate="email">
            <a:extLst>
              <a:ext uri="{28A0092B-C50C-407E-A947-70E740481C1C}">
                <a14:useLocalDpi xmlns:a14="http://schemas.microsoft.com/office/drawing/2010/main" val="0"/>
              </a:ext>
            </a:extLst>
          </a:blip>
          <a:srcRect l="17448" r="17448"/>
          <a:stretch>
            <a:fillRect/>
          </a:stretch>
        </p:blipFill>
        <p:spPr bwMode="auto">
          <a:xfrm>
            <a:off x="11783" y="651900"/>
            <a:ext cx="4425950" cy="5145088"/>
          </a:xfrm>
          <a:prstGeom prst="rect">
            <a:avLst/>
          </a:prstGeom>
          <a:ln>
            <a:solidFill>
              <a:srgbClr val="C00000"/>
            </a:solid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994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ABCEC-94DF-42E2-BFB2-8EE7F419F566}"/>
              </a:ext>
            </a:extLst>
          </p:cNvPr>
          <p:cNvSpPr>
            <a:spLocks noGrp="1"/>
          </p:cNvSpPr>
          <p:nvPr>
            <p:ph type="title"/>
          </p:nvPr>
        </p:nvSpPr>
        <p:spPr/>
        <p:txBody>
          <a:bodyPr/>
          <a:lstStyle/>
          <a:p>
            <a:r>
              <a:rPr lang="en-US"/>
              <a:t>Rehabilitation of the Theodore Roosevelt Bridge</a:t>
            </a:r>
          </a:p>
        </p:txBody>
      </p:sp>
      <p:sp>
        <p:nvSpPr>
          <p:cNvPr id="4" name="Content Placeholder 3">
            <a:extLst>
              <a:ext uri="{FF2B5EF4-FFF2-40B4-BE49-F238E27FC236}">
                <a16:creationId xmlns:a16="http://schemas.microsoft.com/office/drawing/2014/main" id="{D0709F73-E28F-4528-85D4-6C1DDE37887B}"/>
              </a:ext>
            </a:extLst>
          </p:cNvPr>
          <p:cNvSpPr>
            <a:spLocks noGrp="1"/>
          </p:cNvSpPr>
          <p:nvPr>
            <p:ph sz="half" idx="2"/>
          </p:nvPr>
        </p:nvSpPr>
        <p:spPr/>
        <p:txBody>
          <a:bodyPr vert="horz" lIns="91440" tIns="45720" rIns="91440" bIns="45720" rtlCol="0" anchor="t">
            <a:normAutofit fontScale="92500" lnSpcReduction="10000"/>
          </a:bodyPr>
          <a:lstStyle/>
          <a:p>
            <a:pPr fontAlgn="ctr"/>
            <a:r>
              <a:rPr lang="en-US" b="1"/>
              <a:t>Ward</a:t>
            </a:r>
            <a:r>
              <a:rPr lang="en-US"/>
              <a:t>: 2</a:t>
            </a:r>
          </a:p>
          <a:p>
            <a:r>
              <a:rPr lang="en-US" b="1"/>
              <a:t>Performance Objective:</a:t>
            </a:r>
            <a:r>
              <a:rPr lang="en-US"/>
              <a:t> Core Infrastructure</a:t>
            </a:r>
          </a:p>
          <a:p>
            <a:pPr fontAlgn="ctr"/>
            <a:r>
              <a:rPr lang="en-US" b="1"/>
              <a:t>Estimated Construction Start</a:t>
            </a:r>
            <a:r>
              <a:rPr lang="en-US"/>
              <a:t>: FY23</a:t>
            </a:r>
          </a:p>
          <a:p>
            <a:pPr fontAlgn="ctr"/>
            <a:r>
              <a:rPr lang="en-US" b="1"/>
              <a:t>Estimated Construction End</a:t>
            </a:r>
            <a:r>
              <a:rPr lang="en-US"/>
              <a:t>: FY25</a:t>
            </a:r>
          </a:p>
          <a:p>
            <a:pPr fontAlgn="ctr"/>
            <a:r>
              <a:rPr lang="en-US" b="1"/>
              <a:t>Budget Type</a:t>
            </a:r>
            <a:r>
              <a:rPr lang="en-US"/>
              <a:t>: Federal </a:t>
            </a:r>
          </a:p>
          <a:p>
            <a:r>
              <a:rPr lang="en-US" b="1"/>
              <a:t>Cost</a:t>
            </a:r>
            <a:r>
              <a:rPr lang="en-US"/>
              <a:t>: $110.5 M construction</a:t>
            </a:r>
          </a:p>
          <a:p>
            <a:pPr marL="0" indent="0">
              <a:buNone/>
            </a:pPr>
            <a:endParaRPr lang="en-US" b="1"/>
          </a:p>
          <a:p>
            <a:pPr marL="0" indent="0">
              <a:buNone/>
            </a:pPr>
            <a:r>
              <a:rPr lang="en-US" b="1"/>
              <a:t>Project Limits: </a:t>
            </a:r>
            <a:r>
              <a:rPr lang="en-US"/>
              <a:t>Theodore Roosevelt Bridge over the Potomac River and Little River and the immediate approaches</a:t>
            </a:r>
          </a:p>
          <a:p>
            <a:pPr marL="0" indent="0">
              <a:buNone/>
            </a:pPr>
            <a:r>
              <a:rPr lang="en-US" b="1"/>
              <a:t>Project Description: </a:t>
            </a:r>
            <a:r>
              <a:rPr lang="en-US"/>
              <a:t>The project will rehabilitate the structurally deficient bridge that was built in 1964. Rehabilitation will involve upgrading and maintaining the current level of service by performing structural repairs and widening southside sidewalk to improve bicycle and pedestrian access.</a:t>
            </a:r>
          </a:p>
          <a:p>
            <a:pPr marL="0" indent="0">
              <a:buNone/>
            </a:pPr>
            <a:r>
              <a:rPr lang="en-US" b="1"/>
              <a:t>Challenges and Barriers: </a:t>
            </a:r>
            <a:r>
              <a:rPr lang="en-US"/>
              <a:t>Constant coordination with key stakeholders including National Park Service (NPS), Commonwealth of Virginia, and Arlington County; this project requires allocation of a significant portion of DDOT federal program.</a:t>
            </a:r>
          </a:p>
          <a:p>
            <a:pPr marL="0" indent="0">
              <a:buNone/>
            </a:pPr>
            <a:r>
              <a:rPr lang="en-US" b="1"/>
              <a:t>Opportunities to Expedite: </a:t>
            </a:r>
            <a:r>
              <a:rPr lang="en-US"/>
              <a:t>None at this time.</a:t>
            </a:r>
          </a:p>
        </p:txBody>
      </p:sp>
      <p:pic>
        <p:nvPicPr>
          <p:cNvPr id="2" name="Picture 4">
            <a:extLst>
              <a:ext uri="{FF2B5EF4-FFF2-40B4-BE49-F238E27FC236}">
                <a16:creationId xmlns:a16="http://schemas.microsoft.com/office/drawing/2014/main" id="{10DB7374-C7F1-4658-BAC3-62B65D9A363F}"/>
              </a:ext>
            </a:extLst>
          </p:cNvPr>
          <p:cNvPicPr>
            <a:picLocks noChangeAspect="1"/>
          </p:cNvPicPr>
          <p:nvPr/>
        </p:nvPicPr>
        <p:blipFill>
          <a:blip r:embed="rId2"/>
          <a:stretch>
            <a:fillRect/>
          </a:stretch>
        </p:blipFill>
        <p:spPr>
          <a:xfrm>
            <a:off x="-118997" y="1719136"/>
            <a:ext cx="4830871" cy="2709919"/>
          </a:xfrm>
          <a:prstGeom prst="rect">
            <a:avLst/>
          </a:prstGeom>
        </p:spPr>
      </p:pic>
    </p:spTree>
    <p:extLst>
      <p:ext uri="{BB962C8B-B14F-4D97-AF65-F5344CB8AC3E}">
        <p14:creationId xmlns:p14="http://schemas.microsoft.com/office/powerpoint/2010/main" val="3289843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sz="2800"/>
              <a:t>District of Columbia Power Line Undergrounding “DC PLUG” (Citywide)</a:t>
            </a:r>
            <a:endParaRPr lang="en-US" sz="2800">
              <a:latin typeface="Avenir Next LT Pro" panose="020B0504020202020204" pitchFamily="34" charset="0"/>
            </a:endParaRP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sz="half" idx="2"/>
          </p:nvPr>
        </p:nvSpPr>
        <p:spPr/>
        <p:txBody>
          <a:bodyPr vert="horz" lIns="91440" tIns="45720" rIns="91440" bIns="45720" rtlCol="0" anchor="t">
            <a:normAutofit fontScale="85000" lnSpcReduction="10000"/>
          </a:bodyPr>
          <a:lstStyle/>
          <a:p>
            <a:pPr fontAlgn="ctr"/>
            <a:r>
              <a:rPr lang="en-US"/>
              <a:t>Ward: 3, 4, 5, 7, and 8</a:t>
            </a:r>
          </a:p>
          <a:p>
            <a:pPr fontAlgn="ctr"/>
            <a:r>
              <a:rPr lang="en-US"/>
              <a:t>Status: Planning / Design / Construction</a:t>
            </a:r>
          </a:p>
          <a:p>
            <a:r>
              <a:rPr lang="en-US" b="1"/>
              <a:t>Performance Objective:</a:t>
            </a:r>
            <a:r>
              <a:rPr lang="en-US"/>
              <a:t> Core Infrastructure</a:t>
            </a:r>
          </a:p>
          <a:p>
            <a:pPr fontAlgn="ctr"/>
            <a:r>
              <a:rPr lang="en-US" b="1"/>
              <a:t>Construction Start:</a:t>
            </a:r>
            <a:r>
              <a:rPr lang="en-US"/>
              <a:t> 2019</a:t>
            </a:r>
          </a:p>
          <a:p>
            <a:pPr fontAlgn="ctr"/>
            <a:r>
              <a:rPr lang="en-US" b="1"/>
              <a:t>Estimated Construction End:</a:t>
            </a:r>
            <a:r>
              <a:rPr lang="en-US"/>
              <a:t> 2027</a:t>
            </a:r>
          </a:p>
          <a:p>
            <a:pPr fontAlgn="ctr"/>
            <a:r>
              <a:rPr lang="en-US" b="1"/>
              <a:t>Budget Type: </a:t>
            </a:r>
            <a:r>
              <a:rPr lang="en-US"/>
              <a:t>Local</a:t>
            </a:r>
          </a:p>
          <a:p>
            <a:pPr fontAlgn="ctr"/>
            <a:r>
              <a:rPr lang="en-US" b="1"/>
              <a:t>Budget Estimate:</a:t>
            </a:r>
            <a:r>
              <a:rPr lang="en-US"/>
              <a:t> $500 M = $250M (District) + $250 (Pepco)</a:t>
            </a:r>
          </a:p>
          <a:p>
            <a:pPr fontAlgn="ctr"/>
            <a:r>
              <a:rPr lang="en-US" b="1"/>
              <a:t>Cost:</a:t>
            </a:r>
            <a:r>
              <a:rPr lang="en-US"/>
              <a:t> $187.5M District Portion collected through a fee imposed on Pepco + up to $62.5M DDOT Capital Budget</a:t>
            </a:r>
          </a:p>
          <a:p>
            <a:pPr marL="0" indent="0">
              <a:buNone/>
            </a:pPr>
            <a:r>
              <a:rPr lang="en-US" b="1"/>
              <a:t>Project Description: </a:t>
            </a:r>
            <a:r>
              <a:rPr lang="en-US"/>
              <a:t>Undergrounding up to 30 electrical feeders that are most vulnerable to outages during storm conditions. DDOT will construct underground vaults and buried conduits to accommodate Pepco’s feeder lines and transformers. This project will support efforts to improve the resiliency and reliability of the District's electricity distribution system, in accordance with the recommendations of the Mayor's Power Line Undergrounding Task Force, the Electric Company Infrastructure Financing Act of 2013, and the Electric Company Infrastructure Improvement Financing Amendment Act of 2017. </a:t>
            </a:r>
          </a:p>
          <a:p>
            <a:pPr marL="0" indent="0">
              <a:buNone/>
            </a:pPr>
            <a:r>
              <a:rPr lang="en-US" b="1"/>
              <a:t>Challenges and Barriers: </a:t>
            </a:r>
            <a:r>
              <a:rPr lang="en-US"/>
              <a:t>Securing the full $62.5M of DDOT Capital Budget funds. Approximately $15.5M is unallocated. </a:t>
            </a:r>
            <a:endParaRPr lang="en-US" b="1"/>
          </a:p>
          <a:p>
            <a:pPr marL="0" indent="0">
              <a:buNone/>
            </a:pPr>
            <a:r>
              <a:rPr lang="en-US" b="1"/>
              <a:t>Opportunities to Expedite: </a:t>
            </a:r>
            <a:r>
              <a:rPr lang="en-US"/>
              <a:t>Contracted an on-call design consultant to whom design task orders can be issues, eliminating one-off procurements for design deliverables and expediting the procurement process.</a:t>
            </a:r>
          </a:p>
          <a:p>
            <a:endParaRPr lang="en-US"/>
          </a:p>
        </p:txBody>
      </p:sp>
      <p:sp>
        <p:nvSpPr>
          <p:cNvPr id="5" name="Picture Placeholder 5">
            <a:extLst>
              <a:ext uri="{FF2B5EF4-FFF2-40B4-BE49-F238E27FC236}">
                <a16:creationId xmlns:a16="http://schemas.microsoft.com/office/drawing/2014/main" id="{8BAFE818-90CC-4F26-9FFE-886292882392}"/>
              </a:ext>
            </a:extLst>
          </p:cNvPr>
          <p:cNvSpPr txBox="1">
            <a:spLocks/>
          </p:cNvSpPr>
          <p:nvPr/>
        </p:nvSpPr>
        <p:spPr>
          <a:xfrm>
            <a:off x="174979" y="1061012"/>
            <a:ext cx="4425879" cy="4959753"/>
          </a:xfrm>
          <a:prstGeom prst="rect">
            <a:avLst/>
          </a:prstGeom>
        </p:spPr>
      </p:sp>
      <p:pic>
        <p:nvPicPr>
          <p:cNvPr id="8" name="Picture Placeholder 7">
            <a:extLst>
              <a:ext uri="{FF2B5EF4-FFF2-40B4-BE49-F238E27FC236}">
                <a16:creationId xmlns:a16="http://schemas.microsoft.com/office/drawing/2014/main" id="{558FADE5-F7E9-4DA0-BFC3-57D75DC41B18}"/>
              </a:ext>
            </a:extLst>
          </p:cNvPr>
          <p:cNvPicPr>
            <a:picLocks noGrp="1" noChangeAspect="1"/>
          </p:cNvPicPr>
          <p:nvPr>
            <p:ph type="pic" sz="quarter" idx="13"/>
          </p:nvPr>
        </p:nvPicPr>
        <p:blipFill>
          <a:blip r:embed="rId2"/>
          <a:srcRect l="17871" r="17871"/>
          <a:stretch>
            <a:fillRect/>
          </a:stretch>
        </p:blipFill>
        <p:spPr>
          <a:xfrm>
            <a:off x="22225" y="723900"/>
            <a:ext cx="4425950" cy="5145088"/>
          </a:xfrm>
          <a:prstGeom prst="rect">
            <a:avLst/>
          </a:prstGeom>
        </p:spPr>
      </p:pic>
    </p:spTree>
    <p:extLst>
      <p:ext uri="{BB962C8B-B14F-4D97-AF65-F5344CB8AC3E}">
        <p14:creationId xmlns:p14="http://schemas.microsoft.com/office/powerpoint/2010/main" val="1993131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746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sz="3200"/>
              <a:t>New Jersey and New York Avenue, NW Safety Improvements</a:t>
            </a:r>
            <a:endParaRPr lang="en-US" sz="3200">
              <a:latin typeface="Avenir Next LT Pro" panose="020B0504020202020204" pitchFamily="34" charset="0"/>
            </a:endParaRPr>
          </a:p>
        </p:txBody>
      </p:sp>
      <p:sp>
        <p:nvSpPr>
          <p:cNvPr id="4" name="Content Placeholder 3">
            <a:extLst>
              <a:ext uri="{FF2B5EF4-FFF2-40B4-BE49-F238E27FC236}">
                <a16:creationId xmlns:a16="http://schemas.microsoft.com/office/drawing/2014/main" id="{C129529B-DDCD-4140-A2EA-63E1EE9D6F79}"/>
              </a:ext>
            </a:extLst>
          </p:cNvPr>
          <p:cNvSpPr>
            <a:spLocks noGrp="1"/>
          </p:cNvSpPr>
          <p:nvPr>
            <p:ph sz="half" idx="2"/>
          </p:nvPr>
        </p:nvSpPr>
        <p:spPr/>
        <p:txBody>
          <a:bodyPr vert="horz" lIns="91440" tIns="45720" rIns="91440" bIns="45720" rtlCol="0" anchor="t">
            <a:normAutofit/>
          </a:bodyPr>
          <a:lstStyle/>
          <a:p>
            <a:pPr fontAlgn="ctr"/>
            <a:r>
              <a:rPr lang="en-US" b="1" dirty="0"/>
              <a:t>Ward</a:t>
            </a:r>
            <a:r>
              <a:rPr lang="en-US" dirty="0"/>
              <a:t>: 6</a:t>
            </a:r>
          </a:p>
          <a:p>
            <a:r>
              <a:rPr lang="en-US" b="1" dirty="0"/>
              <a:t>Performance Objective:</a:t>
            </a:r>
            <a:r>
              <a:rPr lang="en-US" dirty="0"/>
              <a:t> Improve Vehicular, Bicycle, and Pedestrian safety </a:t>
            </a:r>
          </a:p>
          <a:p>
            <a:pPr fontAlgn="ctr"/>
            <a:r>
              <a:rPr lang="en-US" b="1" dirty="0"/>
              <a:t>Construction Start:</a:t>
            </a:r>
            <a:r>
              <a:rPr lang="en-US" dirty="0"/>
              <a:t> FY19</a:t>
            </a:r>
          </a:p>
          <a:p>
            <a:r>
              <a:rPr lang="en-US" b="1" dirty="0"/>
              <a:t>Construction End: </a:t>
            </a:r>
            <a:r>
              <a:rPr lang="en-US" dirty="0"/>
              <a:t>FY21</a:t>
            </a:r>
          </a:p>
          <a:p>
            <a:pPr fontAlgn="ctr"/>
            <a:r>
              <a:rPr lang="en-US" b="1" dirty="0"/>
              <a:t>Budget Type</a:t>
            </a:r>
            <a:r>
              <a:rPr lang="en-US" dirty="0"/>
              <a:t>: Federal</a:t>
            </a:r>
          </a:p>
          <a:p>
            <a:r>
              <a:rPr lang="en-US" b="1" dirty="0"/>
              <a:t>Cost:</a:t>
            </a:r>
            <a:r>
              <a:rPr lang="en-US" dirty="0"/>
              <a:t> $13M</a:t>
            </a:r>
          </a:p>
          <a:p>
            <a:endParaRPr lang="en-US" b="1"/>
          </a:p>
          <a:p>
            <a:pPr marL="0" indent="0">
              <a:buNone/>
            </a:pPr>
            <a:r>
              <a:rPr lang="en-US" b="1" dirty="0"/>
              <a:t>Project Limits: </a:t>
            </a:r>
            <a:r>
              <a:rPr lang="en-US" dirty="0"/>
              <a:t>New Jersey Ave from H Street, NW to N Street, NW; New York Ave from 1</a:t>
            </a:r>
            <a:r>
              <a:rPr lang="en-US" baseline="30000" dirty="0"/>
              <a:t>st</a:t>
            </a:r>
            <a:r>
              <a:rPr lang="en-US" dirty="0"/>
              <a:t> Street NW to 4</a:t>
            </a:r>
            <a:r>
              <a:rPr lang="en-US" baseline="30000" dirty="0"/>
              <a:t>th</a:t>
            </a:r>
            <a:r>
              <a:rPr lang="en-US" dirty="0"/>
              <a:t> Street, NW</a:t>
            </a:r>
            <a:endParaRPr lang="en-US" b="1" dirty="0"/>
          </a:p>
          <a:p>
            <a:pPr marL="0" indent="0">
              <a:buNone/>
            </a:pPr>
            <a:r>
              <a:rPr lang="en-US" b="1" dirty="0"/>
              <a:t>Project Description: </a:t>
            </a:r>
            <a:r>
              <a:rPr lang="en-US" dirty="0"/>
              <a:t>This project advances DDOT's commitment to Vision Zero by converting New Jersey Avenue to two-way traffic operation. Addition of bicycle lanes and crosswalks including first protected intersection.</a:t>
            </a:r>
          </a:p>
          <a:p>
            <a:pPr marL="0" indent="0">
              <a:buNone/>
            </a:pPr>
            <a:r>
              <a:rPr lang="en-US" b="1" dirty="0"/>
              <a:t>Challenges and Barriers: </a:t>
            </a:r>
            <a:r>
              <a:rPr lang="en-US" dirty="0"/>
              <a:t>None at this time.</a:t>
            </a:r>
          </a:p>
          <a:p>
            <a:pPr marL="0" indent="0">
              <a:buNone/>
            </a:pPr>
            <a:r>
              <a:rPr lang="en-US" b="1" dirty="0"/>
              <a:t>Opportunities to Expedite: </a:t>
            </a:r>
            <a:r>
              <a:rPr lang="en-US" dirty="0"/>
              <a:t>Project completed.</a:t>
            </a:r>
          </a:p>
          <a:p>
            <a:pPr fontAlgn="ctr"/>
            <a:endParaRPr lang="en-US"/>
          </a:p>
          <a:p>
            <a:pPr fontAlgn="ctr"/>
            <a:endParaRPr lang="en-US"/>
          </a:p>
          <a:p>
            <a:pPr fontAlgn="ctr"/>
            <a:endParaRPr lang="en-US"/>
          </a:p>
          <a:p>
            <a:endParaRPr lang="en-US"/>
          </a:p>
        </p:txBody>
      </p:sp>
      <p:pic>
        <p:nvPicPr>
          <p:cNvPr id="5" name="Picture Placeholder 4">
            <a:extLst>
              <a:ext uri="{FF2B5EF4-FFF2-40B4-BE49-F238E27FC236}">
                <a16:creationId xmlns:a16="http://schemas.microsoft.com/office/drawing/2014/main" id="{93DA912C-161F-47F3-803A-21E46EEB475B}"/>
              </a:ext>
            </a:extLst>
          </p:cNvPr>
          <p:cNvPicPr>
            <a:picLocks noGrp="1" noChangeAspect="1"/>
          </p:cNvPicPr>
          <p:nvPr>
            <p:ph type="pic" sz="quarter" idx="13"/>
          </p:nvPr>
        </p:nvPicPr>
        <p:blipFill>
          <a:blip r:embed="rId2"/>
          <a:srcRect l="16544" r="16544"/>
          <a:stretch>
            <a:fillRect/>
          </a:stretch>
        </p:blipFill>
        <p:spPr>
          <a:xfrm>
            <a:off x="22225" y="724632"/>
            <a:ext cx="4425950" cy="5144356"/>
          </a:xfrm>
          <a:prstGeom prst="rect">
            <a:avLst/>
          </a:prstGeom>
          <a:ln>
            <a:solidFill>
              <a:srgbClr val="C00000"/>
            </a:solidFill>
          </a:ln>
        </p:spPr>
      </p:pic>
    </p:spTree>
    <p:extLst>
      <p:ext uri="{BB962C8B-B14F-4D97-AF65-F5344CB8AC3E}">
        <p14:creationId xmlns:p14="http://schemas.microsoft.com/office/powerpoint/2010/main" val="1970490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4512B8-4721-4259-9E02-EB8866D2ABE3}"/>
              </a:ext>
            </a:extLst>
          </p:cNvPr>
          <p:cNvSpPr>
            <a:spLocks noGrp="1"/>
          </p:cNvSpPr>
          <p:nvPr>
            <p:ph type="title"/>
          </p:nvPr>
        </p:nvSpPr>
        <p:spPr/>
        <p:txBody>
          <a:bodyPr/>
          <a:lstStyle/>
          <a:p>
            <a:r>
              <a:rPr lang="en-US"/>
              <a:t>Blagden Avenue Sidewalk</a:t>
            </a:r>
          </a:p>
        </p:txBody>
      </p:sp>
      <p:sp>
        <p:nvSpPr>
          <p:cNvPr id="4" name="Content Placeholder 3">
            <a:extLst>
              <a:ext uri="{FF2B5EF4-FFF2-40B4-BE49-F238E27FC236}">
                <a16:creationId xmlns:a16="http://schemas.microsoft.com/office/drawing/2014/main" id="{27844001-8352-4647-860B-F53BB999CF31}"/>
              </a:ext>
            </a:extLst>
          </p:cNvPr>
          <p:cNvSpPr>
            <a:spLocks noGrp="1"/>
          </p:cNvSpPr>
          <p:nvPr>
            <p:ph sz="half" idx="2"/>
          </p:nvPr>
        </p:nvSpPr>
        <p:spPr/>
        <p:txBody>
          <a:bodyPr vert="horz" lIns="91440" tIns="45720" rIns="91440" bIns="45720" rtlCol="0" anchor="t">
            <a:normAutofit/>
          </a:bodyPr>
          <a:lstStyle/>
          <a:p>
            <a:pPr fontAlgn="ctr"/>
            <a:r>
              <a:rPr lang="en-US" b="1" dirty="0"/>
              <a:t>Ward:</a:t>
            </a:r>
            <a:r>
              <a:rPr lang="en-US" dirty="0"/>
              <a:t> 4</a:t>
            </a:r>
          </a:p>
          <a:p>
            <a:r>
              <a:rPr lang="en-US" b="1" dirty="0"/>
              <a:t>Performance Objective:</a:t>
            </a:r>
            <a:r>
              <a:rPr lang="en-US" dirty="0"/>
              <a:t> Pedestrian Safety</a:t>
            </a:r>
            <a:endParaRPr lang="en-US" i="1" dirty="0"/>
          </a:p>
          <a:p>
            <a:pPr fontAlgn="ctr"/>
            <a:r>
              <a:rPr lang="en-US" b="1" dirty="0"/>
              <a:t>Construction Start: </a:t>
            </a:r>
            <a:r>
              <a:rPr lang="en-US" dirty="0"/>
              <a:t>FY20</a:t>
            </a:r>
          </a:p>
          <a:p>
            <a:r>
              <a:rPr lang="en-US" b="1" dirty="0"/>
              <a:t>Estimated Construction End: </a:t>
            </a:r>
            <a:r>
              <a:rPr lang="en-US" dirty="0"/>
              <a:t>FY21</a:t>
            </a:r>
          </a:p>
          <a:p>
            <a:pPr fontAlgn="ctr"/>
            <a:r>
              <a:rPr lang="en-US" b="1" dirty="0"/>
              <a:t>Budget Type:</a:t>
            </a:r>
            <a:r>
              <a:rPr lang="en-US" dirty="0"/>
              <a:t> Local</a:t>
            </a:r>
          </a:p>
          <a:p>
            <a:pPr fontAlgn="ctr"/>
            <a:r>
              <a:rPr lang="en-US" b="1" dirty="0"/>
              <a:t>Cost: </a:t>
            </a:r>
            <a:r>
              <a:rPr lang="en-US" dirty="0"/>
              <a:t>$935,000</a:t>
            </a:r>
          </a:p>
          <a:p>
            <a:endParaRPr lang="en-US"/>
          </a:p>
          <a:p>
            <a:pPr marL="0" indent="0">
              <a:buNone/>
            </a:pPr>
            <a:endParaRPr lang="en-US" b="1"/>
          </a:p>
          <a:p>
            <a:pPr marL="0" indent="0" fontAlgn="ctr">
              <a:buNone/>
            </a:pPr>
            <a:r>
              <a:rPr lang="en-US" b="1" dirty="0"/>
              <a:t>Project Limits: </a:t>
            </a:r>
            <a:r>
              <a:rPr lang="en-US" dirty="0"/>
              <a:t>Matthewson to Allison Streets NW</a:t>
            </a:r>
            <a:endParaRPr lang="en-US" b="1" dirty="0"/>
          </a:p>
          <a:p>
            <a:pPr marL="0" indent="0">
              <a:buNone/>
            </a:pPr>
            <a:r>
              <a:rPr lang="en-US" b="1" dirty="0"/>
              <a:t>Project Description: </a:t>
            </a:r>
            <a:r>
              <a:rPr lang="en-US" dirty="0"/>
              <a:t>The project provides about a quarter mile of sidewalk where there currently is none.</a:t>
            </a:r>
          </a:p>
          <a:p>
            <a:pPr marL="0" indent="0">
              <a:buNone/>
            </a:pPr>
            <a:r>
              <a:rPr lang="en-US" b="1" dirty="0"/>
              <a:t>Challenges and Barriers: </a:t>
            </a:r>
            <a:r>
              <a:rPr lang="en-US" dirty="0"/>
              <a:t>None at this time.</a:t>
            </a:r>
          </a:p>
          <a:p>
            <a:pPr marL="0" indent="0">
              <a:buNone/>
            </a:pPr>
            <a:r>
              <a:rPr lang="en-US" b="1" dirty="0"/>
              <a:t>Opportunities to Expedite: </a:t>
            </a:r>
            <a:r>
              <a:rPr lang="en-US" dirty="0"/>
              <a:t>Project completed</a:t>
            </a:r>
            <a:r>
              <a:rPr lang="en-US" i="1" dirty="0"/>
              <a:t>.</a:t>
            </a:r>
          </a:p>
        </p:txBody>
      </p:sp>
      <p:pic>
        <p:nvPicPr>
          <p:cNvPr id="8" name="Picture 8">
            <a:extLst>
              <a:ext uri="{FF2B5EF4-FFF2-40B4-BE49-F238E27FC236}">
                <a16:creationId xmlns:a16="http://schemas.microsoft.com/office/drawing/2014/main" id="{F4867D7F-BE3E-41CD-8299-C6ACD3B8F87A}"/>
              </a:ext>
            </a:extLst>
          </p:cNvPr>
          <p:cNvPicPr>
            <a:picLocks noGrp="1" noChangeAspect="1"/>
          </p:cNvPicPr>
          <p:nvPr>
            <p:ph type="pic" sz="quarter" idx="13"/>
          </p:nvPr>
        </p:nvPicPr>
        <p:blipFill rotWithShape="1">
          <a:blip r:embed="rId2"/>
          <a:srcRect l="20188" r="20188"/>
          <a:stretch/>
        </p:blipFill>
        <p:spPr>
          <a:xfrm>
            <a:off x="22579" y="724246"/>
            <a:ext cx="4425879" cy="5243817"/>
          </a:xfrm>
        </p:spPr>
      </p:pic>
    </p:spTree>
    <p:extLst>
      <p:ext uri="{BB962C8B-B14F-4D97-AF65-F5344CB8AC3E}">
        <p14:creationId xmlns:p14="http://schemas.microsoft.com/office/powerpoint/2010/main" val="3775862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tree, day&#10;&#10;Description automatically generated">
            <a:extLst>
              <a:ext uri="{FF2B5EF4-FFF2-40B4-BE49-F238E27FC236}">
                <a16:creationId xmlns:a16="http://schemas.microsoft.com/office/drawing/2014/main" id="{CA25C2EF-D392-413D-BEF3-B4CEEBAC8FAF}"/>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val="0"/>
              </a:ext>
            </a:extLst>
          </a:blip>
          <a:srcRect l="16450" t="10092" r="16638" b="12377"/>
          <a:stretch/>
        </p:blipFill>
        <p:spPr>
          <a:xfrm rot="5400000">
            <a:off x="-356975" y="1067257"/>
            <a:ext cx="5224757" cy="4539506"/>
          </a:xfrm>
        </p:spPr>
      </p:pic>
      <p:sp>
        <p:nvSpPr>
          <p:cNvPr id="3" name="Title 2">
            <a:extLst>
              <a:ext uri="{FF2B5EF4-FFF2-40B4-BE49-F238E27FC236}">
                <a16:creationId xmlns:a16="http://schemas.microsoft.com/office/drawing/2014/main" id="{517C7B37-1A4E-4B01-A44E-FF893E966792}"/>
              </a:ext>
            </a:extLst>
          </p:cNvPr>
          <p:cNvSpPr>
            <a:spLocks noGrp="1"/>
          </p:cNvSpPr>
          <p:nvPr>
            <p:ph type="title"/>
          </p:nvPr>
        </p:nvSpPr>
        <p:spPr/>
        <p:txBody>
          <a:bodyPr/>
          <a:lstStyle/>
          <a:p>
            <a:r>
              <a:rPr lang="en-US"/>
              <a:t>Metropolitan Branch Trail (MBT) Eastern Avenue</a:t>
            </a:r>
          </a:p>
        </p:txBody>
      </p:sp>
      <p:sp>
        <p:nvSpPr>
          <p:cNvPr id="4" name="Content Placeholder 3">
            <a:extLst>
              <a:ext uri="{FF2B5EF4-FFF2-40B4-BE49-F238E27FC236}">
                <a16:creationId xmlns:a16="http://schemas.microsoft.com/office/drawing/2014/main" id="{FD3DC8AA-A5B5-44DC-9015-509D8586938C}"/>
              </a:ext>
            </a:extLst>
          </p:cNvPr>
          <p:cNvSpPr>
            <a:spLocks noGrp="1"/>
          </p:cNvSpPr>
          <p:nvPr>
            <p:ph sz="half" idx="2"/>
          </p:nvPr>
        </p:nvSpPr>
        <p:spPr/>
        <p:txBody>
          <a:bodyPr vert="horz" lIns="91440" tIns="45720" rIns="91440" bIns="45720" rtlCol="0" anchor="t">
            <a:normAutofit lnSpcReduction="10000"/>
          </a:bodyPr>
          <a:lstStyle/>
          <a:p>
            <a:pPr fontAlgn="ctr"/>
            <a:r>
              <a:rPr lang="en-US" b="1" dirty="0"/>
              <a:t>Ward</a:t>
            </a:r>
            <a:r>
              <a:rPr lang="en-US" dirty="0"/>
              <a:t>: 4</a:t>
            </a:r>
          </a:p>
          <a:p>
            <a:r>
              <a:rPr lang="en-US" b="1" dirty="0"/>
              <a:t>Performance Objective</a:t>
            </a:r>
            <a:r>
              <a:rPr lang="en-US" dirty="0"/>
              <a:t>: </a:t>
            </a:r>
            <a:r>
              <a:rPr lang="en-US" i="1" dirty="0"/>
              <a:t> </a:t>
            </a:r>
            <a:r>
              <a:rPr lang="en-US" dirty="0"/>
              <a:t>Bicycle and Pedestrian Safety and Access, Sustainability</a:t>
            </a:r>
          </a:p>
          <a:p>
            <a:pPr fontAlgn="ctr"/>
            <a:r>
              <a:rPr lang="en-US" b="1" dirty="0"/>
              <a:t>Construction Start:</a:t>
            </a:r>
            <a:r>
              <a:rPr lang="en-US" dirty="0"/>
              <a:t> FY21</a:t>
            </a:r>
            <a:endParaRPr lang="en-US" dirty="0">
              <a:solidFill>
                <a:srgbClr val="FF0000"/>
              </a:solidFill>
            </a:endParaRPr>
          </a:p>
          <a:p>
            <a:pPr fontAlgn="ctr"/>
            <a:r>
              <a:rPr lang="en-US" b="1" dirty="0"/>
              <a:t>Estimated Construction End: </a:t>
            </a:r>
            <a:r>
              <a:rPr lang="en-US" dirty="0"/>
              <a:t>FY21</a:t>
            </a:r>
            <a:endParaRPr lang="en-US" dirty="0">
              <a:solidFill>
                <a:srgbClr val="293E6B"/>
              </a:solidFill>
            </a:endParaRPr>
          </a:p>
          <a:p>
            <a:pPr fontAlgn="ctr"/>
            <a:r>
              <a:rPr lang="en-US" b="1" dirty="0"/>
              <a:t>Budget Type:</a:t>
            </a:r>
            <a:r>
              <a:rPr lang="en-US" dirty="0"/>
              <a:t> Local</a:t>
            </a:r>
          </a:p>
          <a:p>
            <a:pPr fontAlgn="ctr"/>
            <a:r>
              <a:rPr lang="en-US" b="1" dirty="0"/>
              <a:t>Cost:</a:t>
            </a:r>
            <a:r>
              <a:rPr lang="en-US" dirty="0"/>
              <a:t> $1.1 million</a:t>
            </a:r>
          </a:p>
          <a:p>
            <a:pPr marL="0" indent="0">
              <a:buNone/>
            </a:pPr>
            <a:endParaRPr lang="en-US" b="1"/>
          </a:p>
          <a:p>
            <a:pPr marL="0" indent="0">
              <a:buNone/>
            </a:pPr>
            <a:r>
              <a:rPr lang="en-US" b="1" dirty="0"/>
              <a:t>Project Limits: </a:t>
            </a:r>
            <a:r>
              <a:rPr lang="en-US" dirty="0"/>
              <a:t>Piney Branch Road to the DC/Maryland Line</a:t>
            </a:r>
            <a:endParaRPr lang="en-US" b="1" dirty="0"/>
          </a:p>
          <a:p>
            <a:pPr marL="0" indent="0">
              <a:buNone/>
            </a:pPr>
            <a:r>
              <a:rPr lang="en-US" b="1" dirty="0"/>
              <a:t>Project Description: </a:t>
            </a:r>
            <a:r>
              <a:rPr lang="en-US" dirty="0"/>
              <a:t>Construction of new porous asphalt trail including bioretention, new LED streetlights, and additional street trees</a:t>
            </a:r>
          </a:p>
          <a:p>
            <a:pPr marL="0" indent="0">
              <a:buNone/>
            </a:pPr>
            <a:r>
              <a:rPr lang="en-US" b="1" dirty="0"/>
              <a:t>Challenges and Barriers: </a:t>
            </a:r>
            <a:r>
              <a:rPr lang="en-US" dirty="0"/>
              <a:t>Continuing coordination with PEPCO for utility pole relocation during construction.</a:t>
            </a:r>
          </a:p>
          <a:p>
            <a:pPr marL="0" indent="0">
              <a:buNone/>
            </a:pPr>
            <a:r>
              <a:rPr lang="en-US" b="1" dirty="0"/>
              <a:t>Opportunities to Expedite: </a:t>
            </a:r>
            <a:r>
              <a:rPr lang="en-US" dirty="0"/>
              <a:t>Project was expedited for this fiscal year separate from the rest of the Metropolitan Branch Trail project to take advantage of recent PEPCO work in the project area.</a:t>
            </a:r>
          </a:p>
          <a:p>
            <a:endParaRPr lang="en-US"/>
          </a:p>
        </p:txBody>
      </p:sp>
    </p:spTree>
    <p:extLst>
      <p:ext uri="{BB962C8B-B14F-4D97-AF65-F5344CB8AC3E}">
        <p14:creationId xmlns:p14="http://schemas.microsoft.com/office/powerpoint/2010/main" val="251543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B765A3-2CE7-4EB0-A91E-ACBAFAD34498}"/>
              </a:ext>
            </a:extLst>
          </p:cNvPr>
          <p:cNvSpPr>
            <a:spLocks noGrp="1"/>
          </p:cNvSpPr>
          <p:nvPr>
            <p:ph type="title"/>
          </p:nvPr>
        </p:nvSpPr>
        <p:spPr/>
        <p:txBody>
          <a:bodyPr/>
          <a:lstStyle/>
          <a:p>
            <a:r>
              <a:rPr lang="en-US"/>
              <a:t>K Street NE Protected Bike Lane</a:t>
            </a:r>
          </a:p>
        </p:txBody>
      </p:sp>
      <p:sp>
        <p:nvSpPr>
          <p:cNvPr id="4" name="Content Placeholder 3">
            <a:extLst>
              <a:ext uri="{FF2B5EF4-FFF2-40B4-BE49-F238E27FC236}">
                <a16:creationId xmlns:a16="http://schemas.microsoft.com/office/drawing/2014/main" id="{E56B21A4-188F-4D0A-8146-4C50250B004C}"/>
              </a:ext>
            </a:extLst>
          </p:cNvPr>
          <p:cNvSpPr>
            <a:spLocks noGrp="1"/>
          </p:cNvSpPr>
          <p:nvPr>
            <p:ph sz="half" idx="2"/>
          </p:nvPr>
        </p:nvSpPr>
        <p:spPr/>
        <p:txBody>
          <a:bodyPr vert="horz" lIns="91440" tIns="45720" rIns="91440" bIns="45720" rtlCol="0" anchor="t">
            <a:normAutofit/>
          </a:bodyPr>
          <a:lstStyle/>
          <a:p>
            <a:pPr fontAlgn="ctr"/>
            <a:r>
              <a:rPr lang="en-US" b="1" dirty="0"/>
              <a:t>Ward</a:t>
            </a:r>
            <a:r>
              <a:rPr lang="en-US" dirty="0"/>
              <a:t>: 6</a:t>
            </a:r>
          </a:p>
          <a:p>
            <a:r>
              <a:rPr lang="en-US" b="1" dirty="0"/>
              <a:t>Performance Objective</a:t>
            </a:r>
            <a:r>
              <a:rPr lang="en-US" dirty="0"/>
              <a:t>: Bicycle Safety, Equity, Sustainability</a:t>
            </a:r>
          </a:p>
          <a:p>
            <a:pPr fontAlgn="ctr"/>
            <a:r>
              <a:rPr lang="en-US" b="1" dirty="0"/>
              <a:t>Construction Start:</a:t>
            </a:r>
            <a:r>
              <a:rPr lang="en-US" dirty="0"/>
              <a:t> FY21  </a:t>
            </a:r>
          </a:p>
          <a:p>
            <a:r>
              <a:rPr lang="en-US" b="1" dirty="0"/>
              <a:t>Estimated Construction End: </a:t>
            </a:r>
            <a:r>
              <a:rPr lang="en-US" dirty="0"/>
              <a:t>FY21</a:t>
            </a:r>
          </a:p>
          <a:p>
            <a:pPr fontAlgn="ctr"/>
            <a:r>
              <a:rPr lang="en-US" b="1" dirty="0"/>
              <a:t>Budget Type</a:t>
            </a:r>
            <a:r>
              <a:rPr lang="en-US" dirty="0"/>
              <a:t>: Local</a:t>
            </a:r>
          </a:p>
          <a:p>
            <a:r>
              <a:rPr lang="en-US" b="1" dirty="0"/>
              <a:t>Cost:</a:t>
            </a:r>
            <a:r>
              <a:rPr lang="en-US" dirty="0"/>
              <a:t> $427,000</a:t>
            </a:r>
          </a:p>
          <a:p>
            <a:pPr marL="0" indent="0">
              <a:buNone/>
            </a:pPr>
            <a:r>
              <a:rPr lang="en-US" b="1" dirty="0"/>
              <a:t>Project Limits: </a:t>
            </a:r>
            <a:r>
              <a:rPr lang="en-US" dirty="0"/>
              <a:t>From 1st St NE to 7th St NW</a:t>
            </a:r>
            <a:endParaRPr lang="en-US" b="1" dirty="0"/>
          </a:p>
          <a:p>
            <a:pPr marL="0" indent="0">
              <a:buNone/>
            </a:pPr>
            <a:r>
              <a:rPr lang="en-US" b="1" dirty="0"/>
              <a:t>Project Description: </a:t>
            </a:r>
            <a:r>
              <a:rPr lang="en-US" dirty="0"/>
              <a:t>Replace intermittent painted bike lanes with continuous protected bike lanes to provide a primary East/West bicycling route through downtown.</a:t>
            </a:r>
          </a:p>
          <a:p>
            <a:pPr marL="0" indent="0">
              <a:buNone/>
            </a:pPr>
            <a:r>
              <a:rPr lang="en-US" b="1" dirty="0"/>
              <a:t>Challenges and Barriers: </a:t>
            </a:r>
            <a:r>
              <a:rPr lang="en-US" dirty="0"/>
              <a:t>High demand for curbside access by competing interests, business &amp; residential interests have varied levels of support for this project.</a:t>
            </a:r>
          </a:p>
          <a:p>
            <a:pPr marL="0" indent="0">
              <a:buNone/>
            </a:pPr>
            <a:r>
              <a:rPr lang="en-US" b="1" dirty="0"/>
              <a:t>Opportunities to Expedite: </a:t>
            </a:r>
            <a:r>
              <a:rPr lang="en-US" dirty="0"/>
              <a:t>Project completed.</a:t>
            </a:r>
          </a:p>
          <a:p>
            <a:endParaRPr lang="en-US"/>
          </a:p>
        </p:txBody>
      </p:sp>
      <p:pic>
        <p:nvPicPr>
          <p:cNvPr id="12" name="Picture 12">
            <a:extLst>
              <a:ext uri="{FF2B5EF4-FFF2-40B4-BE49-F238E27FC236}">
                <a16:creationId xmlns:a16="http://schemas.microsoft.com/office/drawing/2014/main" id="{6157102E-6C5E-4821-A80B-6CA4B26584C5}"/>
              </a:ext>
            </a:extLst>
          </p:cNvPr>
          <p:cNvPicPr>
            <a:picLocks noChangeAspect="1"/>
          </p:cNvPicPr>
          <p:nvPr/>
        </p:nvPicPr>
        <p:blipFill>
          <a:blip r:embed="rId2"/>
          <a:stretch>
            <a:fillRect/>
          </a:stretch>
        </p:blipFill>
        <p:spPr>
          <a:xfrm>
            <a:off x="-4176" y="1762730"/>
            <a:ext cx="4475967" cy="3301224"/>
          </a:xfrm>
          <a:prstGeom prst="rect">
            <a:avLst/>
          </a:prstGeom>
        </p:spPr>
      </p:pic>
    </p:spTree>
    <p:extLst>
      <p:ext uri="{BB962C8B-B14F-4D97-AF65-F5344CB8AC3E}">
        <p14:creationId xmlns:p14="http://schemas.microsoft.com/office/powerpoint/2010/main" val="810895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AC75B904-D500-42CC-8952-8D03F3A0F828}"/>
              </a:ext>
            </a:extLst>
          </p:cNvPr>
          <p:cNvPicPr>
            <a:picLocks noGrp="1" noChangeAspect="1"/>
          </p:cNvPicPr>
          <p:nvPr>
            <p:ph type="pic" sz="quarter" idx="13"/>
          </p:nvPr>
        </p:nvPicPr>
        <p:blipFill rotWithShape="1">
          <a:blip r:embed="rId2"/>
          <a:srcRect l="12934" r="12934"/>
          <a:stretch/>
        </p:blipFill>
        <p:spPr>
          <a:xfrm>
            <a:off x="22579" y="1549717"/>
            <a:ext cx="4425879" cy="3677542"/>
          </a:xfrm>
        </p:spPr>
      </p:pic>
      <p:sp>
        <p:nvSpPr>
          <p:cNvPr id="3" name="Title 2">
            <a:extLst>
              <a:ext uri="{FF2B5EF4-FFF2-40B4-BE49-F238E27FC236}">
                <a16:creationId xmlns:a16="http://schemas.microsoft.com/office/drawing/2014/main" id="{D174740F-29A5-4D7D-B936-1FEE5851019D}"/>
              </a:ext>
            </a:extLst>
          </p:cNvPr>
          <p:cNvSpPr>
            <a:spLocks noGrp="1"/>
          </p:cNvSpPr>
          <p:nvPr>
            <p:ph type="title"/>
          </p:nvPr>
        </p:nvSpPr>
        <p:spPr/>
        <p:txBody>
          <a:bodyPr/>
          <a:lstStyle/>
          <a:p>
            <a:r>
              <a:rPr lang="en-US"/>
              <a:t>West Virginia Avenue NE Protected Bike Lanes</a:t>
            </a:r>
          </a:p>
        </p:txBody>
      </p:sp>
      <p:sp>
        <p:nvSpPr>
          <p:cNvPr id="4" name="Content Placeholder 3">
            <a:extLst>
              <a:ext uri="{FF2B5EF4-FFF2-40B4-BE49-F238E27FC236}">
                <a16:creationId xmlns:a16="http://schemas.microsoft.com/office/drawing/2014/main" id="{5DDD2F58-C42E-4AB8-B015-2A181316DE40}"/>
              </a:ext>
            </a:extLst>
          </p:cNvPr>
          <p:cNvSpPr>
            <a:spLocks noGrp="1"/>
          </p:cNvSpPr>
          <p:nvPr>
            <p:ph sz="half" idx="2"/>
          </p:nvPr>
        </p:nvSpPr>
        <p:spPr/>
        <p:txBody>
          <a:bodyPr vert="horz" lIns="91440" tIns="45720" rIns="91440" bIns="45720" rtlCol="0" anchor="t">
            <a:normAutofit/>
          </a:bodyPr>
          <a:lstStyle/>
          <a:p>
            <a:pPr fontAlgn="ctr"/>
            <a:r>
              <a:rPr lang="en-US" b="1" dirty="0"/>
              <a:t>Ward</a:t>
            </a:r>
            <a:r>
              <a:rPr lang="en-US" dirty="0"/>
              <a:t>: 5 and 6</a:t>
            </a:r>
          </a:p>
          <a:p>
            <a:r>
              <a:rPr lang="en-US" b="1" dirty="0"/>
              <a:t>Performance Objective:</a:t>
            </a:r>
            <a:r>
              <a:rPr lang="en-US" dirty="0"/>
              <a:t>  Bicycle Safety, Equity, Sustainability</a:t>
            </a:r>
          </a:p>
          <a:p>
            <a:pPr fontAlgn="ctr"/>
            <a:r>
              <a:rPr lang="en-US" b="1" dirty="0"/>
              <a:t>Construction Start</a:t>
            </a:r>
            <a:r>
              <a:rPr lang="en-US" dirty="0"/>
              <a:t>: FY21</a:t>
            </a:r>
          </a:p>
          <a:p>
            <a:r>
              <a:rPr lang="en-US" b="1" dirty="0"/>
              <a:t>Estimated Construction End: </a:t>
            </a:r>
            <a:r>
              <a:rPr lang="en-US" dirty="0"/>
              <a:t>FY21</a:t>
            </a:r>
          </a:p>
          <a:p>
            <a:pPr fontAlgn="ctr"/>
            <a:r>
              <a:rPr lang="en-US" b="1" dirty="0"/>
              <a:t>Budget Type</a:t>
            </a:r>
            <a:r>
              <a:rPr lang="en-US" dirty="0"/>
              <a:t>: Local</a:t>
            </a:r>
          </a:p>
          <a:p>
            <a:pPr fontAlgn="ctr"/>
            <a:r>
              <a:rPr lang="en-US" b="1" dirty="0"/>
              <a:t>Cost</a:t>
            </a:r>
            <a:r>
              <a:rPr lang="en-US" dirty="0"/>
              <a:t>: $225,000</a:t>
            </a:r>
          </a:p>
          <a:p>
            <a:pPr marL="0" indent="0">
              <a:buNone/>
            </a:pPr>
            <a:endParaRPr lang="en-US" b="1"/>
          </a:p>
          <a:p>
            <a:pPr marL="0" indent="0">
              <a:buNone/>
            </a:pPr>
            <a:r>
              <a:rPr lang="en-US" b="1" dirty="0"/>
              <a:t>Project Limits: </a:t>
            </a:r>
            <a:r>
              <a:rPr lang="en-US" dirty="0"/>
              <a:t>From L St NE to New York Ave NE</a:t>
            </a:r>
            <a:endParaRPr lang="en-US" b="1" i="1" dirty="0"/>
          </a:p>
          <a:p>
            <a:pPr marL="0" indent="0">
              <a:buNone/>
            </a:pPr>
            <a:r>
              <a:rPr lang="en-US" b="1" dirty="0"/>
              <a:t>Project Description: </a:t>
            </a:r>
            <a:r>
              <a:rPr lang="en-US" dirty="0"/>
              <a:t>Install protected bike lanes along corridor to provide a safe bicycling route from K St area to Ivy City</a:t>
            </a:r>
            <a:endParaRPr lang="en-US" b="1" i="1" dirty="0"/>
          </a:p>
          <a:p>
            <a:pPr marL="0" indent="0">
              <a:buNone/>
            </a:pPr>
            <a:r>
              <a:rPr lang="en-US" b="1" dirty="0"/>
              <a:t>Challenges and Barriers: </a:t>
            </a:r>
            <a:r>
              <a:rPr lang="en-US" dirty="0"/>
              <a:t>Industrial uses along northern portion, residential uses along southern portion, interests not always aligned on purpose/need.</a:t>
            </a:r>
          </a:p>
          <a:p>
            <a:pPr marL="0" indent="0">
              <a:buNone/>
            </a:pPr>
            <a:r>
              <a:rPr lang="en-US" b="1" dirty="0"/>
              <a:t>Opportunities to Expedite: </a:t>
            </a:r>
            <a:r>
              <a:rPr lang="en-US" dirty="0"/>
              <a:t>Project completed.</a:t>
            </a:r>
          </a:p>
        </p:txBody>
      </p:sp>
    </p:spTree>
    <p:extLst>
      <p:ext uri="{BB962C8B-B14F-4D97-AF65-F5344CB8AC3E}">
        <p14:creationId xmlns:p14="http://schemas.microsoft.com/office/powerpoint/2010/main" val="1231670143"/>
      </p:ext>
    </p:extLst>
  </p:cSld>
  <p:clrMapOvr>
    <a:masterClrMapping/>
  </p:clrMapOvr>
</p:sld>
</file>

<file path=ppt/theme/theme1.xml><?xml version="1.0" encoding="utf-8"?>
<a:theme xmlns:a="http://schemas.openxmlformats.org/drawingml/2006/main" name="2015_DDOT_Presentation">
  <a:themeElements>
    <a:clrScheme name="DDOT">
      <a:dk1>
        <a:srgbClr val="181818"/>
      </a:dk1>
      <a:lt1>
        <a:srgbClr val="FFFFFF"/>
      </a:lt1>
      <a:dk2>
        <a:srgbClr val="293E6B"/>
      </a:dk2>
      <a:lt2>
        <a:srgbClr val="FFFFFF"/>
      </a:lt2>
      <a:accent1>
        <a:srgbClr val="293E6B"/>
      </a:accent1>
      <a:accent2>
        <a:srgbClr val="F32837"/>
      </a:accent2>
      <a:accent3>
        <a:srgbClr val="B3B3B3"/>
      </a:accent3>
      <a:accent4>
        <a:srgbClr val="96AAD6"/>
      </a:accent4>
      <a:accent5>
        <a:srgbClr val="F77D87"/>
      </a:accent5>
      <a:accent6>
        <a:srgbClr val="7F7F7F"/>
      </a:accent6>
      <a:hlink>
        <a:srgbClr val="F32837"/>
      </a:hlink>
      <a:folHlink>
        <a:srgbClr val="F3283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8 PowerPoint template" id="{8CFDD190-4DFA-1C4D-A62B-4411966D86DE}" vid="{1A118F32-9557-694A-9D36-AC1DC72668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6DD9380675CB42AAC039A3E3653265" ma:contentTypeVersion="8" ma:contentTypeDescription="Create a new document." ma:contentTypeScope="" ma:versionID="a761cbd943e4d8c1c78ad69bb6325dea">
  <xsd:schema xmlns:xsd="http://www.w3.org/2001/XMLSchema" xmlns:xs="http://www.w3.org/2001/XMLSchema" xmlns:p="http://schemas.microsoft.com/office/2006/metadata/properties" xmlns:ns2="1e073dd5-50e7-4a56-81ec-d71e1376c9a5" xmlns:ns3="3eae8caf-fb10-4398-8fd7-063ba72414d2" targetNamespace="http://schemas.microsoft.com/office/2006/metadata/properties" ma:root="true" ma:fieldsID="bece5788423dc476700f7b44c231e70e" ns2:_="" ns3:_="">
    <xsd:import namespace="1e073dd5-50e7-4a56-81ec-d71e1376c9a5"/>
    <xsd:import namespace="3eae8caf-fb10-4398-8fd7-063ba72414d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73dd5-50e7-4a56-81ec-d71e1376c9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ae8caf-fb10-4398-8fd7-063ba72414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eae8caf-fb10-4398-8fd7-063ba72414d2">
      <UserInfo>
        <DisplayName>Stout, Amanda (DDOT)</DisplayName>
        <AccountId>12</AccountId>
        <AccountType/>
      </UserInfo>
      <UserInfo>
        <DisplayName>Babers, Lucinda (EOM)</DisplayName>
        <AccountId>117</AccountId>
        <AccountType/>
      </UserInfo>
      <UserInfo>
        <DisplayName>Lott, Everett (DDOT)</DisplayName>
        <AccountId>118</AccountId>
        <AccountType/>
      </UserInfo>
      <UserInfo>
        <DisplayName>z-Klein, Naomi (DDOT)</DisplayName>
        <AccountId>119</AccountId>
        <AccountType/>
      </UserInfo>
      <UserInfo>
        <DisplayName>Stephens, Lauren (DDOT)</DisplayName>
        <AccountId>120</AccountId>
        <AccountType/>
      </UserInfo>
      <UserInfo>
        <DisplayName>Emerine, Dan (DDOT)</DisplayName>
        <AccountId>103</AccountId>
        <AccountType/>
      </UserInfo>
      <UserInfo>
        <DisplayName>Carlile, Saesha (DDOT)</DisplayName>
        <AccountId>104</AccountId>
        <AccountType/>
      </UserInfo>
      <UserInfo>
        <DisplayName>Scott, Kyle (DDOT)</DisplayName>
        <AccountId>57</AccountId>
        <AccountType/>
      </UserInfo>
      <UserInfo>
        <DisplayName>Revesz, Paul (DDOT)</DisplayName>
        <AccountId>112</AccountId>
        <AccountType/>
      </UserInfo>
      <UserInfo>
        <DisplayName>Brooks, Samuel M. (DDOT)</DisplayName>
        <AccountId>63</AccountId>
        <AccountType/>
      </UserInfo>
      <UserInfo>
        <DisplayName>Rupert, Lezlie (DDOT)</DisplayName>
        <AccountId>71</AccountId>
        <AccountType/>
      </UserInfo>
      <UserInfo>
        <DisplayName>Bailey, Linda (DDOT)</DisplayName>
        <AccountId>121</AccountId>
        <AccountType/>
      </UserInfo>
      <UserInfo>
        <DisplayName>Willson, Charlie (DDOT)</DisplayName>
        <AccountId>122</AccountId>
        <AccountType/>
      </UserInfo>
      <UserInfo>
        <DisplayName>Chamberlin, Anna (DDOT)</DisplayName>
        <AccountId>123</AccountId>
        <AccountType/>
      </UserInfo>
      <UserInfo>
        <DisplayName>Raja, Wasim (DDOT)</DisplayName>
        <AccountId>18</AccountId>
        <AccountType/>
      </UserInfo>
      <UserInfo>
        <DisplayName>Muluneh, Dawit (DDOT)</DisplayName>
        <AccountId>43</AccountId>
        <AccountType/>
      </UserInfo>
      <UserInfo>
        <DisplayName>Kenney, Richard (DDOT)</DisplayName>
        <AccountId>42</AccountId>
        <AccountType/>
      </UserInfo>
      <UserInfo>
        <DisplayName>Smith, Ravay (PSC)</DisplayName>
        <AccountId>124</AccountId>
        <AccountType/>
      </UserInfo>
      <UserInfo>
        <DisplayName>Bennett, Jeffrey (DDOT)</DisplayName>
        <AccountId>125</AccountId>
        <AccountType/>
      </UserInfo>
      <UserInfo>
        <DisplayName>Longshore, Carla (DDOT)</DisplayName>
        <AccountId>58</AccountId>
        <AccountType/>
      </UserInfo>
      <UserInfo>
        <DisplayName>Snowden, Renan (DDOT)</DisplayName>
        <AccountId>14</AccountId>
        <AccountType/>
      </UserInfo>
      <UserInfo>
        <DisplayName>Worth, Spring (DDOT)</DisplayName>
        <AccountId>16</AccountId>
        <AccountType/>
      </UserInfo>
      <UserInfo>
        <DisplayName>Jones, David (DDOT)</DisplayName>
        <AccountId>136</AccountId>
        <AccountType/>
      </UserInfo>
      <UserInfo>
        <DisplayName>Dampier, Ronnie (DDOT)</DisplayName>
        <AccountId>180</AccountId>
        <AccountType/>
      </UserInfo>
      <UserInfo>
        <DisplayName>Kershbaum, Sharon (DDOT)</DisplayName>
        <AccountId>208</AccountId>
        <AccountType/>
      </UserInfo>
      <UserInfo>
        <DisplayName>Crabb, Kathleen (DDOT)</DisplayName>
        <AccountId>209</AccountId>
        <AccountType/>
      </UserInfo>
    </SharedWithUsers>
  </documentManagement>
</p:properties>
</file>

<file path=customXml/itemProps1.xml><?xml version="1.0" encoding="utf-8"?>
<ds:datastoreItem xmlns:ds="http://schemas.openxmlformats.org/officeDocument/2006/customXml" ds:itemID="{FE37BD5E-CD93-4DFE-AFA1-E215136B2393}">
  <ds:schemaRefs>
    <ds:schemaRef ds:uri="1e073dd5-50e7-4a56-81ec-d71e1376c9a5"/>
    <ds:schemaRef ds:uri="3eae8caf-fb10-4398-8fd7-063ba7241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299AB33-9A59-468A-9364-4BB76F1005FC}">
  <ds:schemaRefs>
    <ds:schemaRef ds:uri="http://schemas.microsoft.com/sharepoint/v3/contenttype/forms"/>
  </ds:schemaRefs>
</ds:datastoreItem>
</file>

<file path=customXml/itemProps3.xml><?xml version="1.0" encoding="utf-8"?>
<ds:datastoreItem xmlns:ds="http://schemas.openxmlformats.org/officeDocument/2006/customXml" ds:itemID="{9EC05CF9-5AEA-40C9-91B3-5684C6563FA3}">
  <ds:schemaRefs>
    <ds:schemaRef ds:uri="1e073dd5-50e7-4a56-81ec-d71e1376c9a5"/>
    <ds:schemaRef ds:uri="3eae8caf-fb10-4398-8fd7-063ba72414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2015_DDOT_Presentation</Template>
  <Application>Microsoft Office PowerPoint</Application>
  <PresentationFormat>Widescreen</PresentationFormat>
  <Slides>44</Slides>
  <Notes>2</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2015_DDOT_Presentation</vt:lpstr>
      <vt:lpstr>PowerPoint Presentation</vt:lpstr>
      <vt:lpstr>FY21 COMPLETED PROJECTS</vt:lpstr>
      <vt:lpstr>G Street Cycle Track</vt:lpstr>
      <vt:lpstr>Replacement of 31st Street, NW Bridge over C&amp;O Canal</vt:lpstr>
      <vt:lpstr>New Jersey and New York Avenue, NW Safety Improvements</vt:lpstr>
      <vt:lpstr>Blagden Avenue Sidewalk</vt:lpstr>
      <vt:lpstr>Metropolitan Branch Trail (MBT) Eastern Avenue</vt:lpstr>
      <vt:lpstr>K Street NE Protected Bike Lane</vt:lpstr>
      <vt:lpstr>West Virginia Avenue NE Protected Bike Lanes</vt:lpstr>
      <vt:lpstr>1st Street SE Protected Bike Lane</vt:lpstr>
      <vt:lpstr>PowerPoint Presentation</vt:lpstr>
      <vt:lpstr>New Frederick Douglass Memorial Bridge / South Capitol Street Corridor </vt:lpstr>
      <vt:lpstr>Parkside Pedestrian Bridge</vt:lpstr>
      <vt:lpstr>17th Street NW Protected Bike Lane</vt:lpstr>
      <vt:lpstr>20th and 21st Street NW Protected Bike Lane </vt:lpstr>
      <vt:lpstr>PROJECTS UNDER CONSTRUCTION DELIVERING IN FY 22 </vt:lpstr>
      <vt:lpstr>Black Lives Matter Plaza</vt:lpstr>
      <vt:lpstr>Alabama Avenue SE Corridor Safety Improvement Project</vt:lpstr>
      <vt:lpstr>Oregon Avenue NW Reconstruction</vt:lpstr>
      <vt:lpstr>New Jersey Avenue SE Protected Bike Lanes</vt:lpstr>
      <vt:lpstr>PowerPoint Presentation</vt:lpstr>
      <vt:lpstr>Maryland Avenue NE Multi-Modal Improvements</vt:lpstr>
      <vt:lpstr>I-295/Malcolm X Avenue Interchange Improvement</vt:lpstr>
      <vt:lpstr>16th Street NW Transit Priority Project </vt:lpstr>
      <vt:lpstr>Metropolitan  Branch Trail (MBT) Brookland to Fort Totten</vt:lpstr>
      <vt:lpstr>Virginia Avenue NW Protected Bike Lanes</vt:lpstr>
      <vt:lpstr>C Street NE Safety Improvements</vt:lpstr>
      <vt:lpstr> PROJECTS UNDER CONSTRUCTION DELIVERING IN FY 22 </vt:lpstr>
      <vt:lpstr>PROJECTS UNDER CONSTRUCTION DELIVERING IN FY 23 </vt:lpstr>
      <vt:lpstr>Massachusetts Avenue NW Reconstruction</vt:lpstr>
      <vt:lpstr>Rock Creek Park Multi-Use Trail and Pedestrian Bridge</vt:lpstr>
      <vt:lpstr>Pennsylvania Avenue SE Streetlights (2nd – 13th Street SE)</vt:lpstr>
      <vt:lpstr>PROJECT PREVIEW  </vt:lpstr>
      <vt:lpstr>CONSTRUCTION SCHEDULED TO BEGIN IN FY22</vt:lpstr>
      <vt:lpstr>Florida Avenue-New York Avenue NE Intersection Project</vt:lpstr>
      <vt:lpstr>Metropolitan Branch Trail (MBT): Ft Totten to Takoma</vt:lpstr>
      <vt:lpstr>CONSTRUCTION SCHEDULED TO BEGIN IN FY23</vt:lpstr>
      <vt:lpstr>K Street Transitway </vt:lpstr>
      <vt:lpstr>Benning Road Streetcar and Reconstruction Project</vt:lpstr>
      <vt:lpstr>H Street Bridge Reconstruction</vt:lpstr>
      <vt:lpstr>I-395 HOV Bridge over Potomac River</vt:lpstr>
      <vt:lpstr>Rehabilitation of the Theodore Roosevelt Bridge</vt:lpstr>
      <vt:lpstr>District of Columbia Power Line Undergrounding “DC PLUG” (Citywide)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text here</dc:title>
  <dc:creator>Sessions, Mario (DDOT)</dc:creator>
  <cp:revision>144</cp:revision>
  <dcterms:created xsi:type="dcterms:W3CDTF">2020-02-20T15:03:31Z</dcterms:created>
  <dcterms:modified xsi:type="dcterms:W3CDTF">2021-10-26T21:16:48Z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0x010100796DD9380675CB42AAC039A3E3653265</vt:lpwstr>
  </property>
</Properties>
</file>