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77" r:id="rId2"/>
  </p:sldMasterIdLst>
  <p:notesMasterIdLst>
    <p:notesMasterId r:id="rId24"/>
  </p:notesMasterIdLst>
  <p:sldIdLst>
    <p:sldId id="262" r:id="rId3"/>
    <p:sldId id="300" r:id="rId4"/>
    <p:sldId id="287" r:id="rId5"/>
    <p:sldId id="306" r:id="rId6"/>
    <p:sldId id="298" r:id="rId7"/>
    <p:sldId id="302" r:id="rId8"/>
    <p:sldId id="309" r:id="rId9"/>
    <p:sldId id="270" r:id="rId10"/>
    <p:sldId id="307" r:id="rId11"/>
    <p:sldId id="269" r:id="rId12"/>
    <p:sldId id="279" r:id="rId13"/>
    <p:sldId id="268" r:id="rId14"/>
    <p:sldId id="312" r:id="rId15"/>
    <p:sldId id="310" r:id="rId16"/>
    <p:sldId id="311" r:id="rId17"/>
    <p:sldId id="276" r:id="rId18"/>
    <p:sldId id="301" r:id="rId19"/>
    <p:sldId id="305" r:id="rId20"/>
    <p:sldId id="290" r:id="rId21"/>
    <p:sldId id="304" r:id="rId22"/>
    <p:sldId id="265"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cott, Kyle (DDOT)" initials="SK(" lastIdx="29" clrIdx="0">
    <p:extLst>
      <p:ext uri="{19B8F6BF-5375-455C-9EA6-DF929625EA0E}">
        <p15:presenceInfo xmlns:p15="http://schemas.microsoft.com/office/powerpoint/2012/main" userId="S::KScott@ddot.dc.gov::7d951317-8a79-4015-b77c-e255fb82dfe4" providerId="AD"/>
      </p:ext>
    </p:extLst>
  </p:cmAuthor>
  <p:cmAuthor id="2" name="Rupert, Lezlie (DDOT)" initials="R(" lastIdx="24" clrIdx="1">
    <p:extLst>
      <p:ext uri="{19B8F6BF-5375-455C-9EA6-DF929625EA0E}">
        <p15:presenceInfo xmlns:p15="http://schemas.microsoft.com/office/powerpoint/2012/main" userId="S::lrupert@ddot.dc.gov::8b876e55-cb3f-49cd-9920-dc2d3524a4a0" providerId="AD"/>
      </p:ext>
    </p:extLst>
  </p:cmAuthor>
  <p:cmAuthor id="3" name="Carlile, Saesha (DDOT)" initials="C(" lastIdx="4" clrIdx="2">
    <p:extLst>
      <p:ext uri="{19B8F6BF-5375-455C-9EA6-DF929625EA0E}">
        <p15:presenceInfo xmlns:p15="http://schemas.microsoft.com/office/powerpoint/2012/main" userId="S::scarlile@ddot.dc.gov::47d08360-5379-4578-bc35-20efc75a1113" providerId="AD"/>
      </p:ext>
    </p:extLst>
  </p:cmAuthor>
  <p:cmAuthor id="4" name="Kanagy, Megan (DDOT)" initials="K(" lastIdx="3" clrIdx="3">
    <p:extLst>
      <p:ext uri="{19B8F6BF-5375-455C-9EA6-DF929625EA0E}">
        <p15:presenceInfo xmlns:p15="http://schemas.microsoft.com/office/powerpoint/2012/main" userId="S::mkanagy@ddot.dc.gov::8d065186-ac6d-41b8-8f8f-b49b6df1030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9000"/>
    <a:srgbClr val="E78F19"/>
    <a:srgbClr val="339966"/>
    <a:srgbClr val="CF1C20"/>
    <a:srgbClr val="CE182C"/>
    <a:srgbClr val="1F2846"/>
    <a:srgbClr val="B3B3B3"/>
    <a:srgbClr val="80808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72C376A-77AF-59E2-E8EF-DC0E692A04BA}" v="2" dt="2021-10-25T18:31:10.149"/>
    <p1510:client id="{9D8556D9-0C5C-04E6-F6C1-9A5B3CCCEB40}" v="4" dt="2021-10-20T22:59:17.490"/>
    <p1510:client id="{BD0429F6-2887-48E0-B032-89E22B200BFA}" v="1071" dt="2021-03-04T20:05:58.783"/>
    <p1510:client id="{FBA19F89-4A76-C9A7-B45E-965001BF3457}" v="2" dt="2021-10-25T16:24:18.556"/>
    <p1510:client id="{FF16B80E-84BF-9474-12A8-2365CB560F3E}" v="6" dt="2021-10-20T16:10:44.38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 Id="rId30" Type="http://schemas.microsoft.com/office/2015/10/relationships/revisionInfo" Target="revisionInfo.xml"/></Relationships>
</file>

<file path=ppt/diagrams/colors1.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CC2D005-7DDC-4DF3-B26A-65DCE45F102A}" type="doc">
      <dgm:prSet loTypeId="urn:microsoft.com/office/officeart/2005/8/layout/default" loCatId="list" qsTypeId="urn:microsoft.com/office/officeart/2005/8/quickstyle/simple1" qsCatId="simple" csTypeId="urn:microsoft.com/office/officeart/2005/8/colors/accent2_4" csCatId="accent2" phldr="1"/>
      <dgm:spPr/>
      <dgm:t>
        <a:bodyPr/>
        <a:lstStyle/>
        <a:p>
          <a:endParaRPr lang="en-US"/>
        </a:p>
      </dgm:t>
    </dgm:pt>
    <dgm:pt modelId="{02542B36-48B7-4CF2-8E57-11FD07AECA8C}">
      <dgm:prSet phldrT="[Text]"/>
      <dgm:spPr/>
      <dgm:t>
        <a:bodyPr/>
        <a:lstStyle/>
        <a:p>
          <a:r>
            <a:rPr lang="en-US">
              <a:latin typeface="Calibri"/>
            </a:rPr>
            <a:t>Safety</a:t>
          </a:r>
          <a:endParaRPr lang="en-US"/>
        </a:p>
      </dgm:t>
    </dgm:pt>
    <dgm:pt modelId="{5A77F5D6-2AF1-48BC-A450-1F22E6D8283A}" type="parTrans" cxnId="{D99525C4-3709-4D33-A4A4-B031C601C7A8}">
      <dgm:prSet/>
      <dgm:spPr/>
      <dgm:t>
        <a:bodyPr/>
        <a:lstStyle/>
        <a:p>
          <a:endParaRPr lang="en-US"/>
        </a:p>
      </dgm:t>
    </dgm:pt>
    <dgm:pt modelId="{59B70CDD-1F8A-4C16-8D4A-C64B120341D0}" type="sibTrans" cxnId="{D99525C4-3709-4D33-A4A4-B031C601C7A8}">
      <dgm:prSet/>
      <dgm:spPr/>
      <dgm:t>
        <a:bodyPr/>
        <a:lstStyle/>
        <a:p>
          <a:endParaRPr lang="en-US"/>
        </a:p>
      </dgm:t>
    </dgm:pt>
    <dgm:pt modelId="{205A0F28-FD4E-4DB4-8516-02727721C83F}">
      <dgm:prSet phldrT="[Text]"/>
      <dgm:spPr/>
      <dgm:t>
        <a:bodyPr/>
        <a:lstStyle/>
        <a:p>
          <a:r>
            <a:rPr lang="en-US">
              <a:latin typeface="Calibri"/>
            </a:rPr>
            <a:t>Mobility</a:t>
          </a:r>
          <a:endParaRPr lang="en-US"/>
        </a:p>
      </dgm:t>
    </dgm:pt>
    <dgm:pt modelId="{BB7CA72C-ECCA-456A-90C9-CEF03026B342}" type="parTrans" cxnId="{80EEBBEB-9C67-4B11-8F82-D3FF9E39441B}">
      <dgm:prSet/>
      <dgm:spPr/>
      <dgm:t>
        <a:bodyPr/>
        <a:lstStyle/>
        <a:p>
          <a:endParaRPr lang="en-US"/>
        </a:p>
      </dgm:t>
    </dgm:pt>
    <dgm:pt modelId="{BD753427-AFFE-4150-B4D7-BE575FBB94B2}" type="sibTrans" cxnId="{80EEBBEB-9C67-4B11-8F82-D3FF9E39441B}">
      <dgm:prSet/>
      <dgm:spPr/>
      <dgm:t>
        <a:bodyPr/>
        <a:lstStyle/>
        <a:p>
          <a:endParaRPr lang="en-US"/>
        </a:p>
      </dgm:t>
    </dgm:pt>
    <dgm:pt modelId="{E29CDFEA-7A63-4F78-AE4A-E70C253C4EC1}">
      <dgm:prSet phldrT="[Text]"/>
      <dgm:spPr/>
      <dgm:t>
        <a:bodyPr/>
        <a:lstStyle/>
        <a:p>
          <a:pPr rtl="0"/>
          <a:r>
            <a:rPr lang="en-US">
              <a:latin typeface="Calibri"/>
            </a:rPr>
            <a:t>Management &amp; Operations</a:t>
          </a:r>
          <a:endParaRPr lang="en-US"/>
        </a:p>
      </dgm:t>
    </dgm:pt>
    <dgm:pt modelId="{6336F958-FB25-4866-BE78-F5F5FE9E4DB8}" type="parTrans" cxnId="{45C88065-4754-404E-851E-DBD6FC3F90A7}">
      <dgm:prSet/>
      <dgm:spPr/>
      <dgm:t>
        <a:bodyPr/>
        <a:lstStyle/>
        <a:p>
          <a:endParaRPr lang="en-US"/>
        </a:p>
      </dgm:t>
    </dgm:pt>
    <dgm:pt modelId="{C0D2895A-9B17-4752-9973-4B09DE03D609}" type="sibTrans" cxnId="{45C88065-4754-404E-851E-DBD6FC3F90A7}">
      <dgm:prSet/>
      <dgm:spPr/>
      <dgm:t>
        <a:bodyPr/>
        <a:lstStyle/>
        <a:p>
          <a:endParaRPr lang="en-US"/>
        </a:p>
      </dgm:t>
    </dgm:pt>
    <dgm:pt modelId="{64088FAF-2DAE-4878-BC91-ADDD90F3278A}">
      <dgm:prSet phldrT="[Text]"/>
      <dgm:spPr/>
      <dgm:t>
        <a:bodyPr/>
        <a:lstStyle/>
        <a:p>
          <a:pPr rtl="0"/>
          <a:r>
            <a:rPr lang="en-US">
              <a:latin typeface="Calibri"/>
            </a:rPr>
            <a:t>Project Delivery</a:t>
          </a:r>
          <a:endParaRPr lang="en-US"/>
        </a:p>
      </dgm:t>
    </dgm:pt>
    <dgm:pt modelId="{8A6078BB-0C73-405F-827F-C82D7E4CC4C9}" type="parTrans" cxnId="{C8DCA1B4-09C2-4D54-8F10-C5127729330B}">
      <dgm:prSet/>
      <dgm:spPr/>
      <dgm:t>
        <a:bodyPr/>
        <a:lstStyle/>
        <a:p>
          <a:endParaRPr lang="en-US"/>
        </a:p>
      </dgm:t>
    </dgm:pt>
    <dgm:pt modelId="{D5F6002C-35F6-409B-920C-86ADB83AA45A}" type="sibTrans" cxnId="{C8DCA1B4-09C2-4D54-8F10-C5127729330B}">
      <dgm:prSet/>
      <dgm:spPr/>
      <dgm:t>
        <a:bodyPr/>
        <a:lstStyle/>
        <a:p>
          <a:endParaRPr lang="en-US"/>
        </a:p>
      </dgm:t>
    </dgm:pt>
    <dgm:pt modelId="{446565F6-0A09-47E1-8EE3-F10B2CC7206D}">
      <dgm:prSet phldrT="[Text]"/>
      <dgm:spPr/>
      <dgm:t>
        <a:bodyPr/>
        <a:lstStyle/>
        <a:p>
          <a:r>
            <a:rPr lang="en-US">
              <a:latin typeface="Calibri"/>
            </a:rPr>
            <a:t>Sustainability</a:t>
          </a:r>
          <a:endParaRPr lang="en-US"/>
        </a:p>
      </dgm:t>
    </dgm:pt>
    <dgm:pt modelId="{8BE4D1E0-8D38-4217-9FB6-A41055546A00}" type="parTrans" cxnId="{C908507F-9A5E-464C-BFBC-BDAE7782D0FC}">
      <dgm:prSet/>
      <dgm:spPr/>
      <dgm:t>
        <a:bodyPr/>
        <a:lstStyle/>
        <a:p>
          <a:endParaRPr lang="en-US"/>
        </a:p>
      </dgm:t>
    </dgm:pt>
    <dgm:pt modelId="{14C94850-17E7-4113-BAAC-02F6730EEE48}" type="sibTrans" cxnId="{C908507F-9A5E-464C-BFBC-BDAE7782D0FC}">
      <dgm:prSet/>
      <dgm:spPr/>
      <dgm:t>
        <a:bodyPr/>
        <a:lstStyle/>
        <a:p>
          <a:endParaRPr lang="en-US"/>
        </a:p>
      </dgm:t>
    </dgm:pt>
    <dgm:pt modelId="{2A5AC184-0D49-43F1-909A-C0A24CF1A7F9}">
      <dgm:prSet phldr="0"/>
      <dgm:spPr/>
      <dgm:t>
        <a:bodyPr/>
        <a:lstStyle/>
        <a:p>
          <a:pPr rtl="0"/>
          <a:r>
            <a:rPr lang="en-US">
              <a:latin typeface="Calibri"/>
            </a:rPr>
            <a:t>Enjoyable Spaces</a:t>
          </a:r>
        </a:p>
      </dgm:t>
    </dgm:pt>
    <dgm:pt modelId="{506270C8-85F9-4653-979C-D5E55E66B135}" type="parTrans" cxnId="{8A024EDB-D943-4A05-97FA-CDC9870AB203}">
      <dgm:prSet/>
      <dgm:spPr/>
      <dgm:t>
        <a:bodyPr/>
        <a:lstStyle/>
        <a:p>
          <a:endParaRPr lang="en-US"/>
        </a:p>
      </dgm:t>
    </dgm:pt>
    <dgm:pt modelId="{E3700E19-207B-49BB-976F-31B4A9950D3C}" type="sibTrans" cxnId="{8A024EDB-D943-4A05-97FA-CDC9870AB203}">
      <dgm:prSet/>
      <dgm:spPr/>
      <dgm:t>
        <a:bodyPr/>
        <a:lstStyle/>
        <a:p>
          <a:endParaRPr lang="en-US"/>
        </a:p>
      </dgm:t>
    </dgm:pt>
    <dgm:pt modelId="{1AD43DB4-14C4-440A-9ED5-A031D8CFF0F4}" type="pres">
      <dgm:prSet presAssocID="{ACC2D005-7DDC-4DF3-B26A-65DCE45F102A}" presName="diagram" presStyleCnt="0">
        <dgm:presLayoutVars>
          <dgm:dir/>
          <dgm:resizeHandles val="exact"/>
        </dgm:presLayoutVars>
      </dgm:prSet>
      <dgm:spPr/>
    </dgm:pt>
    <dgm:pt modelId="{668FD7DB-9197-4BFD-A47B-4BC772755726}" type="pres">
      <dgm:prSet presAssocID="{02542B36-48B7-4CF2-8E57-11FD07AECA8C}" presName="node" presStyleLbl="node1" presStyleIdx="0" presStyleCnt="6">
        <dgm:presLayoutVars>
          <dgm:bulletEnabled val="1"/>
        </dgm:presLayoutVars>
      </dgm:prSet>
      <dgm:spPr/>
    </dgm:pt>
    <dgm:pt modelId="{011913B2-D832-4FDB-ACE9-1F10EA49B0EB}" type="pres">
      <dgm:prSet presAssocID="{59B70CDD-1F8A-4C16-8D4A-C64B120341D0}" presName="sibTrans" presStyleCnt="0"/>
      <dgm:spPr/>
    </dgm:pt>
    <dgm:pt modelId="{1E9FE5B7-E043-4BCC-9346-3FBE29464559}" type="pres">
      <dgm:prSet presAssocID="{205A0F28-FD4E-4DB4-8516-02727721C83F}" presName="node" presStyleLbl="node1" presStyleIdx="1" presStyleCnt="6">
        <dgm:presLayoutVars>
          <dgm:bulletEnabled val="1"/>
        </dgm:presLayoutVars>
      </dgm:prSet>
      <dgm:spPr/>
    </dgm:pt>
    <dgm:pt modelId="{F18401E3-89F7-4CE4-80DE-D38417B64388}" type="pres">
      <dgm:prSet presAssocID="{BD753427-AFFE-4150-B4D7-BE575FBB94B2}" presName="sibTrans" presStyleCnt="0"/>
      <dgm:spPr/>
    </dgm:pt>
    <dgm:pt modelId="{1D689735-FC41-48C6-9365-072034EB87CA}" type="pres">
      <dgm:prSet presAssocID="{E29CDFEA-7A63-4F78-AE4A-E70C253C4EC1}" presName="node" presStyleLbl="node1" presStyleIdx="2" presStyleCnt="6">
        <dgm:presLayoutVars>
          <dgm:bulletEnabled val="1"/>
        </dgm:presLayoutVars>
      </dgm:prSet>
      <dgm:spPr/>
    </dgm:pt>
    <dgm:pt modelId="{5BB511BE-303F-4A3B-8772-AF1F1E5130E0}" type="pres">
      <dgm:prSet presAssocID="{C0D2895A-9B17-4752-9973-4B09DE03D609}" presName="sibTrans" presStyleCnt="0"/>
      <dgm:spPr/>
    </dgm:pt>
    <dgm:pt modelId="{ACC8A562-24EF-4FDA-925A-888E242A5EB2}" type="pres">
      <dgm:prSet presAssocID="{64088FAF-2DAE-4878-BC91-ADDD90F3278A}" presName="node" presStyleLbl="node1" presStyleIdx="3" presStyleCnt="6">
        <dgm:presLayoutVars>
          <dgm:bulletEnabled val="1"/>
        </dgm:presLayoutVars>
      </dgm:prSet>
      <dgm:spPr/>
    </dgm:pt>
    <dgm:pt modelId="{8ECE1F98-A899-41E7-80A5-6D476E33D7A5}" type="pres">
      <dgm:prSet presAssocID="{D5F6002C-35F6-409B-920C-86ADB83AA45A}" presName="sibTrans" presStyleCnt="0"/>
      <dgm:spPr/>
    </dgm:pt>
    <dgm:pt modelId="{B05A37B2-1D5A-4CC6-8776-84AC729C1A48}" type="pres">
      <dgm:prSet presAssocID="{446565F6-0A09-47E1-8EE3-F10B2CC7206D}" presName="node" presStyleLbl="node1" presStyleIdx="4" presStyleCnt="6">
        <dgm:presLayoutVars>
          <dgm:bulletEnabled val="1"/>
        </dgm:presLayoutVars>
      </dgm:prSet>
      <dgm:spPr/>
    </dgm:pt>
    <dgm:pt modelId="{B2BAC40D-6CE4-4548-89F8-B9C705710EED}" type="pres">
      <dgm:prSet presAssocID="{14C94850-17E7-4113-BAAC-02F6730EEE48}" presName="sibTrans" presStyleCnt="0"/>
      <dgm:spPr/>
    </dgm:pt>
    <dgm:pt modelId="{66CDD291-52B7-477B-8953-7539C8549646}" type="pres">
      <dgm:prSet presAssocID="{2A5AC184-0D49-43F1-909A-C0A24CF1A7F9}" presName="node" presStyleLbl="node1" presStyleIdx="5" presStyleCnt="6">
        <dgm:presLayoutVars>
          <dgm:bulletEnabled val="1"/>
        </dgm:presLayoutVars>
      </dgm:prSet>
      <dgm:spPr/>
    </dgm:pt>
  </dgm:ptLst>
  <dgm:cxnLst>
    <dgm:cxn modelId="{981FD601-274E-4834-8B12-2332A7ECB26E}" type="presOf" srcId="{02542B36-48B7-4CF2-8E57-11FD07AECA8C}" destId="{668FD7DB-9197-4BFD-A47B-4BC772755726}" srcOrd="0" destOrd="0" presId="urn:microsoft.com/office/officeart/2005/8/layout/default"/>
    <dgm:cxn modelId="{2E410C3B-51A6-49D4-AA6C-D477CF95DCB8}" type="presOf" srcId="{205A0F28-FD4E-4DB4-8516-02727721C83F}" destId="{1E9FE5B7-E043-4BCC-9346-3FBE29464559}" srcOrd="0" destOrd="0" presId="urn:microsoft.com/office/officeart/2005/8/layout/default"/>
    <dgm:cxn modelId="{45C88065-4754-404E-851E-DBD6FC3F90A7}" srcId="{ACC2D005-7DDC-4DF3-B26A-65DCE45F102A}" destId="{E29CDFEA-7A63-4F78-AE4A-E70C253C4EC1}" srcOrd="2" destOrd="0" parTransId="{6336F958-FB25-4866-BE78-F5F5FE9E4DB8}" sibTransId="{C0D2895A-9B17-4752-9973-4B09DE03D609}"/>
    <dgm:cxn modelId="{E3B07048-1EF0-4DC9-89AC-C8CDAB496409}" type="presOf" srcId="{ACC2D005-7DDC-4DF3-B26A-65DCE45F102A}" destId="{1AD43DB4-14C4-440A-9ED5-A031D8CFF0F4}" srcOrd="0" destOrd="0" presId="urn:microsoft.com/office/officeart/2005/8/layout/default"/>
    <dgm:cxn modelId="{909EBC4E-ECA2-4737-A170-D1165EB73041}" type="presOf" srcId="{2A5AC184-0D49-43F1-909A-C0A24CF1A7F9}" destId="{66CDD291-52B7-477B-8953-7539C8549646}" srcOrd="0" destOrd="0" presId="urn:microsoft.com/office/officeart/2005/8/layout/default"/>
    <dgm:cxn modelId="{C908507F-9A5E-464C-BFBC-BDAE7782D0FC}" srcId="{ACC2D005-7DDC-4DF3-B26A-65DCE45F102A}" destId="{446565F6-0A09-47E1-8EE3-F10B2CC7206D}" srcOrd="4" destOrd="0" parTransId="{8BE4D1E0-8D38-4217-9FB6-A41055546A00}" sibTransId="{14C94850-17E7-4113-BAAC-02F6730EEE48}"/>
    <dgm:cxn modelId="{C9574E8A-3BBA-4092-926C-B31B835A0F7A}" type="presOf" srcId="{446565F6-0A09-47E1-8EE3-F10B2CC7206D}" destId="{B05A37B2-1D5A-4CC6-8776-84AC729C1A48}" srcOrd="0" destOrd="0" presId="urn:microsoft.com/office/officeart/2005/8/layout/default"/>
    <dgm:cxn modelId="{C8DCA1B4-09C2-4D54-8F10-C5127729330B}" srcId="{ACC2D005-7DDC-4DF3-B26A-65DCE45F102A}" destId="{64088FAF-2DAE-4878-BC91-ADDD90F3278A}" srcOrd="3" destOrd="0" parTransId="{8A6078BB-0C73-405F-827F-C82D7E4CC4C9}" sibTransId="{D5F6002C-35F6-409B-920C-86ADB83AA45A}"/>
    <dgm:cxn modelId="{09913CB8-5BF7-4C45-A3F5-FF39AD5CCD70}" type="presOf" srcId="{64088FAF-2DAE-4878-BC91-ADDD90F3278A}" destId="{ACC8A562-24EF-4FDA-925A-888E242A5EB2}" srcOrd="0" destOrd="0" presId="urn:microsoft.com/office/officeart/2005/8/layout/default"/>
    <dgm:cxn modelId="{D9E786BE-B23F-46AC-9AC3-48B60E77753B}" type="presOf" srcId="{E29CDFEA-7A63-4F78-AE4A-E70C253C4EC1}" destId="{1D689735-FC41-48C6-9365-072034EB87CA}" srcOrd="0" destOrd="0" presId="urn:microsoft.com/office/officeart/2005/8/layout/default"/>
    <dgm:cxn modelId="{D99525C4-3709-4D33-A4A4-B031C601C7A8}" srcId="{ACC2D005-7DDC-4DF3-B26A-65DCE45F102A}" destId="{02542B36-48B7-4CF2-8E57-11FD07AECA8C}" srcOrd="0" destOrd="0" parTransId="{5A77F5D6-2AF1-48BC-A450-1F22E6D8283A}" sibTransId="{59B70CDD-1F8A-4C16-8D4A-C64B120341D0}"/>
    <dgm:cxn modelId="{8A024EDB-D943-4A05-97FA-CDC9870AB203}" srcId="{ACC2D005-7DDC-4DF3-B26A-65DCE45F102A}" destId="{2A5AC184-0D49-43F1-909A-C0A24CF1A7F9}" srcOrd="5" destOrd="0" parTransId="{506270C8-85F9-4653-979C-D5E55E66B135}" sibTransId="{E3700E19-207B-49BB-976F-31B4A9950D3C}"/>
    <dgm:cxn modelId="{80EEBBEB-9C67-4B11-8F82-D3FF9E39441B}" srcId="{ACC2D005-7DDC-4DF3-B26A-65DCE45F102A}" destId="{205A0F28-FD4E-4DB4-8516-02727721C83F}" srcOrd="1" destOrd="0" parTransId="{BB7CA72C-ECCA-456A-90C9-CEF03026B342}" sibTransId="{BD753427-AFFE-4150-B4D7-BE575FBB94B2}"/>
    <dgm:cxn modelId="{92B37B86-59B7-4D9C-8E2A-F4A37957F2DC}" type="presParOf" srcId="{1AD43DB4-14C4-440A-9ED5-A031D8CFF0F4}" destId="{668FD7DB-9197-4BFD-A47B-4BC772755726}" srcOrd="0" destOrd="0" presId="urn:microsoft.com/office/officeart/2005/8/layout/default"/>
    <dgm:cxn modelId="{78477F52-8134-426F-8AE2-806D5775B3F7}" type="presParOf" srcId="{1AD43DB4-14C4-440A-9ED5-A031D8CFF0F4}" destId="{011913B2-D832-4FDB-ACE9-1F10EA49B0EB}" srcOrd="1" destOrd="0" presId="urn:microsoft.com/office/officeart/2005/8/layout/default"/>
    <dgm:cxn modelId="{06729A79-A384-4246-B099-109816B07681}" type="presParOf" srcId="{1AD43DB4-14C4-440A-9ED5-A031D8CFF0F4}" destId="{1E9FE5B7-E043-4BCC-9346-3FBE29464559}" srcOrd="2" destOrd="0" presId="urn:microsoft.com/office/officeart/2005/8/layout/default"/>
    <dgm:cxn modelId="{381148DD-23F1-4F5A-B544-9388A7C110E7}" type="presParOf" srcId="{1AD43DB4-14C4-440A-9ED5-A031D8CFF0F4}" destId="{F18401E3-89F7-4CE4-80DE-D38417B64388}" srcOrd="3" destOrd="0" presId="urn:microsoft.com/office/officeart/2005/8/layout/default"/>
    <dgm:cxn modelId="{5A1A88E1-B739-4A8F-923E-767DE62CF5DB}" type="presParOf" srcId="{1AD43DB4-14C4-440A-9ED5-A031D8CFF0F4}" destId="{1D689735-FC41-48C6-9365-072034EB87CA}" srcOrd="4" destOrd="0" presId="urn:microsoft.com/office/officeart/2005/8/layout/default"/>
    <dgm:cxn modelId="{00C9E8EF-ABBA-4C04-B9DA-EF99D7886FFF}" type="presParOf" srcId="{1AD43DB4-14C4-440A-9ED5-A031D8CFF0F4}" destId="{5BB511BE-303F-4A3B-8772-AF1F1E5130E0}" srcOrd="5" destOrd="0" presId="urn:microsoft.com/office/officeart/2005/8/layout/default"/>
    <dgm:cxn modelId="{1D0117F4-6B05-44ED-8861-36F864ADB4AC}" type="presParOf" srcId="{1AD43DB4-14C4-440A-9ED5-A031D8CFF0F4}" destId="{ACC8A562-24EF-4FDA-925A-888E242A5EB2}" srcOrd="6" destOrd="0" presId="urn:microsoft.com/office/officeart/2005/8/layout/default"/>
    <dgm:cxn modelId="{351C9488-37E7-4C33-A940-ED6B22764BC1}" type="presParOf" srcId="{1AD43DB4-14C4-440A-9ED5-A031D8CFF0F4}" destId="{8ECE1F98-A899-41E7-80A5-6D476E33D7A5}" srcOrd="7" destOrd="0" presId="urn:microsoft.com/office/officeart/2005/8/layout/default"/>
    <dgm:cxn modelId="{6A102918-C23C-44E9-B415-84F93794BD21}" type="presParOf" srcId="{1AD43DB4-14C4-440A-9ED5-A031D8CFF0F4}" destId="{B05A37B2-1D5A-4CC6-8776-84AC729C1A48}" srcOrd="8" destOrd="0" presId="urn:microsoft.com/office/officeart/2005/8/layout/default"/>
    <dgm:cxn modelId="{1166ACD3-430D-427E-9783-F58E845FE7F4}" type="presParOf" srcId="{1AD43DB4-14C4-440A-9ED5-A031D8CFF0F4}" destId="{B2BAC40D-6CE4-4548-89F8-B9C705710EED}" srcOrd="9" destOrd="0" presId="urn:microsoft.com/office/officeart/2005/8/layout/default"/>
    <dgm:cxn modelId="{2473A0AC-59B7-4289-B6A9-2C5813E47B39}" type="presParOf" srcId="{1AD43DB4-14C4-440A-9ED5-A031D8CFF0F4}" destId="{66CDD291-52B7-477B-8953-7539C8549646}" srcOrd="10"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8FD7DB-9197-4BFD-A47B-4BC772755726}">
      <dsp:nvSpPr>
        <dsp:cNvPr id="0" name=""/>
        <dsp:cNvSpPr/>
      </dsp:nvSpPr>
      <dsp:spPr>
        <a:xfrm>
          <a:off x="0" y="282196"/>
          <a:ext cx="1746555" cy="1047933"/>
        </a:xfrm>
        <a:prstGeom prst="rect">
          <a:avLst/>
        </a:prstGeom>
        <a:solidFill>
          <a:schemeClr val="accent2">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latin typeface="Calibri"/>
            </a:rPr>
            <a:t>Safety</a:t>
          </a:r>
          <a:endParaRPr lang="en-US" sz="2200" kern="1200"/>
        </a:p>
      </dsp:txBody>
      <dsp:txXfrm>
        <a:off x="0" y="282196"/>
        <a:ext cx="1746555" cy="1047933"/>
      </dsp:txXfrm>
    </dsp:sp>
    <dsp:sp modelId="{1E9FE5B7-E043-4BCC-9346-3FBE29464559}">
      <dsp:nvSpPr>
        <dsp:cNvPr id="0" name=""/>
        <dsp:cNvSpPr/>
      </dsp:nvSpPr>
      <dsp:spPr>
        <a:xfrm>
          <a:off x="1921211" y="282196"/>
          <a:ext cx="1746555" cy="1047933"/>
        </a:xfrm>
        <a:prstGeom prst="rect">
          <a:avLst/>
        </a:prstGeom>
        <a:solidFill>
          <a:schemeClr val="accent2">
            <a:shade val="50000"/>
            <a:hueOff val="61290"/>
            <a:satOff val="2998"/>
            <a:lumOff val="1581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latin typeface="Calibri"/>
            </a:rPr>
            <a:t>Mobility</a:t>
          </a:r>
          <a:endParaRPr lang="en-US" sz="2200" kern="1200"/>
        </a:p>
      </dsp:txBody>
      <dsp:txXfrm>
        <a:off x="1921211" y="282196"/>
        <a:ext cx="1746555" cy="1047933"/>
      </dsp:txXfrm>
    </dsp:sp>
    <dsp:sp modelId="{1D689735-FC41-48C6-9365-072034EB87CA}">
      <dsp:nvSpPr>
        <dsp:cNvPr id="0" name=""/>
        <dsp:cNvSpPr/>
      </dsp:nvSpPr>
      <dsp:spPr>
        <a:xfrm>
          <a:off x="3842422" y="282196"/>
          <a:ext cx="1746555" cy="1047933"/>
        </a:xfrm>
        <a:prstGeom prst="rect">
          <a:avLst/>
        </a:prstGeom>
        <a:solidFill>
          <a:schemeClr val="accent2">
            <a:shade val="50000"/>
            <a:hueOff val="122581"/>
            <a:satOff val="5997"/>
            <a:lumOff val="3162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kern="1200">
              <a:latin typeface="Calibri"/>
            </a:rPr>
            <a:t>Management &amp; Operations</a:t>
          </a:r>
          <a:endParaRPr lang="en-US" sz="2200" kern="1200"/>
        </a:p>
      </dsp:txBody>
      <dsp:txXfrm>
        <a:off x="3842422" y="282196"/>
        <a:ext cx="1746555" cy="1047933"/>
      </dsp:txXfrm>
    </dsp:sp>
    <dsp:sp modelId="{ACC8A562-24EF-4FDA-925A-888E242A5EB2}">
      <dsp:nvSpPr>
        <dsp:cNvPr id="0" name=""/>
        <dsp:cNvSpPr/>
      </dsp:nvSpPr>
      <dsp:spPr>
        <a:xfrm>
          <a:off x="0" y="1504785"/>
          <a:ext cx="1746555" cy="1047933"/>
        </a:xfrm>
        <a:prstGeom prst="rect">
          <a:avLst/>
        </a:prstGeom>
        <a:solidFill>
          <a:schemeClr val="accent2">
            <a:shade val="50000"/>
            <a:hueOff val="183871"/>
            <a:satOff val="8995"/>
            <a:lumOff val="4743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kern="1200">
              <a:latin typeface="Calibri"/>
            </a:rPr>
            <a:t>Project Delivery</a:t>
          </a:r>
          <a:endParaRPr lang="en-US" sz="2200" kern="1200"/>
        </a:p>
      </dsp:txBody>
      <dsp:txXfrm>
        <a:off x="0" y="1504785"/>
        <a:ext cx="1746555" cy="1047933"/>
      </dsp:txXfrm>
    </dsp:sp>
    <dsp:sp modelId="{B05A37B2-1D5A-4CC6-8776-84AC729C1A48}">
      <dsp:nvSpPr>
        <dsp:cNvPr id="0" name=""/>
        <dsp:cNvSpPr/>
      </dsp:nvSpPr>
      <dsp:spPr>
        <a:xfrm>
          <a:off x="1921211" y="1504785"/>
          <a:ext cx="1746555" cy="1047933"/>
        </a:xfrm>
        <a:prstGeom prst="rect">
          <a:avLst/>
        </a:prstGeom>
        <a:solidFill>
          <a:schemeClr val="accent2">
            <a:shade val="50000"/>
            <a:hueOff val="122581"/>
            <a:satOff val="5997"/>
            <a:lumOff val="3162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latin typeface="Calibri"/>
            </a:rPr>
            <a:t>Sustainability</a:t>
          </a:r>
          <a:endParaRPr lang="en-US" sz="2200" kern="1200"/>
        </a:p>
      </dsp:txBody>
      <dsp:txXfrm>
        <a:off x="1921211" y="1504785"/>
        <a:ext cx="1746555" cy="1047933"/>
      </dsp:txXfrm>
    </dsp:sp>
    <dsp:sp modelId="{66CDD291-52B7-477B-8953-7539C8549646}">
      <dsp:nvSpPr>
        <dsp:cNvPr id="0" name=""/>
        <dsp:cNvSpPr/>
      </dsp:nvSpPr>
      <dsp:spPr>
        <a:xfrm>
          <a:off x="3842422" y="1504785"/>
          <a:ext cx="1746555" cy="1047933"/>
        </a:xfrm>
        <a:prstGeom prst="rect">
          <a:avLst/>
        </a:prstGeom>
        <a:solidFill>
          <a:schemeClr val="accent2">
            <a:shade val="50000"/>
            <a:hueOff val="61290"/>
            <a:satOff val="2998"/>
            <a:lumOff val="1581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kern="1200">
              <a:latin typeface="Calibri"/>
            </a:rPr>
            <a:t>Enjoyable Spaces</a:t>
          </a:r>
        </a:p>
      </dsp:txBody>
      <dsp:txXfrm>
        <a:off x="3842422" y="1504785"/>
        <a:ext cx="1746555" cy="1047933"/>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E85EEE-04BD-5340-B37D-E718524DD682}" type="datetimeFigureOut">
              <a:rPr lang="en-US" smtClean="0"/>
              <a:t>10/27/2021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9C4B7F-7329-024E-B3BE-F82CD734F483}" type="slidenum">
              <a:rPr lang="en-US" smtClean="0"/>
              <a:t>‹#›</a:t>
            </a:fld>
            <a:endParaRPr lang="en-US"/>
          </a:p>
        </p:txBody>
      </p:sp>
    </p:spTree>
    <p:extLst>
      <p:ext uri="{BB962C8B-B14F-4D97-AF65-F5344CB8AC3E}">
        <p14:creationId xmlns:p14="http://schemas.microsoft.com/office/powerpoint/2010/main" val="13363832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9C4B7F-7329-024E-B3BE-F82CD734F483}" type="slidenum">
              <a:rPr lang="en-US" smtClean="0"/>
              <a:t>1</a:t>
            </a:fld>
            <a:endParaRPr lang="en-US"/>
          </a:p>
        </p:txBody>
      </p:sp>
    </p:spTree>
    <p:extLst>
      <p:ext uri="{BB962C8B-B14F-4D97-AF65-F5344CB8AC3E}">
        <p14:creationId xmlns:p14="http://schemas.microsoft.com/office/powerpoint/2010/main" val="36635684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Symbol"/>
              <a:buChar char="•"/>
            </a:pPr>
            <a:r>
              <a:rPr lang="en-US"/>
              <a:t>DDOT and WMATA jointly identified a bus priority network: where improvements are needed to make transit faster and more reliable along our busiest bus routes.</a:t>
            </a:r>
          </a:p>
          <a:p>
            <a:pPr marL="171450" indent="-171450">
              <a:buFont typeface="Symbol"/>
              <a:buChar char="•"/>
            </a:pPr>
            <a:r>
              <a:rPr lang="en-US"/>
              <a:t>The network serves 122 Metrobus and 5 Circulator routes for at least a portion of their route and approximately 60% of District bus riders.</a:t>
            </a:r>
            <a:endParaRPr lang="en-US">
              <a:cs typeface="Calibri"/>
            </a:endParaRPr>
          </a:p>
          <a:p>
            <a:pPr marL="171450" indent="-171450">
              <a:buFont typeface="Symbol"/>
              <a:buChar char="•"/>
            </a:pPr>
            <a:r>
              <a:rPr lang="en-US"/>
              <a:t>The network is also within walking distance of approximately two-thirds of low-income households, persons with disabilities, and People of Color and almost 80% of low-income jobs.</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FF9C4B7F-7329-024E-B3BE-F82CD734F483}" type="slidenum">
              <a:rPr lang="en-US" smtClean="0"/>
              <a:t>10</a:t>
            </a:fld>
            <a:endParaRPr lang="en-US"/>
          </a:p>
        </p:txBody>
      </p:sp>
    </p:spTree>
    <p:extLst>
      <p:ext uri="{BB962C8B-B14F-4D97-AF65-F5344CB8AC3E}">
        <p14:creationId xmlns:p14="http://schemas.microsoft.com/office/powerpoint/2010/main" val="20031972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en-US"/>
              <a:t>As part of the establishment of the Bus Priority Program, DDOT is instituting a data-driven process to identify and prioritize projects to focus on areas with the greatest need and opportunity.</a:t>
            </a:r>
          </a:p>
          <a:p>
            <a:pPr marL="285750" indent="-285750">
              <a:buFont typeface="Symbol"/>
              <a:buChar char="•"/>
            </a:pPr>
            <a:r>
              <a:rPr lang="en-US"/>
              <a:t>Transit performance and equity indicators were weighted most heavily to reflect the importance of addressing slow and unreliable bus service in historically under-resourced communities. </a:t>
            </a:r>
            <a:endParaRPr lang="en-US">
              <a:cs typeface="Calibri"/>
            </a:endParaRPr>
          </a:p>
          <a:p>
            <a:pPr marL="285750" indent="-285750">
              <a:buFont typeface="Symbol"/>
              <a:buChar char="•"/>
            </a:pPr>
            <a:r>
              <a:rPr lang="en-US"/>
              <a:t>Also part of the prioritization process is consideration of alignment with other DDOT projects in order to leverage work led by other teams in the agency.</a:t>
            </a:r>
            <a:endParaRPr lang="en-US">
              <a:cs typeface="Calibri"/>
            </a:endParaRPr>
          </a:p>
          <a:p>
            <a:pPr marL="285750" indent="-285750">
              <a:buFont typeface="Symbol"/>
              <a:buChar char="•"/>
            </a:pPr>
            <a:r>
              <a:rPr lang="en-US"/>
              <a:t>DDOT anticipates updating the bus priority projects in the 6-year CIP periodically based on updated data and coordination with other agency projects.</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FF9C4B7F-7329-024E-B3BE-F82CD734F483}" type="slidenum">
              <a:rPr lang="en-US" smtClean="0"/>
              <a:t>11</a:t>
            </a:fld>
            <a:endParaRPr lang="en-US"/>
          </a:p>
        </p:txBody>
      </p:sp>
    </p:spTree>
    <p:extLst>
      <p:ext uri="{BB962C8B-B14F-4D97-AF65-F5344CB8AC3E}">
        <p14:creationId xmlns:p14="http://schemas.microsoft.com/office/powerpoint/2010/main" val="12051742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en-US"/>
              <a:t>Bus priority is not one-size-fits-all. For each project, DDOT will identify the tools to improve bus performance within the given neighborhood context and project needs.</a:t>
            </a:r>
          </a:p>
          <a:p>
            <a:pPr marL="285750" indent="-285750">
              <a:buFont typeface="Symbol"/>
              <a:buChar char="•"/>
            </a:pPr>
            <a:r>
              <a:rPr lang="en-US"/>
              <a:t>DDOT developed a toolbox of over 20 bus priority improvements to target specific causes of delay, including:</a:t>
            </a:r>
            <a:endParaRPr lang="en-US">
              <a:cs typeface="Calibri"/>
            </a:endParaRPr>
          </a:p>
          <a:p>
            <a:pPr marL="742950" lvl="2" indent="-285750">
              <a:buFont typeface="Courier New"/>
              <a:buChar char="○"/>
            </a:pPr>
            <a:r>
              <a:rPr lang="en-US"/>
              <a:t>Bus lanes</a:t>
            </a:r>
            <a:endParaRPr lang="en-US">
              <a:cs typeface="Calibri"/>
            </a:endParaRPr>
          </a:p>
          <a:p>
            <a:pPr marL="742950" lvl="2" indent="-285750">
              <a:buFont typeface="Courier New"/>
              <a:buChar char="○"/>
            </a:pPr>
            <a:r>
              <a:rPr lang="en-US"/>
              <a:t>Queue jumps</a:t>
            </a:r>
            <a:endParaRPr lang="en-US">
              <a:cs typeface="Calibri"/>
            </a:endParaRPr>
          </a:p>
          <a:p>
            <a:pPr marL="742950" lvl="2" indent="-285750">
              <a:buFont typeface="Courier New"/>
              <a:buChar char="○"/>
            </a:pPr>
            <a:r>
              <a:rPr lang="en-US"/>
              <a:t>Bulb-outs</a:t>
            </a:r>
            <a:endParaRPr lang="en-US">
              <a:cs typeface="Calibri"/>
            </a:endParaRPr>
          </a:p>
          <a:p>
            <a:pPr marL="742950" lvl="2" indent="-285750">
              <a:buFont typeface="Courier New"/>
              <a:buChar char="○"/>
            </a:pPr>
            <a:r>
              <a:rPr lang="en-US"/>
              <a:t>Transit signal priority</a:t>
            </a:r>
            <a:endParaRPr lang="en-US">
              <a:cs typeface="Calibri"/>
            </a:endParaRPr>
          </a:p>
          <a:p>
            <a:pPr marL="285750" indent="-285750">
              <a:buFont typeface="Symbol"/>
              <a:buChar char="•"/>
            </a:pPr>
            <a:r>
              <a:rPr lang="en-US"/>
              <a:t>Bus priority improvements yield travel time savings of 10-20% based on peer cities and DDOT experience. The pilot bus lanes on H and I Street NW improved travel times overall by 10% and further benefits are expected as DDOT upgrades the design this fiscal year.</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FF9C4B7F-7329-024E-B3BE-F82CD734F483}" type="slidenum">
              <a:rPr lang="en-US" smtClean="0"/>
              <a:t>12</a:t>
            </a:fld>
            <a:endParaRPr lang="en-US"/>
          </a:p>
        </p:txBody>
      </p:sp>
    </p:spTree>
    <p:extLst>
      <p:ext uri="{BB962C8B-B14F-4D97-AF65-F5344CB8AC3E}">
        <p14:creationId xmlns:p14="http://schemas.microsoft.com/office/powerpoint/2010/main" val="8293833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Sans-Serif"/>
              <a:buChar char="•"/>
            </a:pPr>
            <a:r>
              <a:rPr lang="en-US" dirty="0"/>
              <a:t>Bus priority is not one-size-fits-all. For each project, DDOT will identify the tools to improve bus performance within the given neighborhood context and project needs.</a:t>
            </a:r>
          </a:p>
          <a:p>
            <a:pPr marL="285750" indent="-285750">
              <a:buFont typeface="Symbol,Sans-Serif"/>
              <a:buChar char="•"/>
            </a:pPr>
            <a:r>
              <a:rPr lang="en-US" dirty="0"/>
              <a:t>DDOT developed a toolbox of over 20 bus priority improvements to target specific causes of delay, including:</a:t>
            </a:r>
            <a:endParaRPr lang="en-US" dirty="0">
              <a:cs typeface="Calibri"/>
            </a:endParaRPr>
          </a:p>
          <a:p>
            <a:pPr marL="742950" lvl="2" indent="-285750">
              <a:buFont typeface="Courier New,monospace"/>
              <a:buChar char="○"/>
            </a:pPr>
            <a:r>
              <a:rPr lang="en-US" dirty="0"/>
              <a:t>Bus lanes</a:t>
            </a:r>
          </a:p>
          <a:p>
            <a:pPr marL="742950" lvl="2" indent="-285750">
              <a:buFont typeface="Courier New,monospace"/>
              <a:buChar char="○"/>
            </a:pPr>
            <a:r>
              <a:rPr lang="en-US" dirty="0"/>
              <a:t>Queue jumps</a:t>
            </a:r>
          </a:p>
          <a:p>
            <a:pPr marL="742950" lvl="2" indent="-285750">
              <a:buFont typeface="Courier New,monospace"/>
              <a:buChar char="○"/>
            </a:pPr>
            <a:r>
              <a:rPr lang="en-US" dirty="0"/>
              <a:t>Bulb-outs</a:t>
            </a:r>
          </a:p>
          <a:p>
            <a:pPr marL="742950" lvl="2" indent="-285750">
              <a:buFont typeface="Courier New,monospace"/>
              <a:buChar char="○"/>
            </a:pPr>
            <a:r>
              <a:rPr lang="en-US" dirty="0"/>
              <a:t>Transit signal priority</a:t>
            </a:r>
          </a:p>
          <a:p>
            <a:pPr marL="285750" indent="-285750">
              <a:buFont typeface="Symbol,Sans-Serif"/>
              <a:buChar char="•"/>
            </a:pPr>
            <a:r>
              <a:rPr lang="en-US" dirty="0"/>
              <a:t>Bus priority improvements yield travel time savings of 10-20% based on peer cities and DDOT experience. The pilot bus lanes on H and I Street NW improved travel times overall by 10% and further benefits are expected as DDOT upgrades the design this fiscal year.</a:t>
            </a:r>
          </a:p>
          <a:p>
            <a:endParaRPr lang="en-US" dirty="0">
              <a:cs typeface="Calibri"/>
            </a:endParaRPr>
          </a:p>
        </p:txBody>
      </p:sp>
      <p:sp>
        <p:nvSpPr>
          <p:cNvPr id="4" name="Slide Number Placeholder 3"/>
          <p:cNvSpPr>
            <a:spLocks noGrp="1"/>
          </p:cNvSpPr>
          <p:nvPr>
            <p:ph type="sldNum" sz="quarter" idx="5"/>
          </p:nvPr>
        </p:nvSpPr>
        <p:spPr/>
        <p:txBody>
          <a:bodyPr/>
          <a:lstStyle/>
          <a:p>
            <a:fld id="{FF9C4B7F-7329-024E-B3BE-F82CD734F483}" type="slidenum">
              <a:rPr lang="en-US" smtClean="0"/>
              <a:t>13</a:t>
            </a:fld>
            <a:endParaRPr lang="en-US"/>
          </a:p>
        </p:txBody>
      </p:sp>
    </p:spTree>
    <p:extLst>
      <p:ext uri="{BB962C8B-B14F-4D97-AF65-F5344CB8AC3E}">
        <p14:creationId xmlns:p14="http://schemas.microsoft.com/office/powerpoint/2010/main" val="12222780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en-US"/>
              <a:t>DDOT’s FY22-27 request would fund approximately 17 projects over the next six years, or two to three projects per year. </a:t>
            </a:r>
          </a:p>
          <a:p>
            <a:pPr marL="285750" indent="-285750">
              <a:buFont typeface="Symbol"/>
              <a:buChar char="•"/>
            </a:pPr>
            <a:r>
              <a:rPr lang="en-US"/>
              <a:t>Projects represent 1-2 mile segments of the bus priority network.</a:t>
            </a:r>
            <a:endParaRPr lang="en-US">
              <a:cs typeface="Calibri"/>
            </a:endParaRPr>
          </a:p>
          <a:p>
            <a:pPr marL="285750" indent="-285750">
              <a:buFont typeface="Symbol"/>
              <a:buChar char="•"/>
            </a:pPr>
            <a:r>
              <a:rPr lang="en-US"/>
              <a:t>The proposed projects are displayed by the yellow lines on the map.</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FF9C4B7F-7329-024E-B3BE-F82CD734F483}" type="slidenum">
              <a:rPr lang="en-US" smtClean="0"/>
              <a:t>14</a:t>
            </a:fld>
            <a:endParaRPr lang="en-US"/>
          </a:p>
        </p:txBody>
      </p:sp>
    </p:spTree>
    <p:extLst>
      <p:ext uri="{BB962C8B-B14F-4D97-AF65-F5344CB8AC3E}">
        <p14:creationId xmlns:p14="http://schemas.microsoft.com/office/powerpoint/2010/main" val="5014916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en-US"/>
              <a:t>With additional funding, DDOT could deliver approximately 34 projects over the next six years, with four to six projects delivered per year.</a:t>
            </a:r>
          </a:p>
          <a:p>
            <a:pPr marL="285750" indent="-285750">
              <a:buFont typeface="Symbol"/>
              <a:buChar char="•"/>
            </a:pPr>
            <a:r>
              <a:rPr lang="en-US"/>
              <a:t>The additional proposed projects are shown as the purple lines on the map and were selected in order to primarily target improvements that benefit riders in Wards 7 and 8.</a:t>
            </a:r>
            <a:endParaRPr lang="en-US">
              <a:cs typeface="Calibri"/>
            </a:endParaRPr>
          </a:p>
          <a:p>
            <a:pPr marL="285750" indent="-285750">
              <a:buFont typeface="Symbol"/>
              <a:buChar char="•"/>
            </a:pPr>
            <a:r>
              <a:rPr lang="en-US"/>
              <a:t>Although not located East of the River, M Street NW in Georgetown helps to provide a reliable connection to the concentration of low wage jobs in that neighborhood.</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FF9C4B7F-7329-024E-B3BE-F82CD734F483}" type="slidenum">
              <a:rPr lang="en-US" smtClean="0"/>
              <a:t>15</a:t>
            </a:fld>
            <a:endParaRPr lang="en-US"/>
          </a:p>
        </p:txBody>
      </p:sp>
    </p:spTree>
    <p:extLst>
      <p:ext uri="{BB962C8B-B14F-4D97-AF65-F5344CB8AC3E}">
        <p14:creationId xmlns:p14="http://schemas.microsoft.com/office/powerpoint/2010/main" val="8532697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Symbol"/>
              <a:buChar char="•"/>
            </a:pPr>
            <a:r>
              <a:rPr lang="en-US"/>
              <a:t>DDOT has outlined a high-level concept for what bus priority on the H Street / Benning Road NE corridor could look like, with a cost estimate of approximately $5-6 million.</a:t>
            </a:r>
          </a:p>
          <a:p>
            <a:pPr marL="171450" indent="-171450">
              <a:buFont typeface="Symbol"/>
              <a:buChar char="•"/>
            </a:pPr>
            <a:r>
              <a:rPr lang="en-US"/>
              <a:t>The concept could support or replace existing streetcar operations</a:t>
            </a:r>
            <a:endParaRPr lang="en-US">
              <a:cs typeface="Calibri"/>
            </a:endParaRPr>
          </a:p>
          <a:p>
            <a:pPr marL="171450" indent="-171450">
              <a:buFont typeface="Symbol"/>
              <a:buChar char="•"/>
            </a:pPr>
            <a:r>
              <a:rPr lang="en-US"/>
              <a:t>The concept includes:</a:t>
            </a:r>
            <a:endParaRPr lang="en-US">
              <a:cs typeface="Calibri"/>
            </a:endParaRPr>
          </a:p>
          <a:p>
            <a:pPr marL="628650" lvl="1" indent="-171450">
              <a:buFont typeface="Courier New"/>
              <a:buChar char="○"/>
            </a:pPr>
            <a:r>
              <a:rPr lang="en-US"/>
              <a:t>Curbside bus lanes</a:t>
            </a:r>
            <a:endParaRPr lang="en-US">
              <a:cs typeface="Calibri"/>
            </a:endParaRPr>
          </a:p>
          <a:p>
            <a:pPr marL="628650" lvl="1" indent="-171450">
              <a:buFont typeface="Courier New"/>
              <a:buChar char="○"/>
            </a:pPr>
            <a:r>
              <a:rPr lang="en-US"/>
              <a:t>Reprograming of the parking lane along H Street NE to loading / pick-up drop-off zones or sidewalk extensions</a:t>
            </a:r>
            <a:endParaRPr lang="en-US">
              <a:cs typeface="Calibri"/>
            </a:endParaRPr>
          </a:p>
          <a:p>
            <a:pPr marL="628650" lvl="1" indent="-171450">
              <a:buFont typeface="Courier New"/>
              <a:buChar char="○"/>
            </a:pPr>
            <a:r>
              <a:rPr lang="en-US"/>
              <a:t>Transit signal priority to give extra green time to buses and vehicles travelling in the same direction</a:t>
            </a:r>
            <a:endParaRPr lang="en-US">
              <a:cs typeface="Calibri"/>
            </a:endParaRPr>
          </a:p>
          <a:p>
            <a:pPr marL="628650" lvl="1" indent="-171450">
              <a:buFont typeface="Courier New"/>
              <a:buChar char="○"/>
            </a:pPr>
            <a:r>
              <a:rPr lang="en-US"/>
              <a:t>Upgraded bus stops, bulb-outs, and improved accessibility</a:t>
            </a:r>
            <a:endParaRPr lang="en-US">
              <a:cs typeface="Calibri"/>
            </a:endParaRPr>
          </a:p>
          <a:p>
            <a:pPr marL="171450" indent="-171450">
              <a:buFont typeface="Courier New"/>
              <a:buChar char="○"/>
            </a:pPr>
            <a:r>
              <a:rPr lang="en-US">
                <a:cs typeface="Calibri"/>
              </a:rPr>
              <a:t>The anticipated timeline for delivery is as follows:</a:t>
            </a:r>
            <a:endParaRPr lang="en-US"/>
          </a:p>
          <a:p>
            <a:pPr marL="628650" lvl="1" indent="-171450">
              <a:buFont typeface="Courier New"/>
              <a:buChar char="○"/>
            </a:pPr>
            <a:r>
              <a:rPr lang="en-US">
                <a:cs typeface="Calibri"/>
              </a:rPr>
              <a:t>The eastern section (Oklahoma Ave to Benning Road Metro) would keep the same delivery timeline as the current streetcar extension/bridge project: completion anticipated 2025/2026</a:t>
            </a:r>
          </a:p>
          <a:p>
            <a:pPr marL="1085850" lvl="2" indent="-171450">
              <a:buFont typeface="Courier New"/>
              <a:buChar char="○"/>
            </a:pPr>
            <a:r>
              <a:rPr lang="en-US">
                <a:cs typeface="Calibri"/>
              </a:rPr>
              <a:t>This section would be completed as part of the bridge project</a:t>
            </a:r>
          </a:p>
          <a:p>
            <a:pPr marL="628650" lvl="1" indent="-171450">
              <a:buFont typeface="Courier New"/>
              <a:buChar char="○"/>
            </a:pPr>
            <a:r>
              <a:rPr lang="en-US">
                <a:cs typeface="Calibri"/>
              </a:rPr>
              <a:t>The western section (Union Station to Oklahoma Ave) could be delivered as soon as 2024 (planning in FY22, design in FY23, construction in FY24)</a:t>
            </a:r>
          </a:p>
          <a:p>
            <a:endParaRPr lang="en-US">
              <a:cs typeface="Calibri"/>
            </a:endParaRPr>
          </a:p>
        </p:txBody>
      </p:sp>
      <p:sp>
        <p:nvSpPr>
          <p:cNvPr id="4" name="Slide Number Placeholder 3"/>
          <p:cNvSpPr>
            <a:spLocks noGrp="1"/>
          </p:cNvSpPr>
          <p:nvPr>
            <p:ph type="sldNum" sz="quarter" idx="5"/>
          </p:nvPr>
        </p:nvSpPr>
        <p:spPr/>
        <p:txBody>
          <a:bodyPr/>
          <a:lstStyle/>
          <a:p>
            <a:fld id="{FF9C4B7F-7329-024E-B3BE-F82CD734F483}" type="slidenum">
              <a:rPr lang="en-US" smtClean="0"/>
              <a:t>16</a:t>
            </a:fld>
            <a:endParaRPr lang="en-US"/>
          </a:p>
        </p:txBody>
      </p:sp>
    </p:spTree>
    <p:extLst>
      <p:ext uri="{BB962C8B-B14F-4D97-AF65-F5344CB8AC3E}">
        <p14:creationId xmlns:p14="http://schemas.microsoft.com/office/powerpoint/2010/main" val="20156446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Map: the entire District should be fuchia on future updates to this map to reflect a connected street grid with sidewalks and safe intersections! </a:t>
            </a:r>
          </a:p>
          <a:p>
            <a:r>
              <a:rPr lang="en-US">
                <a:cs typeface="Calibri"/>
              </a:rPr>
              <a:t>(Pedestrian Friendliness In) </a:t>
            </a:r>
          </a:p>
          <a:p>
            <a:endParaRPr lang="en-US">
              <a:cs typeface="Calibri"/>
            </a:endParaRPr>
          </a:p>
          <a:p>
            <a:r>
              <a:rPr lang="en-US"/>
              <a:t>•Pedestrian safety stimulates more walking trips. DDOT is using new technology and designs to increase pedestrian safety over the past 3 years:</a:t>
            </a:r>
            <a:endParaRPr lang="en-US">
              <a:cs typeface="Calibri"/>
            </a:endParaRPr>
          </a:p>
          <a:p>
            <a:r>
              <a:rPr lang="en-US"/>
              <a:t>600 intersections with Leading Pedestrian Intervals</a:t>
            </a:r>
            <a:endParaRPr lang="en-US">
              <a:cs typeface="Calibri"/>
            </a:endParaRPr>
          </a:p>
          <a:p>
            <a:r>
              <a:rPr lang="en-US"/>
              <a:t>21 HAWK pedestrian signals</a:t>
            </a:r>
            <a:endParaRPr lang="en-US">
              <a:cs typeface="Calibri"/>
            </a:endParaRPr>
          </a:p>
          <a:p>
            <a:r>
              <a:rPr lang="en-US"/>
              <a:t>20 pedestrian activated crosswalk beacons</a:t>
            </a:r>
            <a:endParaRPr lang="en-US">
              <a:cs typeface="Calibri"/>
            </a:endParaRPr>
          </a:p>
          <a:p>
            <a:r>
              <a:rPr lang="en-US"/>
              <a:t>Pedestrian crossing islands </a:t>
            </a:r>
            <a:endParaRPr lang="en-US">
              <a:cs typeface="Calibri"/>
            </a:endParaRPr>
          </a:p>
          <a:p>
            <a:r>
              <a:rPr lang="en-US"/>
              <a:t>Curb extensions to shorten crossing distances and reduce conflicts with vehicles. </a:t>
            </a:r>
            <a:endParaRPr lang="en-US">
              <a:cs typeface="Calibri"/>
            </a:endParaRPr>
          </a:p>
          <a:p>
            <a:endParaRPr lang="en-US">
              <a:cs typeface="Calibri"/>
            </a:endParaRPr>
          </a:p>
          <a:p>
            <a:r>
              <a:rPr lang="en-US">
                <a:cs typeface="Calibri"/>
              </a:rPr>
              <a:t>In FY 2022 DDOT will  implement moveDC beyond mobility and sustainability. Management and Operations is one of our goals and  sidewalk rehabilitation and maintenance helps meet that goal. The implementation of safety improvements and traffic calming to improve the pedestrian Facilities with projects such as Ward 8 Streetscapes,  Aspen Street NW and Southern Avenue SE as well as the 11th Street Bridge SE Park partnership helps meet our Project Delivery Goal </a:t>
            </a:r>
          </a:p>
          <a:p>
            <a:endParaRPr lang="en-US">
              <a:cs typeface="Calibri"/>
            </a:endParaRPr>
          </a:p>
          <a:p>
            <a:endParaRPr lang="en-US">
              <a:cs typeface="Calibri"/>
            </a:endParaRPr>
          </a:p>
          <a:p>
            <a:r>
              <a:rPr lang="en-US" b="1">
                <a:cs typeface="Calibri"/>
              </a:rPr>
              <a:t>FY 22 Proposed vs. FY 21 Approved:</a:t>
            </a:r>
            <a:endParaRPr lang="en-US">
              <a:cs typeface="Calibri"/>
            </a:endParaRPr>
          </a:p>
          <a:p>
            <a:pPr marL="171450" indent="-171450">
              <a:buFont typeface="Arial" panose="020B0604020202020204" pitchFamily="34" charset="0"/>
              <a:buChar char="•"/>
            </a:pPr>
            <a:r>
              <a:rPr lang="en-US">
                <a:cs typeface="Calibri"/>
              </a:rPr>
              <a:t>For the ‘Walking’ Category DDOT’s request is a </a:t>
            </a:r>
            <a:r>
              <a:rPr lang="en-US" b="1" u="sng">
                <a:cs typeface="Calibri"/>
              </a:rPr>
              <a:t>$10.6M decrease </a:t>
            </a:r>
            <a:r>
              <a:rPr lang="en-US">
                <a:cs typeface="Calibri"/>
              </a:rPr>
              <a:t>compared to Year 1 of the current CIP; and </a:t>
            </a:r>
            <a:r>
              <a:rPr lang="en-US" b="1">
                <a:cs typeface="Calibri"/>
              </a:rPr>
              <a:t>$3.0M increase </a:t>
            </a:r>
            <a:r>
              <a:rPr lang="en-US">
                <a:cs typeface="Calibri"/>
              </a:rPr>
              <a:t>over the 6-years.  </a:t>
            </a:r>
          </a:p>
          <a:p>
            <a:pPr marL="171450" indent="-171450">
              <a:buFont typeface="Arial" panose="020B0604020202020204" pitchFamily="34" charset="0"/>
              <a:buChar char="•"/>
            </a:pPr>
            <a:r>
              <a:rPr lang="en-US" b="1">
                <a:cs typeface="Calibri"/>
              </a:rPr>
              <a:t>Year 1: </a:t>
            </a:r>
            <a:r>
              <a:rPr lang="en-US">
                <a:cs typeface="Calibri"/>
              </a:rPr>
              <a:t>In year 1 of the current CIP DDOT’s budget is </a:t>
            </a:r>
            <a:r>
              <a:rPr lang="en-US" b="1">
                <a:cs typeface="Calibri"/>
              </a:rPr>
              <a:t>23%</a:t>
            </a:r>
            <a:r>
              <a:rPr lang="en-US">
                <a:cs typeface="Calibri"/>
              </a:rPr>
              <a:t> focused on walking compared to </a:t>
            </a:r>
            <a:r>
              <a:rPr lang="en-US" b="1">
                <a:cs typeface="Calibri"/>
              </a:rPr>
              <a:t>15% </a:t>
            </a:r>
            <a:r>
              <a:rPr lang="en-US">
                <a:cs typeface="Calibri"/>
              </a:rPr>
              <a:t>in proposed request. </a:t>
            </a:r>
          </a:p>
          <a:p>
            <a:pPr marL="628650" lvl="1" indent="-171450">
              <a:buFont typeface="Arial" panose="020B0604020202020204" pitchFamily="34" charset="0"/>
              <a:buChar char="•"/>
            </a:pPr>
            <a:r>
              <a:rPr lang="en-US">
                <a:cs typeface="Calibri"/>
              </a:rPr>
              <a:t>The big variances in comparison is due to one-time project 11</a:t>
            </a:r>
            <a:r>
              <a:rPr lang="en-US" baseline="30000">
                <a:cs typeface="Calibri"/>
              </a:rPr>
              <a:t>th</a:t>
            </a:r>
            <a:r>
              <a:rPr lang="en-US">
                <a:cs typeface="Calibri"/>
              </a:rPr>
              <a:t> Street Bridge Park receiving budget authority in FY21 and DDOT requesting less in Streetscapes in the first year.</a:t>
            </a:r>
          </a:p>
          <a:p>
            <a:pPr marL="171450" lvl="0" indent="-171450">
              <a:buFont typeface="Arial" panose="020B0604020202020204" pitchFamily="34" charset="0"/>
              <a:buChar char="•"/>
            </a:pPr>
            <a:r>
              <a:rPr lang="en-US" b="1">
                <a:cs typeface="Calibri"/>
              </a:rPr>
              <a:t>6-Year Plan:  </a:t>
            </a:r>
            <a:r>
              <a:rPr lang="en-US" b="0">
                <a:cs typeface="Calibri"/>
              </a:rPr>
              <a:t>For the full six-year period in the current CIP DDOT’s 20% focused on walking compared to 16% in proposed CIP. </a:t>
            </a:r>
          </a:p>
          <a:p>
            <a:pPr marL="171450" lvl="0" indent="-171450">
              <a:buFont typeface="Arial" panose="020B0604020202020204" pitchFamily="34" charset="0"/>
              <a:buChar char="•"/>
            </a:pPr>
            <a:r>
              <a:rPr lang="en-US" b="0">
                <a:cs typeface="Calibri"/>
              </a:rPr>
              <a:t>Current vs. Proposed: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cs typeface="Calibri"/>
              </a:rPr>
              <a:t>Walking: $10 decrease in Year 1 and $3M increase over 6-year CIP</a:t>
            </a:r>
          </a:p>
          <a:p>
            <a:pPr marL="171450" lvl="0" indent="-171450">
              <a:buFont typeface="Arial" panose="020B0604020202020204" pitchFamily="34" charset="0"/>
              <a:buChar char="•"/>
            </a:pPr>
            <a:endParaRPr lang="en-US" b="0">
              <a:cs typeface="Calibri"/>
            </a:endParaRPr>
          </a:p>
          <a:p>
            <a:pPr marL="171450" lvl="0" indent="-171450">
              <a:buFont typeface="Arial" panose="020B0604020202020204" pitchFamily="34" charset="0"/>
              <a:buChar char="•"/>
            </a:pPr>
            <a:r>
              <a:rPr lang="en-US" b="0">
                <a:cs typeface="Calibri"/>
              </a:rPr>
              <a:t>Why does the investment look like it is dropping? </a:t>
            </a:r>
          </a:p>
          <a:p>
            <a:pPr marL="628650" lvl="1" indent="-171450">
              <a:buFont typeface="Arial" panose="020B0604020202020204" pitchFamily="34" charset="0"/>
              <a:buChar char="•"/>
            </a:pPr>
            <a:r>
              <a:rPr lang="en-US" b="0">
                <a:cs typeface="Calibri"/>
              </a:rPr>
              <a:t>Sidewalk – Asset Mgmt. – reduction of ~$6M across the CIP due to the condition of the sidewalks – our asset says things are in pretty good shape. </a:t>
            </a:r>
          </a:p>
          <a:p>
            <a:pPr marL="628650" lvl="1" indent="-171450">
              <a:buFont typeface="Arial" panose="020B0604020202020204" pitchFamily="34" charset="0"/>
              <a:buChar char="•"/>
            </a:pPr>
            <a:r>
              <a:rPr lang="en-US" b="0">
                <a:cs typeface="Calibri"/>
              </a:rPr>
              <a:t>11</a:t>
            </a:r>
            <a:r>
              <a:rPr lang="en-US" b="0" baseline="30000">
                <a:cs typeface="Calibri"/>
              </a:rPr>
              <a:t>th</a:t>
            </a:r>
            <a:r>
              <a:rPr lang="en-US" b="0">
                <a:cs typeface="Calibri"/>
              </a:rPr>
              <a:t> Street Bridge Park: One-Time Funding was received in FY21 ($49M reduction compared to FY21 CIP)</a:t>
            </a:r>
          </a:p>
          <a:p>
            <a:pPr marL="628650" lvl="1" indent="-171450">
              <a:buFont typeface="Arial" panose="020B0604020202020204" pitchFamily="34" charset="0"/>
              <a:buChar char="•"/>
            </a:pPr>
            <a:r>
              <a:rPr lang="en-US" b="0">
                <a:cs typeface="Calibri"/>
              </a:rPr>
              <a:t>Streetscapes: Increase in FY22 CIP of more than $50 across CIP. </a:t>
            </a:r>
          </a:p>
        </p:txBody>
      </p:sp>
      <p:sp>
        <p:nvSpPr>
          <p:cNvPr id="4" name="Slide Number Placeholder 3"/>
          <p:cNvSpPr>
            <a:spLocks noGrp="1"/>
          </p:cNvSpPr>
          <p:nvPr>
            <p:ph type="sldNum" sz="quarter" idx="5"/>
          </p:nvPr>
        </p:nvSpPr>
        <p:spPr/>
        <p:txBody>
          <a:bodyPr/>
          <a:lstStyle/>
          <a:p>
            <a:fld id="{FF9C4B7F-7329-024E-B3BE-F82CD734F483}" type="slidenum">
              <a:rPr lang="en-US" smtClean="0"/>
              <a:t>17</a:t>
            </a:fld>
            <a:endParaRPr lang="en-US"/>
          </a:p>
        </p:txBody>
      </p:sp>
    </p:spTree>
    <p:extLst>
      <p:ext uri="{BB962C8B-B14F-4D97-AF65-F5344CB8AC3E}">
        <p14:creationId xmlns:p14="http://schemas.microsoft.com/office/powerpoint/2010/main" val="28871148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Safety is a </a:t>
            </a:r>
            <a:r>
              <a:rPr lang="en-US" err="1">
                <a:cs typeface="Calibri"/>
              </a:rPr>
              <a:t>moveDC</a:t>
            </a:r>
            <a:r>
              <a:rPr lang="en-US">
                <a:cs typeface="Calibri"/>
              </a:rPr>
              <a:t> goal</a:t>
            </a:r>
          </a:p>
          <a:p>
            <a:r>
              <a:rPr lang="en-US">
                <a:cs typeface="Calibri"/>
              </a:rPr>
              <a:t>Policy 7 from </a:t>
            </a:r>
            <a:r>
              <a:rPr lang="en-US" err="1">
                <a:cs typeface="Calibri"/>
              </a:rPr>
              <a:t>moveDC</a:t>
            </a:r>
            <a:r>
              <a:rPr lang="en-US">
                <a:cs typeface="Calibri"/>
              </a:rPr>
              <a:t>: </a:t>
            </a:r>
            <a:r>
              <a:rPr lang="en-US"/>
              <a:t>Design infrastructure to improve safety for all, focusing especially on our most vulnerable roadway users.</a:t>
            </a:r>
          </a:p>
          <a:p>
            <a:endParaRPr lang="en-US">
              <a:cs typeface="Calibri"/>
            </a:endParaRPr>
          </a:p>
          <a:p>
            <a:endParaRPr lang="en-US">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cs typeface="Calibri"/>
              </a:rPr>
              <a:t>Safety is the Department’s top priority. The Safety &amp; Mobility Project (which houses the VZ capital project) is the top project and priority for the Department in our FY22 submission. </a:t>
            </a:r>
          </a:p>
          <a:p>
            <a:pPr marL="171450" indent="-171450">
              <a:buFont typeface="Arial" panose="020B0604020202020204" pitchFamily="34" charset="0"/>
              <a:buChar char="•"/>
            </a:pPr>
            <a:endParaRPr lang="en-US">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cs typeface="Calibri"/>
              </a:rPr>
              <a:t>Although all projects are developed and executed using a safety lens – this program focuses specifically on expediting safety improvements.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cs typeface="Calibri"/>
              </a:rPr>
              <a:t>A second construction traffic safety construction contract was advertised last week by OCP – once awarded this will give DDOT two (2) construction contracts w/ $7M ceilings… to deliver these safety improvements. We need resources to reach the ceiling and deliver on safety commitments to the residents of the District.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cs typeface="Calibri"/>
              </a:rPr>
              <a:t>Proposed request is a $14.3M increase over the 6-year plan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cs typeface="Calibri"/>
              </a:rPr>
              <a:t>We will have contractual capacity to deliver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cs typeface="Calibri"/>
              </a:rPr>
              <a:t>We have unfortunately have the safety improvements backlog</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i="1">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cs typeface="Calibri"/>
            </a:endParaRPr>
          </a:p>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FF9C4B7F-7329-024E-B3BE-F82CD734F483}" type="slidenum">
              <a:rPr lang="en-US" smtClean="0"/>
              <a:t>18</a:t>
            </a:fld>
            <a:endParaRPr lang="en-US"/>
          </a:p>
        </p:txBody>
      </p:sp>
    </p:spTree>
    <p:extLst>
      <p:ext uri="{BB962C8B-B14F-4D97-AF65-F5344CB8AC3E}">
        <p14:creationId xmlns:p14="http://schemas.microsoft.com/office/powerpoint/2010/main" val="17979723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Trails, which are completely separated from roadways, are safer for people of all ages to bike and walk. The District has 60 miles of off-street paved trails.</a:t>
            </a:r>
          </a:p>
          <a:p>
            <a:r>
              <a:rPr lang="en-US">
                <a:cs typeface="Calibri"/>
              </a:rPr>
              <a:t>Key: green in existing; orange is planned </a:t>
            </a:r>
          </a:p>
          <a:p>
            <a:endParaRPr lang="en-US"/>
          </a:p>
          <a:p>
            <a:r>
              <a:rPr lang="en-US"/>
              <a:t>DDOT is working to build out the network of trails and connect them regionally as part of the </a:t>
            </a:r>
            <a:r>
              <a:rPr lang="en-US" b="1"/>
              <a:t>Capital Trails Network. </a:t>
            </a:r>
            <a:r>
              <a:rPr lang="en-US"/>
              <a:t>DDOT's capital proposal takes a balanced approach to ensure trail access across the District. </a:t>
            </a:r>
            <a:endParaRPr lang="en-US">
              <a:cs typeface="Calibri"/>
            </a:endParaRPr>
          </a:p>
          <a:p>
            <a:endParaRPr lang="en-US"/>
          </a:p>
          <a:p>
            <a:r>
              <a:rPr lang="en-US"/>
              <a:t>Trails: </a:t>
            </a:r>
            <a:endParaRPr lang="en-US">
              <a:cs typeface="Calibri"/>
            </a:endParaRPr>
          </a:p>
          <a:p>
            <a:pPr marL="285750" indent="-285750">
              <a:buFont typeface="Arial,Sans-Serif"/>
              <a:buChar char="•"/>
            </a:pPr>
            <a:r>
              <a:rPr lang="en-US"/>
              <a:t>provide a safe space for people to walk and bike completely separated from traffic</a:t>
            </a:r>
            <a:endParaRPr lang="en-US">
              <a:cs typeface="Calibri"/>
            </a:endParaRPr>
          </a:p>
          <a:p>
            <a:pPr marL="285750" indent="-285750">
              <a:buFont typeface="Arial,Sans-Serif"/>
              <a:buChar char="•"/>
            </a:pPr>
            <a:r>
              <a:rPr lang="en-US"/>
              <a:t>serve as the backbone of the regional network of biking and walking facilities</a:t>
            </a:r>
          </a:p>
          <a:p>
            <a:pPr marL="285750" indent="-285750">
              <a:buFont typeface="Arial,Sans-Serif"/>
              <a:buChar char="•"/>
            </a:pPr>
            <a:endParaRPr lang="en-US">
              <a:cs typeface="Calibri"/>
            </a:endParaRPr>
          </a:p>
          <a:p>
            <a:pPr marL="171450" indent="-171450">
              <a:buFont typeface="Arial" panose="020B0604020202020204" pitchFamily="34" charset="0"/>
              <a:buChar char="•"/>
            </a:pPr>
            <a:r>
              <a:rPr lang="en-US" b="1">
                <a:cs typeface="Calibri"/>
              </a:rPr>
              <a:t>DDOT’s FY 22 CIP request would build another 10.3 miles for trails. </a:t>
            </a:r>
          </a:p>
        </p:txBody>
      </p:sp>
      <p:sp>
        <p:nvSpPr>
          <p:cNvPr id="4" name="Slide Number Placeholder 3"/>
          <p:cNvSpPr>
            <a:spLocks noGrp="1"/>
          </p:cNvSpPr>
          <p:nvPr>
            <p:ph type="sldNum" sz="quarter" idx="5"/>
          </p:nvPr>
        </p:nvSpPr>
        <p:spPr/>
        <p:txBody>
          <a:bodyPr/>
          <a:lstStyle/>
          <a:p>
            <a:fld id="{FF9C4B7F-7329-024E-B3BE-F82CD734F483}" type="slidenum">
              <a:rPr lang="en-US" smtClean="0"/>
              <a:t>19</a:t>
            </a:fld>
            <a:endParaRPr lang="en-US"/>
          </a:p>
        </p:txBody>
      </p:sp>
    </p:spTree>
    <p:extLst>
      <p:ext uri="{BB962C8B-B14F-4D97-AF65-F5344CB8AC3E}">
        <p14:creationId xmlns:p14="http://schemas.microsoft.com/office/powerpoint/2010/main" val="17878499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90000"/>
              </a:lnSpc>
              <a:spcBef>
                <a:spcPts val="1000"/>
              </a:spcBef>
              <a:buFont typeface="Arial,Sans-Serif"/>
              <a:buChar char="•"/>
            </a:pPr>
            <a:r>
              <a:rPr lang="en-US"/>
              <a:t>moveDC is DDOT’s plan that sets the 25-year vision for the transportation system. It is a federal requirement.</a:t>
            </a:r>
          </a:p>
          <a:p>
            <a:pPr marL="171450" indent="-171450">
              <a:lnSpc>
                <a:spcPct val="90000"/>
              </a:lnSpc>
              <a:spcBef>
                <a:spcPts val="1000"/>
              </a:spcBef>
              <a:buFont typeface="Arial,Sans-Serif"/>
              <a:buChar char="•"/>
            </a:pPr>
            <a:r>
              <a:rPr lang="en-US"/>
              <a:t>moveDC is used to guide and prioritize investment and development</a:t>
            </a:r>
            <a:endParaRPr lang="en-US">
              <a:cs typeface="Calibri"/>
            </a:endParaRPr>
          </a:p>
          <a:p>
            <a:pPr marL="171450" indent="-171450">
              <a:lnSpc>
                <a:spcPct val="90000"/>
              </a:lnSpc>
              <a:spcBef>
                <a:spcPts val="1000"/>
              </a:spcBef>
              <a:buFont typeface="Arial,Sans-Serif"/>
              <a:buChar char="•"/>
            </a:pPr>
            <a:r>
              <a:rPr lang="en-US"/>
              <a:t>moveDC is updated regularly to reflect the evolving needs of the District. It was completed in 2014, and the update we are undertaking now will be released this year.</a:t>
            </a:r>
          </a:p>
        </p:txBody>
      </p:sp>
      <p:sp>
        <p:nvSpPr>
          <p:cNvPr id="4" name="Slide Number Placeholder 3"/>
          <p:cNvSpPr>
            <a:spLocks noGrp="1"/>
          </p:cNvSpPr>
          <p:nvPr>
            <p:ph type="sldNum" sz="quarter" idx="5"/>
          </p:nvPr>
        </p:nvSpPr>
        <p:spPr/>
        <p:txBody>
          <a:bodyPr/>
          <a:lstStyle/>
          <a:p>
            <a:fld id="{FF9C4B7F-7329-024E-B3BE-F82CD734F483}" type="slidenum">
              <a:rPr lang="en-US" smtClean="0"/>
              <a:t>2</a:t>
            </a:fld>
            <a:endParaRPr lang="en-US"/>
          </a:p>
        </p:txBody>
      </p:sp>
    </p:spTree>
    <p:extLst>
      <p:ext uri="{BB962C8B-B14F-4D97-AF65-F5344CB8AC3E}">
        <p14:creationId xmlns:p14="http://schemas.microsoft.com/office/powerpoint/2010/main" val="28802477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 Bicycle Level of Stress – evaluates impact of traffic, street configuration and includes factors such as bicyclist's comfort level. </a:t>
            </a:r>
            <a:endParaRPr lang="en-US"/>
          </a:p>
          <a:p>
            <a:r>
              <a:rPr lang="en-US"/>
              <a:t>•Protected bike lanes (PBLs) have helped encourage more people in the District to bicycle because PBLs are safer than riding in the roadway, exposed to high-speed vehicles. The District now has 16.6 miles of PBLs. </a:t>
            </a:r>
          </a:p>
          <a:p>
            <a:endParaRPr lang="en-US"/>
          </a:p>
          <a:p>
            <a:pPr marL="171450" indent="-171450">
              <a:buFont typeface="Arial" panose="020B0604020202020204" pitchFamily="34" charset="0"/>
              <a:buChar char="•"/>
            </a:pPr>
            <a:r>
              <a:rPr lang="en-US">
                <a:cs typeface="Calibri"/>
              </a:rPr>
              <a:t>DDOT’s request will deliver about 5 miles of PBL/year which would deliver nearly twice the existing amount 16.6 miles vs. 30 miles (5 miles/yr. = 6 yrs.). </a:t>
            </a:r>
          </a:p>
          <a:p>
            <a:pPr marL="0" indent="0">
              <a:buFont typeface="Arial" panose="020B0604020202020204" pitchFamily="34" charset="0"/>
              <a:buNone/>
            </a:pPr>
            <a:endParaRPr lang="en-US">
              <a:cs typeface="Calibri"/>
            </a:endParaRPr>
          </a:p>
          <a:p>
            <a:endParaRPr lang="en-US">
              <a:cs typeface="Calibri"/>
            </a:endParaRPr>
          </a:p>
          <a:p>
            <a:r>
              <a:rPr lang="en-US">
                <a:cs typeface="Calibri"/>
              </a:rPr>
              <a:t>Notable Inclusions: </a:t>
            </a:r>
          </a:p>
          <a:p>
            <a:pPr marL="171450" indent="-171450">
              <a:buFont typeface="Arial" panose="020B0604020202020204" pitchFamily="34" charset="0"/>
              <a:buChar char="•"/>
            </a:pPr>
            <a:r>
              <a:rPr lang="en-US">
                <a:cs typeface="Calibri"/>
              </a:rPr>
              <a:t>NEW – Long Bridge Pedestrian and Bicycle Connection: $52M in out years for construction</a:t>
            </a:r>
          </a:p>
          <a:p>
            <a:pPr marL="171450" indent="-171450">
              <a:buFont typeface="Arial" panose="020B0604020202020204" pitchFamily="34" charset="0"/>
              <a:buChar char="•"/>
            </a:pPr>
            <a:r>
              <a:rPr lang="en-US">
                <a:cs typeface="Calibri"/>
              </a:rPr>
              <a:t>NEW -DPW Fleet Transfer ($2M Year 1 and $12M across 6-yr plan): DDOT proposes to get funding to assist with DPW purchasing custom streetsweepers for bike lanes</a:t>
            </a:r>
          </a:p>
          <a:p>
            <a:pPr marL="171450" indent="-171450">
              <a:buFont typeface="Arial" panose="020B0604020202020204" pitchFamily="34" charset="0"/>
              <a:buChar char="•"/>
            </a:pPr>
            <a:endParaRPr lang="en-US">
              <a:cs typeface="Calibri"/>
            </a:endParaRPr>
          </a:p>
        </p:txBody>
      </p:sp>
      <p:sp>
        <p:nvSpPr>
          <p:cNvPr id="4" name="Slide Number Placeholder 3"/>
          <p:cNvSpPr>
            <a:spLocks noGrp="1"/>
          </p:cNvSpPr>
          <p:nvPr>
            <p:ph type="sldNum" sz="quarter" idx="5"/>
          </p:nvPr>
        </p:nvSpPr>
        <p:spPr/>
        <p:txBody>
          <a:bodyPr/>
          <a:lstStyle/>
          <a:p>
            <a:fld id="{FF9C4B7F-7329-024E-B3BE-F82CD734F483}" type="slidenum">
              <a:rPr lang="en-US" smtClean="0"/>
              <a:t>20</a:t>
            </a:fld>
            <a:endParaRPr lang="en-US"/>
          </a:p>
        </p:txBody>
      </p:sp>
    </p:spTree>
    <p:extLst>
      <p:ext uri="{BB962C8B-B14F-4D97-AF65-F5344CB8AC3E}">
        <p14:creationId xmlns:p14="http://schemas.microsoft.com/office/powerpoint/2010/main" val="20040540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Jobs are concentrated in the core while historically under-resourced communities are often in the areas outside of the core. Investing in our transit, bicycle and pedestrian facilities will improve resident's ability to get to where they need to go within 30 minutes.</a:t>
            </a:r>
          </a:p>
          <a:p>
            <a:endParaRPr lang="en-US">
              <a:cs typeface="Calibri"/>
            </a:endParaRPr>
          </a:p>
          <a:p>
            <a:r>
              <a:rPr lang="en-US">
                <a:cs typeface="Calibri"/>
              </a:rPr>
              <a:t>The maps above show the access to various transit types and how that access is currently inequitable. Areas of dark purple indicate more transit options, more bicycling facility availability and available sidewalk networks, making it easier to efficiently and safely get around in those areas. Lighter colored areas represent less availability of buses, bike facilities and sidewalks. </a:t>
            </a:r>
            <a:endParaRPr lang="en-US"/>
          </a:p>
          <a:p>
            <a:endParaRPr lang="en-US">
              <a:cs typeface="Calibri"/>
            </a:endParaRPr>
          </a:p>
          <a:p>
            <a:pPr marL="285750" indent="-285750">
              <a:buFont typeface="Arial"/>
              <a:buChar char="•"/>
            </a:pPr>
            <a:endParaRPr lang="en-US">
              <a:cs typeface="Calibri"/>
            </a:endParaRPr>
          </a:p>
          <a:p>
            <a:pPr marL="285750" indent="-285750">
              <a:buFont typeface="Arial"/>
              <a:buChar char="•"/>
            </a:pPr>
            <a:r>
              <a:rPr lang="en-US"/>
              <a:t>Jobs data source: 2018 Longitudinal Employer-Household Dynamics (LEHD), adjusted to account for federal jobs.</a:t>
            </a:r>
            <a:endParaRPr lang="en-US">
              <a:cs typeface="Calibri" panose="020F0502020204030204"/>
            </a:endParaRPr>
          </a:p>
          <a:p>
            <a:pPr marL="285750" indent="-285750">
              <a:buFont typeface="Arial"/>
              <a:buChar char="•"/>
            </a:pPr>
            <a:r>
              <a:rPr lang="en-US"/>
              <a:t>Destinations include the following locations: Grocery stores, supermarkets, big box stores, hospitals, health clinics, high schools, colleges and universities, senior centers, recreation centers, community centers, social security offices, libraries, city halls, post offices and pharmacies.</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FF9C4B7F-7329-024E-B3BE-F82CD734F483}" type="slidenum">
              <a:rPr lang="en-US" smtClean="0"/>
              <a:t>3</a:t>
            </a:fld>
            <a:endParaRPr lang="en-US"/>
          </a:p>
        </p:txBody>
      </p:sp>
    </p:spTree>
    <p:extLst>
      <p:ext uri="{BB962C8B-B14F-4D97-AF65-F5344CB8AC3E}">
        <p14:creationId xmlns:p14="http://schemas.microsoft.com/office/powerpoint/2010/main" val="6893348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map reflects an index: the darker the shade of purple is where the we have the greatest transportation needs as defined by proximity to high frequency transit, access to jobs and safety. The graph shows how the populations of historically under-resourced communities are distributed in the areas of greatest and least transportation need. </a:t>
            </a:r>
          </a:p>
          <a:p>
            <a:endParaRPr lang="en-US">
              <a:cs typeface="Calibri"/>
            </a:endParaRPr>
          </a:p>
          <a:p>
            <a:r>
              <a:rPr lang="en-US">
                <a:cs typeface="Calibri"/>
              </a:rPr>
              <a:t>The areas with the greatest transportation needs contain higher concentrations of historically marginalized residents. </a:t>
            </a:r>
          </a:p>
          <a:p>
            <a:endParaRPr lang="en-US">
              <a:cs typeface="Calibri"/>
            </a:endParaRPr>
          </a:p>
          <a:p>
            <a:r>
              <a:rPr lang="en-US" b="1">
                <a:cs typeface="Calibri"/>
              </a:rPr>
              <a:t>More details: </a:t>
            </a:r>
            <a:r>
              <a:rPr lang="en-US">
                <a:cs typeface="Calibri"/>
              </a:rPr>
              <a:t>The index blends the information from the previous screen (access to jobs and destinations) with proximity to high frequency transit and safety issues and creates an index on transportation needs. </a:t>
            </a:r>
            <a:r>
              <a:rPr lang="en-US"/>
              <a:t>Disadvantaged people are over-represented in areas with the greatest transportation needs. This will require DDOT to be intentional and inclusive as we advance our projects and programs.</a:t>
            </a:r>
          </a:p>
          <a:p>
            <a:endParaRPr lang="en-US">
              <a:cs typeface="Calibri"/>
            </a:endParaRPr>
          </a:p>
          <a:p>
            <a:r>
              <a:rPr lang="en-US">
                <a:cs typeface="Calibri"/>
              </a:rPr>
              <a:t>More on the index </a:t>
            </a:r>
          </a:p>
          <a:p>
            <a:r>
              <a:rPr lang="en-US"/>
              <a:t>Proximity to Frequent Transit</a:t>
            </a:r>
            <a:endParaRPr lang="en-US">
              <a:cs typeface="Calibri"/>
            </a:endParaRPr>
          </a:p>
          <a:p>
            <a:r>
              <a:rPr lang="en-US"/>
              <a:t>This index measures areas of the District that have access to transit stations and stops with high service frequency (pre-COVID levels) as follows: </a:t>
            </a:r>
            <a:endParaRPr lang="en-US">
              <a:cs typeface="Calibri"/>
            </a:endParaRPr>
          </a:p>
          <a:p>
            <a:r>
              <a:rPr lang="en-US" b="1"/>
              <a:t>Access to Rail</a:t>
            </a:r>
            <a:r>
              <a:rPr lang="en-US"/>
              <a:t> – areas within ½-mile walking distance of rail stations with train frequencies of 5 minutes or better during peak and midday </a:t>
            </a:r>
            <a:br>
              <a:rPr lang="en-US">
                <a:cs typeface="+mn-lt"/>
              </a:rPr>
            </a:br>
            <a:endParaRPr lang="en-US"/>
          </a:p>
          <a:p>
            <a:r>
              <a:rPr lang="en-US" b="1"/>
              <a:t>Access to Bus</a:t>
            </a:r>
            <a:r>
              <a:rPr lang="en-US"/>
              <a:t> – areas within ¼-mile walking distance of bus stops with bus frequencies of 10 minutes or better during peak and midday </a:t>
            </a:r>
            <a:endParaRPr lang="en-US">
              <a:cs typeface="Calibri"/>
            </a:endParaRPr>
          </a:p>
          <a:p>
            <a:r>
              <a:rPr lang="en-US" i="1"/>
              <a:t>Areas with </a:t>
            </a:r>
            <a:r>
              <a:rPr lang="en-US" b="1" i="1"/>
              <a:t>lower access</a:t>
            </a:r>
            <a:r>
              <a:rPr lang="en-US" i="1"/>
              <a:t> to frequent transit have a </a:t>
            </a:r>
            <a:r>
              <a:rPr lang="en-US" b="1" i="1"/>
              <a:t>greater transportation need</a:t>
            </a:r>
            <a:r>
              <a:rPr lang="en-US" i="1"/>
              <a:t>.</a:t>
            </a:r>
            <a:endParaRPr lang="en-US"/>
          </a:p>
          <a:p>
            <a:endParaRPr lang="en-US"/>
          </a:p>
          <a:p>
            <a:r>
              <a:rPr lang="en-US"/>
              <a:t>Access to Jobs and Destinations</a:t>
            </a:r>
            <a:endParaRPr lang="en-US">
              <a:cs typeface="Calibri"/>
            </a:endParaRPr>
          </a:p>
          <a:p>
            <a:r>
              <a:rPr lang="en-US"/>
              <a:t>This index measures areas of the District that have access to jobs and key destinations as follows:</a:t>
            </a:r>
            <a:endParaRPr lang="en-US">
              <a:cs typeface="Calibri"/>
            </a:endParaRPr>
          </a:p>
          <a:p>
            <a:r>
              <a:rPr lang="en-US" b="1"/>
              <a:t>Access to Jobs1</a:t>
            </a:r>
            <a:r>
              <a:rPr lang="en-US"/>
              <a:t> – jobs in the region that can be reached: </a:t>
            </a:r>
            <a:endParaRPr lang="en-US">
              <a:cs typeface="Calibri"/>
            </a:endParaRPr>
          </a:p>
          <a:p>
            <a:r>
              <a:rPr lang="en-US" b="1"/>
              <a:t>Access to Destinations2 </a:t>
            </a:r>
            <a:r>
              <a:rPr lang="en-US"/>
              <a:t> – destinations in the region that can be reached:</a:t>
            </a:r>
            <a:endParaRPr lang="en-US">
              <a:cs typeface="Calibri"/>
            </a:endParaRPr>
          </a:p>
          <a:p>
            <a:pPr marL="285750" indent="-285750">
              <a:buFont typeface="Arial"/>
              <a:buChar char="•"/>
            </a:pPr>
            <a:r>
              <a:rPr lang="en-US"/>
              <a:t>Within a 20-minute walk </a:t>
            </a:r>
            <a:endParaRPr lang="en-US">
              <a:cs typeface="Calibri"/>
            </a:endParaRPr>
          </a:p>
          <a:p>
            <a:pPr marL="285750" indent="-285750">
              <a:buFont typeface="Arial"/>
              <a:buChar char="•"/>
            </a:pPr>
            <a:r>
              <a:rPr lang="en-US"/>
              <a:t>Within a 30-minute bike ride on low-stress streets </a:t>
            </a:r>
            <a:endParaRPr lang="en-US">
              <a:cs typeface="Calibri"/>
            </a:endParaRPr>
          </a:p>
          <a:p>
            <a:pPr marL="285750" indent="-285750">
              <a:buFont typeface="Arial"/>
              <a:buChar char="•"/>
            </a:pPr>
            <a:r>
              <a:rPr lang="en-US"/>
              <a:t>Within a 30-minute bus ride </a:t>
            </a:r>
            <a:endParaRPr lang="en-US">
              <a:cs typeface="Calibri"/>
            </a:endParaRPr>
          </a:p>
          <a:p>
            <a:pPr marL="285750" indent="-285750">
              <a:buFont typeface="Arial"/>
              <a:buChar char="•"/>
            </a:pPr>
            <a:r>
              <a:rPr lang="en-US"/>
              <a:t>Within a 30-minute train ride </a:t>
            </a:r>
            <a:endParaRPr lang="en-US">
              <a:cs typeface="Calibri"/>
            </a:endParaRPr>
          </a:p>
          <a:p>
            <a:pPr marL="285750" indent="-285750">
              <a:buFont typeface="Arial"/>
              <a:buChar char="•"/>
            </a:pPr>
            <a:r>
              <a:rPr lang="en-US"/>
              <a:t>Within a 45-minute train and bus ride (that involves a transfer from one to the other) </a:t>
            </a:r>
            <a:endParaRPr lang="en-US">
              <a:cs typeface="Calibri"/>
            </a:endParaRPr>
          </a:p>
          <a:p>
            <a:pPr marL="285750" indent="-285750">
              <a:buFont typeface="Arial"/>
              <a:buChar char="•"/>
            </a:pPr>
            <a:r>
              <a:rPr lang="en-US"/>
              <a:t>Within a 45-minute drive </a:t>
            </a:r>
            <a:endParaRPr lang="en-US">
              <a:cs typeface="Calibri"/>
            </a:endParaRPr>
          </a:p>
          <a:p>
            <a:r>
              <a:rPr lang="en-US" i="1"/>
              <a:t>Areas with </a:t>
            </a:r>
            <a:r>
              <a:rPr lang="en-US" b="1" i="1"/>
              <a:t>lower access </a:t>
            </a:r>
            <a:r>
              <a:rPr lang="en-US" i="1"/>
              <a:t>to jobs and destinations have a </a:t>
            </a:r>
            <a:r>
              <a:rPr lang="en-US" b="1" i="1"/>
              <a:t>greater transportation need</a:t>
            </a:r>
            <a:r>
              <a:rPr lang="en-US" i="1"/>
              <a:t>.</a:t>
            </a:r>
            <a:endParaRPr lang="en-US"/>
          </a:p>
          <a:p>
            <a:br>
              <a:rPr lang="en-US">
                <a:cs typeface="+mn-lt"/>
              </a:rPr>
            </a:br>
            <a:endParaRPr lang="en-US"/>
          </a:p>
          <a:p>
            <a:r>
              <a:rPr lang="en-US"/>
              <a:t>Safety Risks</a:t>
            </a:r>
            <a:endParaRPr lang="en-US">
              <a:cs typeface="Calibri" panose="020F0502020204030204"/>
            </a:endParaRPr>
          </a:p>
          <a:p>
            <a:r>
              <a:rPr lang="en-US"/>
              <a:t>This index measures areas of the District based on proximity to safety risks as follows:</a:t>
            </a:r>
            <a:endParaRPr lang="en-US">
              <a:cs typeface="Calibri" panose="020F0502020204030204"/>
            </a:endParaRPr>
          </a:p>
          <a:p>
            <a:pPr marL="285750" indent="-285750">
              <a:buFont typeface="Arial"/>
              <a:buChar char="•"/>
            </a:pPr>
            <a:r>
              <a:rPr lang="en-US" b="1"/>
              <a:t>High-stress/low-comfort cycling routes</a:t>
            </a:r>
            <a:endParaRPr lang="en-US"/>
          </a:p>
          <a:p>
            <a:pPr marL="285750" indent="-285750">
              <a:buFont typeface="Arial"/>
              <a:buChar char="•"/>
            </a:pPr>
            <a:r>
              <a:rPr lang="en-US" b="1"/>
              <a:t>Sidewalk gaps</a:t>
            </a:r>
            <a:endParaRPr lang="en-US"/>
          </a:p>
          <a:p>
            <a:pPr marL="285750" indent="-285750">
              <a:buFont typeface="Arial"/>
              <a:buChar char="•"/>
            </a:pPr>
            <a:r>
              <a:rPr lang="en-US" b="1"/>
              <a:t>Vision Zero high-crash corridors </a:t>
            </a:r>
            <a:endParaRPr lang="en-US"/>
          </a:p>
          <a:p>
            <a:r>
              <a:rPr lang="en-US" i="1"/>
              <a:t>Areas that are </a:t>
            </a:r>
            <a:r>
              <a:rPr lang="en-US" b="1" i="1"/>
              <a:t>closer </a:t>
            </a:r>
            <a:r>
              <a:rPr lang="en-US" i="1"/>
              <a:t>to safety risks have a </a:t>
            </a:r>
            <a:r>
              <a:rPr lang="en-US" b="1" i="1"/>
              <a:t>greater transportation need</a:t>
            </a:r>
            <a:r>
              <a:rPr lang="en-US" i="1"/>
              <a:t>.</a:t>
            </a:r>
            <a:endParaRPr lang="en-US"/>
          </a:p>
          <a:p>
            <a:endParaRPr lang="en-US">
              <a:cs typeface="Calibri"/>
            </a:endParaRPr>
          </a:p>
        </p:txBody>
      </p:sp>
      <p:sp>
        <p:nvSpPr>
          <p:cNvPr id="4" name="Slide Number Placeholder 3"/>
          <p:cNvSpPr>
            <a:spLocks noGrp="1"/>
          </p:cNvSpPr>
          <p:nvPr>
            <p:ph type="sldNum" sz="quarter" idx="5"/>
          </p:nvPr>
        </p:nvSpPr>
        <p:spPr/>
        <p:txBody>
          <a:bodyPr/>
          <a:lstStyle/>
          <a:p>
            <a:fld id="{FF9C4B7F-7329-024E-B3BE-F82CD734F483}" type="slidenum">
              <a:rPr lang="en-US" smtClean="0"/>
              <a:t>4</a:t>
            </a:fld>
            <a:endParaRPr lang="en-US"/>
          </a:p>
        </p:txBody>
      </p:sp>
    </p:spTree>
    <p:extLst>
      <p:ext uri="{BB962C8B-B14F-4D97-AF65-F5344CB8AC3E}">
        <p14:creationId xmlns:p14="http://schemas.microsoft.com/office/powerpoint/2010/main" val="6476065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This is very achievable and continuing to invest in our transit, bike and pedestrian infrastructure we will get there. Currently 58.5%  of commute trips are made by non-auto modes ( transit, walking, biking or teleworking); we need to help 16.5% more commuters make a different decision). (this does not account for covid; it is based on the most recent Census – 2018) </a:t>
            </a:r>
            <a:endParaRPr lang="en-US"/>
          </a:p>
          <a:p>
            <a:endParaRPr lang="en-US">
              <a:cs typeface="Calibri"/>
            </a:endParaRPr>
          </a:p>
          <a:p>
            <a:r>
              <a:rPr lang="en-US">
                <a:cs typeface="Calibri"/>
              </a:rPr>
              <a:t>(covid: The Transportation Planning Board (TPB) found that </a:t>
            </a:r>
            <a:r>
              <a:rPr lang="en-US"/>
              <a:t>traffic levels were recorded well below 2019 levels beginning in March 2020 (-21.9 percent), reached their lowest point in April 2020 (-50.5 percent), and began to rebound in May 2020. In the summer months of 2020, traffic levels were nearly 20 percent lower than the same period in 2019.  Of the three jurisdictional groupings, the region’s core—or District of Columbia, Arlington, and Alexandria—experienced the biggest drop in traffic, and has been the slowest to rebound. TPB also conducted an employer telework survey also asked about post-pandemic plans. Fifty-seven percent of work sites expected to see a long-term increase in teleworking, even when the pandemic is over.)</a:t>
            </a:r>
            <a:r>
              <a:rPr lang="en-US">
                <a:cs typeface="Calibri"/>
              </a:rPr>
              <a:t> </a:t>
            </a:r>
          </a:p>
          <a:p>
            <a:endParaRPr lang="en-US">
              <a:cs typeface="Calibri"/>
            </a:endParaRPr>
          </a:p>
          <a:p>
            <a:r>
              <a:rPr lang="en-US">
                <a:cs typeface="Calibri"/>
              </a:rPr>
              <a:t>moveDC policies (have gone out for public feedback in Fall 2020 receiving general agreement to all of them; have been approved internally) </a:t>
            </a:r>
          </a:p>
          <a:p>
            <a:endParaRPr lang="en-US">
              <a:cs typeface="Calibri"/>
            </a:endParaRPr>
          </a:p>
          <a:p>
            <a:r>
              <a:rPr lang="en-US">
                <a:cs typeface="Calibri"/>
              </a:rPr>
              <a:t>Policy 17: </a:t>
            </a:r>
            <a:r>
              <a:rPr lang="en-US"/>
              <a:t>Promote partnerships and programs such as travel demand management to achieve 75% of all commute trips in the District by non-auto modes by 2032 (this is also in DOEE Sustainable DC and the Comprehensive Plan)</a:t>
            </a:r>
            <a:endParaRPr lang="en-US">
              <a:cs typeface="Calibri"/>
            </a:endParaRPr>
          </a:p>
          <a:p>
            <a:endParaRPr lang="en-US">
              <a:cs typeface="Calibri"/>
            </a:endParaRPr>
          </a:p>
          <a:p>
            <a:r>
              <a:rPr lang="en-US">
                <a:cs typeface="Calibri"/>
              </a:rPr>
              <a:t>Policy 14: </a:t>
            </a:r>
            <a:r>
              <a:rPr lang="en-US"/>
              <a:t>Improve economic equity and accessibility through safe, efficient, integrated and affordable transit options. </a:t>
            </a:r>
            <a:endParaRPr lang="en-US">
              <a:cs typeface="Calibri"/>
            </a:endParaRPr>
          </a:p>
          <a:p>
            <a:endParaRPr lang="en-US">
              <a:cs typeface="Calibri"/>
            </a:endParaRPr>
          </a:p>
          <a:p>
            <a:r>
              <a:rPr lang="en-US">
                <a:cs typeface="Calibri"/>
              </a:rPr>
              <a:t>Policy 15: </a:t>
            </a:r>
            <a:r>
              <a:rPr lang="en-US"/>
              <a:t>Improve bus speeds and reliability through strategic transit priority treatments.</a:t>
            </a:r>
            <a:endParaRPr lang="en-US">
              <a:cs typeface="Calibri"/>
            </a:endParaRPr>
          </a:p>
          <a:p>
            <a:endParaRPr lang="en-US">
              <a:cs typeface="Calibri"/>
            </a:endParaRPr>
          </a:p>
          <a:p>
            <a:r>
              <a:rPr lang="en-US">
                <a:cs typeface="Calibri"/>
              </a:rPr>
              <a:t>Policy 10: </a:t>
            </a:r>
            <a:r>
              <a:rPr lang="en-US"/>
              <a:t>Integrate and expand the bicycle and pedestrian network to ensure safe, connected and more equitable infrastructure for all users.</a:t>
            </a:r>
            <a:endParaRPr lang="en-US">
              <a:cs typeface="Calibri"/>
            </a:endParaRPr>
          </a:p>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FF9C4B7F-7329-024E-B3BE-F82CD734F483}" type="slidenum">
              <a:rPr lang="en-US" smtClean="0"/>
              <a:t>5</a:t>
            </a:fld>
            <a:endParaRPr lang="en-US"/>
          </a:p>
        </p:txBody>
      </p:sp>
    </p:spTree>
    <p:extLst>
      <p:ext uri="{BB962C8B-B14F-4D97-AF65-F5344CB8AC3E}">
        <p14:creationId xmlns:p14="http://schemas.microsoft.com/office/powerpoint/2010/main" val="22981473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map shows that where you live influences the time it takes for you to get to work. DDOT values all residents' time and wants to improve the equitable access to high frequency transit and reduce commute times.  The average commute time for the District is 32 minutes but varies by location. (Nationwide the average commute is 27 minutes (2018 American community survey 5-year estimate))</a:t>
            </a:r>
          </a:p>
          <a:p>
            <a:endParaRPr lang="en-US">
              <a:cs typeface="Calibri"/>
            </a:endParaRPr>
          </a:p>
          <a:p>
            <a:r>
              <a:rPr lang="en-US">
                <a:cs typeface="Calibri"/>
              </a:rPr>
              <a:t>More residents are walking or biking to work for a total of 17.6% in 2018. DDOT has the opportunity to accelerate that growth by making that choice easier for residents to make by ensuring our sidewalk and bicycle networks are safe, integrated and accessible. (</a:t>
            </a:r>
            <a:r>
              <a:rPr lang="en-US"/>
              <a:t>Nationwide and in the District, transit ridership is in decline as it competes with ride-hailing services, car share, scooter share, and increased urban congestion. Teleworking is also on the rise (an increase of 1.3 percent since 2010), reducing the need for traditional commuting. Transit mode share has decreased over the last decade by three percent while walking, biking, teleworking, and taxi and taxi-like service has increased in mode share. Despite these trends, bus transit remains a critical piece of the mobility fabric, with nearly as many people in the region riding the bus every day as ride rail.) </a:t>
            </a:r>
            <a:endParaRPr lang="en-US">
              <a:cs typeface="Calibri"/>
            </a:endParaRPr>
          </a:p>
          <a:p>
            <a:endParaRPr lang="en-US">
              <a:cs typeface="Calibri"/>
            </a:endParaRPr>
          </a:p>
          <a:p>
            <a:endParaRPr lang="en-US">
              <a:cs typeface="Calibri"/>
            </a:endParaRPr>
          </a:p>
          <a:p>
            <a:r>
              <a:rPr lang="en-US" b="1">
                <a:cs typeface="Calibri"/>
              </a:rPr>
              <a:t>FY 22 Proposed vs. FY 21 Approved</a:t>
            </a:r>
            <a:r>
              <a:rPr lang="en-US" b="0">
                <a:cs typeface="Calibri"/>
              </a:rPr>
              <a:t>: Our request is focused on achieving</a:t>
            </a:r>
            <a:r>
              <a:rPr lang="en-US" b="0"/>
              <a:t> 75% of all commute trips by non-auto modes. </a:t>
            </a:r>
            <a:endParaRPr lang="en-US"/>
          </a:p>
          <a:p>
            <a:r>
              <a:rPr lang="en-US">
                <a:cs typeface="Calibri"/>
              </a:rPr>
              <a:t>For Bike, Ped, and Transit categories DDOT’s request is a </a:t>
            </a:r>
            <a:r>
              <a:rPr lang="en-US" b="1" u="sng">
                <a:cs typeface="Calibri"/>
              </a:rPr>
              <a:t>$60M increase </a:t>
            </a:r>
            <a:r>
              <a:rPr lang="en-US">
                <a:cs typeface="Calibri"/>
              </a:rPr>
              <a:t>compared to Year 1 of the current CIP; and </a:t>
            </a:r>
            <a:r>
              <a:rPr lang="en-US" b="1" u="sng">
                <a:cs typeface="Calibri"/>
              </a:rPr>
              <a:t>$302M increase </a:t>
            </a:r>
            <a:r>
              <a:rPr lang="en-US">
                <a:cs typeface="Calibri"/>
              </a:rPr>
              <a:t>over the 6-years.  </a:t>
            </a:r>
          </a:p>
          <a:p>
            <a:pPr marL="171450" indent="-171450">
              <a:buFont typeface="Arial" panose="020B0604020202020204" pitchFamily="34" charset="0"/>
              <a:buChar char="•"/>
            </a:pPr>
            <a:r>
              <a:rPr lang="en-US" b="1">
                <a:cs typeface="Calibri"/>
              </a:rPr>
              <a:t>Year 1: </a:t>
            </a:r>
            <a:r>
              <a:rPr lang="en-US">
                <a:cs typeface="Calibri"/>
              </a:rPr>
              <a:t>In year 1 of the current CIP DDOT’s budget is 44% focused on bike, ped, and transit compared to 51% in proposed request. </a:t>
            </a:r>
          </a:p>
          <a:p>
            <a:pPr marL="171450" indent="-171450">
              <a:buFont typeface="Arial" panose="020B0604020202020204" pitchFamily="34" charset="0"/>
              <a:buChar char="•"/>
            </a:pPr>
            <a:r>
              <a:rPr lang="en-US" b="1">
                <a:cs typeface="Calibri"/>
              </a:rPr>
              <a:t>6-Year Plan: </a:t>
            </a:r>
            <a:r>
              <a:rPr lang="en-US">
                <a:cs typeface="Calibri"/>
              </a:rPr>
              <a:t>For the full six-year period in the current CIP DDOT’s 40% focused on bike, ped, and transit compared to 46% in the proposed request. </a:t>
            </a:r>
          </a:p>
          <a:p>
            <a:pPr marL="171450" indent="-171450">
              <a:buFont typeface="Arial" panose="020B0604020202020204" pitchFamily="34" charset="0"/>
              <a:buChar char="•"/>
            </a:pPr>
            <a:r>
              <a:rPr lang="en-US">
                <a:cs typeface="Calibri"/>
              </a:rPr>
              <a:t>Current vs. Proposed: </a:t>
            </a:r>
          </a:p>
          <a:p>
            <a:pPr marL="628650" lvl="1" indent="-171450">
              <a:buFont typeface="Arial" panose="020B0604020202020204" pitchFamily="34" charset="0"/>
              <a:buChar char="•"/>
            </a:pPr>
            <a:r>
              <a:rPr lang="en-US">
                <a:cs typeface="Calibri"/>
              </a:rPr>
              <a:t>Transit: $62M increase in Year 1 and $181M increase over 6-year CIP</a:t>
            </a:r>
          </a:p>
          <a:p>
            <a:pPr marL="628650" lvl="1" indent="-171450">
              <a:buFont typeface="Arial" panose="020B0604020202020204" pitchFamily="34" charset="0"/>
              <a:buChar char="•"/>
            </a:pPr>
            <a:r>
              <a:rPr lang="en-US">
                <a:cs typeface="Calibri"/>
              </a:rPr>
              <a:t>Bicycle: $9M increase in Year 1 and $118M increase over 6-year CIP</a:t>
            </a:r>
          </a:p>
          <a:p>
            <a:pPr marL="628650" lvl="1" indent="-171450">
              <a:buFont typeface="Arial" panose="020B0604020202020204" pitchFamily="34" charset="0"/>
              <a:buChar char="•"/>
            </a:pPr>
            <a:r>
              <a:rPr lang="en-US">
                <a:cs typeface="Calibri"/>
              </a:rPr>
              <a:t>Walking: $10 decrease in Year 1 and $3M increase over 6-year CIP</a:t>
            </a:r>
          </a:p>
          <a:p>
            <a:pPr marL="0" indent="0">
              <a:buFont typeface="Arial" panose="020B0604020202020204" pitchFamily="34" charset="0"/>
              <a:buNone/>
            </a:pPr>
            <a:endParaRPr lang="en-US">
              <a:cs typeface="Calibri"/>
            </a:endParaRPr>
          </a:p>
          <a:p>
            <a:pPr marL="171450" indent="-171450">
              <a:buFont typeface="Arial" panose="020B0604020202020204" pitchFamily="34" charset="0"/>
              <a:buChar char="•"/>
            </a:pPr>
            <a:endParaRPr lang="en-US">
              <a:cs typeface="Calibri"/>
            </a:endParaRPr>
          </a:p>
        </p:txBody>
      </p:sp>
      <p:sp>
        <p:nvSpPr>
          <p:cNvPr id="4" name="Slide Number Placeholder 3"/>
          <p:cNvSpPr>
            <a:spLocks noGrp="1"/>
          </p:cNvSpPr>
          <p:nvPr>
            <p:ph type="sldNum" sz="quarter" idx="5"/>
          </p:nvPr>
        </p:nvSpPr>
        <p:spPr/>
        <p:txBody>
          <a:bodyPr/>
          <a:lstStyle/>
          <a:p>
            <a:fld id="{FF9C4B7F-7329-024E-B3BE-F82CD734F483}" type="slidenum">
              <a:rPr lang="en-US" smtClean="0"/>
              <a:t>6</a:t>
            </a:fld>
            <a:endParaRPr lang="en-US"/>
          </a:p>
        </p:txBody>
      </p:sp>
    </p:spTree>
    <p:extLst>
      <p:ext uri="{BB962C8B-B14F-4D97-AF65-F5344CB8AC3E}">
        <p14:creationId xmlns:p14="http://schemas.microsoft.com/office/powerpoint/2010/main" val="39979709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FY 22 (Year 1): $117M some of the bigger projects include: </a:t>
            </a:r>
          </a:p>
          <a:p>
            <a:pPr marL="171450" indent="-171450">
              <a:buFont typeface="Arial" panose="020B0604020202020204" pitchFamily="34" charset="0"/>
              <a:buChar char="•"/>
            </a:pPr>
            <a:r>
              <a:rPr lang="en-US">
                <a:cs typeface="Calibri"/>
              </a:rPr>
              <a:t>K Street Transitway - $58M</a:t>
            </a:r>
          </a:p>
          <a:p>
            <a:pPr marL="171450" indent="-171450">
              <a:buFont typeface="Arial" panose="020B0604020202020204" pitchFamily="34" charset="0"/>
              <a:buChar char="•"/>
            </a:pPr>
            <a:r>
              <a:rPr lang="en-US">
                <a:cs typeface="Calibri"/>
              </a:rPr>
              <a:t>Circulator Bus Procurement - $12M</a:t>
            </a:r>
          </a:p>
          <a:p>
            <a:pPr marL="171450" indent="-171450">
              <a:buFont typeface="Arial" panose="020B0604020202020204" pitchFamily="34" charset="0"/>
              <a:buChar char="•"/>
            </a:pPr>
            <a:r>
              <a:rPr lang="en-US">
                <a:cs typeface="Calibri"/>
              </a:rPr>
              <a:t>Circulator Bus Garage (S. Cap) - $11.7M</a:t>
            </a:r>
          </a:p>
          <a:p>
            <a:pPr marL="171450" indent="-171450">
              <a:buFont typeface="Arial" panose="020B0604020202020204" pitchFamily="34" charset="0"/>
              <a:buChar char="•"/>
            </a:pPr>
            <a:r>
              <a:rPr lang="en-US">
                <a:cs typeface="Calibri"/>
              </a:rPr>
              <a:t>Streetcar Vehicle Procurement – $10M</a:t>
            </a:r>
          </a:p>
          <a:p>
            <a:pPr marL="171450" indent="-171450">
              <a:buFont typeface="Arial" panose="020B0604020202020204" pitchFamily="34" charset="0"/>
              <a:buChar char="•"/>
            </a:pPr>
            <a:r>
              <a:rPr lang="en-US">
                <a:cs typeface="Calibri"/>
              </a:rPr>
              <a:t>Circulator Bus Garage (Claybrick) - $5.3M</a:t>
            </a:r>
          </a:p>
          <a:p>
            <a:pPr marL="171450" indent="-171450">
              <a:buFont typeface="Arial" panose="020B0604020202020204" pitchFamily="34" charset="0"/>
              <a:buChar char="•"/>
            </a:pPr>
            <a:r>
              <a:rPr lang="en-US">
                <a:cs typeface="Calibri"/>
              </a:rPr>
              <a:t>Benning Extension (Streetcar): $5M</a:t>
            </a:r>
          </a:p>
          <a:p>
            <a:endParaRPr lang="en-US" b="1">
              <a:cs typeface="Calibri"/>
            </a:endParaRPr>
          </a:p>
          <a:p>
            <a:r>
              <a:rPr lang="en-US" b="1">
                <a:cs typeface="Calibri"/>
              </a:rPr>
              <a:t>FY 22- 27 (6 Yr): $462M </a:t>
            </a:r>
          </a:p>
          <a:p>
            <a:pPr marL="171450" indent="-171450">
              <a:buFont typeface="Arial" panose="020B0604020202020204" pitchFamily="34" charset="0"/>
              <a:buChar char="•"/>
            </a:pPr>
            <a:r>
              <a:rPr lang="en-US">
                <a:cs typeface="Calibri"/>
              </a:rPr>
              <a:t>Circulator Bus Garage (Claybrick): $135M</a:t>
            </a:r>
          </a:p>
          <a:p>
            <a:pPr marL="171450" indent="-171450">
              <a:buFont typeface="Arial" panose="020B0604020202020204" pitchFamily="34" charset="0"/>
              <a:buChar char="•"/>
            </a:pPr>
            <a:r>
              <a:rPr lang="en-US">
                <a:cs typeface="Calibri"/>
              </a:rPr>
              <a:t>K Street Transitway: $116M</a:t>
            </a:r>
          </a:p>
          <a:p>
            <a:pPr marL="171450" indent="-171450">
              <a:buFont typeface="Arial" panose="020B0604020202020204" pitchFamily="34" charset="0"/>
              <a:buChar char="•"/>
            </a:pPr>
            <a:r>
              <a:rPr lang="en-US">
                <a:cs typeface="Calibri"/>
              </a:rPr>
              <a:t>Benning Extension (Streetcar): $88M</a:t>
            </a:r>
          </a:p>
          <a:p>
            <a:pPr marL="171450" indent="-171450">
              <a:buFont typeface="Arial" panose="020B0604020202020204" pitchFamily="34" charset="0"/>
              <a:buChar char="•"/>
            </a:pPr>
            <a:r>
              <a:rPr lang="en-US">
                <a:cs typeface="Calibri"/>
              </a:rPr>
              <a:t>Streetcar Vehicles: $33M</a:t>
            </a:r>
          </a:p>
          <a:p>
            <a:pPr marL="171450" indent="-171450">
              <a:buFont typeface="Arial" panose="020B0604020202020204" pitchFamily="34" charset="0"/>
              <a:buChar char="•"/>
            </a:pPr>
            <a:r>
              <a:rPr lang="en-US">
                <a:cs typeface="Calibri"/>
              </a:rPr>
              <a:t>Bus Priority: $24M </a:t>
            </a:r>
          </a:p>
          <a:p>
            <a:endParaRPr lang="en-US">
              <a:cs typeface="Calibri"/>
            </a:endParaRPr>
          </a:p>
          <a:p>
            <a:endParaRPr lang="en-US">
              <a:cs typeface="Calibri"/>
            </a:endParaRPr>
          </a:p>
          <a:p>
            <a:endParaRPr lang="en-US">
              <a:cs typeface="Calibri"/>
            </a:endParaRPr>
          </a:p>
          <a:p>
            <a:r>
              <a:rPr lang="en-US">
                <a:cs typeface="Calibri"/>
              </a:rPr>
              <a:t>FY 2022 </a:t>
            </a:r>
            <a:endParaRPr lang="en-US"/>
          </a:p>
          <a:p>
            <a:r>
              <a:rPr lang="en-US">
                <a:cs typeface="Calibri"/>
              </a:rPr>
              <a:t>Bus priority $3.9M </a:t>
            </a:r>
            <a:endParaRPr lang="en-US"/>
          </a:p>
          <a:p>
            <a:r>
              <a:rPr lang="en-US">
                <a:cs typeface="Calibri"/>
              </a:rPr>
              <a:t>Bus efficiency &amp; enhancements $933K </a:t>
            </a:r>
          </a:p>
          <a:p>
            <a:endParaRPr lang="en-US">
              <a:cs typeface="Calibri"/>
            </a:endParaRPr>
          </a:p>
          <a:p>
            <a:r>
              <a:rPr lang="en-US">
                <a:cs typeface="Calibri"/>
              </a:rPr>
              <a:t>Benning Road $5.2M </a:t>
            </a:r>
          </a:p>
          <a:p>
            <a:endParaRPr lang="en-US">
              <a:cs typeface="Calibri"/>
            </a:endParaRPr>
          </a:p>
          <a:p>
            <a:r>
              <a:rPr lang="en-US">
                <a:cs typeface="Calibri"/>
              </a:rPr>
              <a:t>K Street Transitway $60M </a:t>
            </a:r>
          </a:p>
          <a:p>
            <a:endParaRPr lang="en-US">
              <a:cs typeface="Calibri"/>
            </a:endParaRPr>
          </a:p>
          <a:p>
            <a:r>
              <a:rPr lang="en-US">
                <a:cs typeface="Calibri"/>
              </a:rPr>
              <a:t>- vehicle expansion</a:t>
            </a:r>
          </a:p>
          <a:p>
            <a:r>
              <a:rPr lang="en-US">
                <a:cs typeface="Calibri"/>
              </a:rPr>
              <a:t>Streetcar procurement $10.9M </a:t>
            </a:r>
          </a:p>
          <a:p>
            <a:r>
              <a:rPr lang="en-US">
                <a:cs typeface="Calibri"/>
              </a:rPr>
              <a:t>Streetcar overhaul $3.9M</a:t>
            </a:r>
          </a:p>
          <a:p>
            <a:r>
              <a:rPr lang="en-US">
                <a:cs typeface="Calibri"/>
              </a:rPr>
              <a:t>Circulator procurement $12.1M</a:t>
            </a:r>
            <a:endParaRPr lang="en-US"/>
          </a:p>
          <a:p>
            <a:r>
              <a:rPr lang="en-US">
                <a:cs typeface="Calibri"/>
              </a:rPr>
              <a:t>Circulator rehab $3M</a:t>
            </a:r>
          </a:p>
          <a:p>
            <a:endParaRPr lang="en-US">
              <a:cs typeface="Calibri"/>
            </a:endParaRPr>
          </a:p>
          <a:p>
            <a:r>
              <a:rPr lang="en-US">
                <a:cs typeface="Calibri"/>
              </a:rPr>
              <a:t>- bus garage </a:t>
            </a:r>
            <a:endParaRPr lang="en-US"/>
          </a:p>
          <a:p>
            <a:r>
              <a:rPr lang="en-US">
                <a:cs typeface="Calibri"/>
              </a:rPr>
              <a:t>Claybrick $5.3M </a:t>
            </a:r>
          </a:p>
          <a:p>
            <a:r>
              <a:rPr lang="en-US">
                <a:cs typeface="Calibri"/>
              </a:rPr>
              <a:t>South Cap $11.8M </a:t>
            </a:r>
          </a:p>
          <a:p>
            <a:endParaRPr lang="en-US">
              <a:cs typeface="Calibri"/>
            </a:endParaRPr>
          </a:p>
          <a:p>
            <a:r>
              <a:rPr lang="en-US">
                <a:cs typeface="Calibri"/>
              </a:rPr>
              <a:t>Streetcar project management $1.7M </a:t>
            </a:r>
          </a:p>
          <a:p>
            <a:endParaRPr lang="en-US">
              <a:cs typeface="Calibri"/>
            </a:endParaRPr>
          </a:p>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FF9C4B7F-7329-024E-B3BE-F82CD734F483}" type="slidenum">
              <a:rPr lang="en-US" smtClean="0"/>
              <a:t>7</a:t>
            </a:fld>
            <a:endParaRPr lang="en-US"/>
          </a:p>
        </p:txBody>
      </p:sp>
      <p:pic>
        <p:nvPicPr>
          <p:cNvPr id="6" name="Picture 5">
            <a:extLst>
              <a:ext uri="{FF2B5EF4-FFF2-40B4-BE49-F238E27FC236}">
                <a16:creationId xmlns:a16="http://schemas.microsoft.com/office/drawing/2014/main" id="{803B20A2-303E-4C01-9F17-D348D51F2ABF}"/>
              </a:ext>
            </a:extLst>
          </p:cNvPr>
          <p:cNvPicPr>
            <a:picLocks noChangeAspect="1"/>
          </p:cNvPicPr>
          <p:nvPr/>
        </p:nvPicPr>
        <p:blipFill>
          <a:blip r:embed="rId3"/>
          <a:stretch>
            <a:fillRect/>
          </a:stretch>
        </p:blipFill>
        <p:spPr>
          <a:xfrm>
            <a:off x="11831782" y="2267906"/>
            <a:ext cx="8847544" cy="3411210"/>
          </a:xfrm>
          <a:prstGeom prst="rect">
            <a:avLst/>
          </a:prstGeom>
        </p:spPr>
      </p:pic>
    </p:spTree>
    <p:extLst>
      <p:ext uri="{BB962C8B-B14F-4D97-AF65-F5344CB8AC3E}">
        <p14:creationId xmlns:p14="http://schemas.microsoft.com/office/powerpoint/2010/main" val="34924349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Symbol"/>
              <a:buChar char="•"/>
            </a:pPr>
            <a:r>
              <a:rPr lang="en-US"/>
              <a:t>An investment in bus priority represents an investment in transformative mobility for District residents, with targeted improvements for historically under-resourced communities.</a:t>
            </a:r>
          </a:p>
          <a:p>
            <a:pPr marL="171450" indent="-171450">
              <a:buFont typeface="Symbol"/>
              <a:buChar char="•"/>
            </a:pPr>
            <a:r>
              <a:rPr lang="en-US"/>
              <a:t>Providing faster and more reliable transit is key to expanding access to jobs and opportunity, which has become even more critical due to the COVID-19 pandemic. </a:t>
            </a:r>
            <a:endParaRPr lang="en-US">
              <a:cs typeface="Calibri"/>
            </a:endParaRPr>
          </a:p>
          <a:p>
            <a:pPr marL="171450" indent="-171450">
              <a:buFont typeface="Symbol"/>
              <a:buChar char="•"/>
            </a:pPr>
            <a:r>
              <a:rPr lang="en-US"/>
              <a:t>Our bus system is a lifeline for our most under-resourced communities: almost half of District Metrobus riders make under $30,000 per year and two thirds live in zero-car households (based on WMATA’s 2018 rider survey).</a:t>
            </a:r>
            <a:endParaRPr lang="en-US">
              <a:cs typeface="Calibri"/>
            </a:endParaRPr>
          </a:p>
          <a:p>
            <a:pPr marL="171450" indent="-171450">
              <a:buFont typeface="Symbol"/>
              <a:buChar char="•"/>
            </a:pPr>
            <a:r>
              <a:rPr lang="en-US"/>
              <a:t>Bus priority seeks to improve the entire rider experience, including bus stop accessibility, bus lanes to reduce congestion delay, and transit signal priority to address delay at intersections.</a:t>
            </a:r>
            <a:endParaRPr lang="en-US">
              <a:cs typeface="Calibri"/>
            </a:endParaRPr>
          </a:p>
          <a:p>
            <a:pPr>
              <a:spcBef>
                <a:spcPct val="20000"/>
              </a:spcBef>
            </a:pPr>
            <a:endParaRPr lang="en-US">
              <a:cs typeface="Calibri"/>
            </a:endParaRPr>
          </a:p>
          <a:p>
            <a:pPr>
              <a:spcBef>
                <a:spcPct val="20000"/>
              </a:spcBef>
            </a:pPr>
            <a:endParaRPr lang="en-US">
              <a:cs typeface="+mn-lt"/>
            </a:endParaRPr>
          </a:p>
          <a:p>
            <a:endParaRPr lang="en-US">
              <a:cs typeface="Calibri"/>
            </a:endParaRPr>
          </a:p>
        </p:txBody>
      </p:sp>
      <p:sp>
        <p:nvSpPr>
          <p:cNvPr id="4" name="Slide Number Placeholder 3"/>
          <p:cNvSpPr>
            <a:spLocks noGrp="1"/>
          </p:cNvSpPr>
          <p:nvPr>
            <p:ph type="sldNum" sz="quarter" idx="5"/>
          </p:nvPr>
        </p:nvSpPr>
        <p:spPr/>
        <p:txBody>
          <a:bodyPr/>
          <a:lstStyle/>
          <a:p>
            <a:fld id="{FF9C4B7F-7329-024E-B3BE-F82CD734F483}" type="slidenum">
              <a:rPr lang="en-US" smtClean="0"/>
              <a:t>8</a:t>
            </a:fld>
            <a:endParaRPr lang="en-US"/>
          </a:p>
        </p:txBody>
      </p:sp>
    </p:spTree>
    <p:extLst>
      <p:ext uri="{BB962C8B-B14F-4D97-AF65-F5344CB8AC3E}">
        <p14:creationId xmlns:p14="http://schemas.microsoft.com/office/powerpoint/2010/main" val="12633469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spcBef>
                <a:spcPct val="20000"/>
              </a:spcBef>
              <a:buFont typeface="Arial"/>
              <a:buChar char="•"/>
            </a:pPr>
            <a:r>
              <a:rPr lang="en-US"/>
              <a:t>DDOT is requesting $58.0 million in FY 2022 and $116.0 million over the CIP to align the funding with the expected project timetable</a:t>
            </a:r>
          </a:p>
          <a:p>
            <a:pPr marL="285750" indent="-285750">
              <a:spcBef>
                <a:spcPct val="20000"/>
              </a:spcBef>
              <a:buFont typeface="Arial"/>
              <a:buChar char="•"/>
            </a:pPr>
            <a:r>
              <a:rPr lang="en-US"/>
              <a:t>Design completion estimate: Nov. 30, 2021</a:t>
            </a:r>
            <a:endParaRPr lang="en-US">
              <a:cs typeface="Calibri"/>
            </a:endParaRPr>
          </a:p>
          <a:p>
            <a:pPr marL="285750" indent="-285750">
              <a:spcBef>
                <a:spcPct val="20000"/>
              </a:spcBef>
              <a:buFont typeface="Arial"/>
              <a:buChar char="•"/>
            </a:pPr>
            <a:r>
              <a:rPr lang="en-US"/>
              <a:t>Construction completion estimate: Aug. 30, 2024</a:t>
            </a:r>
          </a:p>
          <a:p>
            <a:pPr marL="285750" indent="-285750">
              <a:spcBef>
                <a:spcPct val="20000"/>
              </a:spcBef>
              <a:buFont typeface="Arial"/>
              <a:buChar char="•"/>
            </a:pPr>
            <a:endParaRPr lang="en-US">
              <a:cs typeface="Calibri"/>
            </a:endParaRPr>
          </a:p>
          <a:p>
            <a:pPr marL="285750" indent="-285750">
              <a:spcBef>
                <a:spcPct val="20000"/>
              </a:spcBef>
              <a:buFont typeface="Arial"/>
              <a:buChar char="•"/>
            </a:pPr>
            <a:r>
              <a:rPr lang="en-US">
                <a:cs typeface="Calibri"/>
              </a:rPr>
              <a:t>Project is currently at 30% design and advancing to final design (vendor to be selected by end of February 2021)</a:t>
            </a:r>
          </a:p>
        </p:txBody>
      </p:sp>
      <p:sp>
        <p:nvSpPr>
          <p:cNvPr id="4" name="Slide Number Placeholder 3"/>
          <p:cNvSpPr>
            <a:spLocks noGrp="1"/>
          </p:cNvSpPr>
          <p:nvPr>
            <p:ph type="sldNum" sz="quarter" idx="5"/>
          </p:nvPr>
        </p:nvSpPr>
        <p:spPr/>
        <p:txBody>
          <a:bodyPr/>
          <a:lstStyle/>
          <a:p>
            <a:fld id="{FF9C4B7F-7329-024E-B3BE-F82CD734F483}" type="slidenum">
              <a:rPr lang="en-US" smtClean="0"/>
              <a:t>9</a:t>
            </a:fld>
            <a:endParaRPr lang="en-US"/>
          </a:p>
        </p:txBody>
      </p:sp>
    </p:spTree>
    <p:extLst>
      <p:ext uri="{BB962C8B-B14F-4D97-AF65-F5344CB8AC3E}">
        <p14:creationId xmlns:p14="http://schemas.microsoft.com/office/powerpoint/2010/main" val="28072801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lt Title Slide">
    <p:bg>
      <p:bgPr>
        <a:solidFill>
          <a:schemeClr val="tx2"/>
        </a:solidFill>
        <a:effectLst/>
      </p:bgPr>
    </p:bg>
    <p:spTree>
      <p:nvGrpSpPr>
        <p:cNvPr id="1" name=""/>
        <p:cNvGrpSpPr/>
        <p:nvPr/>
      </p:nvGrpSpPr>
      <p:grpSpPr>
        <a:xfrm>
          <a:off x="0" y="0"/>
          <a:ext cx="0" cy="0"/>
          <a:chOff x="0" y="0"/>
          <a:chExt cx="0" cy="0"/>
        </a:xfrm>
      </p:grpSpPr>
      <p:pic>
        <p:nvPicPr>
          <p:cNvPr id="8" name="Picture 7" descr="WeAreWashintgonDC_logo.ai_.tif"/>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09155" y="165788"/>
            <a:ext cx="920501" cy="1265729"/>
          </a:xfrm>
          <a:prstGeom prst="rect">
            <a:avLst/>
          </a:prstGeom>
        </p:spPr>
      </p:pic>
      <p:sp>
        <p:nvSpPr>
          <p:cNvPr id="5" name="Title 1">
            <a:extLst>
              <a:ext uri="{FF2B5EF4-FFF2-40B4-BE49-F238E27FC236}">
                <a16:creationId xmlns:a16="http://schemas.microsoft.com/office/drawing/2014/main" id="{DE6315C4-F78A-A847-8465-E715CDBC9883}"/>
              </a:ext>
            </a:extLst>
          </p:cNvPr>
          <p:cNvSpPr>
            <a:spLocks noGrp="1"/>
          </p:cNvSpPr>
          <p:nvPr>
            <p:ph type="ctrTitle"/>
          </p:nvPr>
        </p:nvSpPr>
        <p:spPr>
          <a:xfrm>
            <a:off x="509154" y="1622043"/>
            <a:ext cx="11470643" cy="2554274"/>
          </a:xfrm>
        </p:spPr>
        <p:txBody>
          <a:bodyPr anchor="b" anchorCtr="0"/>
          <a:lstStyle>
            <a:lvl1pPr algn="r">
              <a:defRPr>
                <a:solidFill>
                  <a:srgbClr val="FFFFFF"/>
                </a:solidFill>
              </a:defRPr>
            </a:lvl1pPr>
          </a:lstStyle>
          <a:p>
            <a:r>
              <a:rPr lang="en-US"/>
              <a:t>Click to edit Master title style</a:t>
            </a:r>
          </a:p>
        </p:txBody>
      </p:sp>
      <p:sp>
        <p:nvSpPr>
          <p:cNvPr id="7" name="Subtitle 2">
            <a:extLst>
              <a:ext uri="{FF2B5EF4-FFF2-40B4-BE49-F238E27FC236}">
                <a16:creationId xmlns:a16="http://schemas.microsoft.com/office/drawing/2014/main" id="{DCC30516-FE68-9C47-9CAF-D59DB3E99B4D}"/>
              </a:ext>
            </a:extLst>
          </p:cNvPr>
          <p:cNvSpPr>
            <a:spLocks noGrp="1"/>
          </p:cNvSpPr>
          <p:nvPr>
            <p:ph type="subTitle" idx="1"/>
          </p:nvPr>
        </p:nvSpPr>
        <p:spPr>
          <a:xfrm>
            <a:off x="509153" y="4804258"/>
            <a:ext cx="11470643" cy="619061"/>
          </a:xfrm>
        </p:spPr>
        <p:txBody>
          <a:bodyPr>
            <a:noAutofit/>
          </a:bodyPr>
          <a:lstStyle>
            <a:lvl1pPr marL="0" indent="0" algn="r">
              <a:buNone/>
              <a:defRPr sz="2400">
                <a:solidFill>
                  <a:srgbClr val="B3B3B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9935522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09154" y="1622043"/>
            <a:ext cx="11470643" cy="2554274"/>
          </a:xfrm>
        </p:spPr>
        <p:txBody>
          <a:bodyPr anchor="b" anchorCtr="0"/>
          <a:lstStyle>
            <a:lvl1pPr algn="r">
              <a:defRPr>
                <a:solidFill>
                  <a:srgbClr val="FFFFFF"/>
                </a:solidFill>
              </a:defRPr>
            </a:lvl1pPr>
          </a:lstStyle>
          <a:p>
            <a:r>
              <a:rPr lang="en-US"/>
              <a:t>Click to edit Master title style</a:t>
            </a:r>
          </a:p>
        </p:txBody>
      </p:sp>
      <p:sp>
        <p:nvSpPr>
          <p:cNvPr id="3" name="Subtitle 2"/>
          <p:cNvSpPr>
            <a:spLocks noGrp="1"/>
          </p:cNvSpPr>
          <p:nvPr>
            <p:ph type="subTitle" idx="1"/>
          </p:nvPr>
        </p:nvSpPr>
        <p:spPr>
          <a:xfrm>
            <a:off x="509153" y="4804258"/>
            <a:ext cx="11470643" cy="619061"/>
          </a:xfrm>
        </p:spPr>
        <p:txBody>
          <a:bodyPr>
            <a:noAutofit/>
          </a:bodyPr>
          <a:lstStyle>
            <a:lvl1pPr marL="0" indent="0" algn="r">
              <a:buNone/>
              <a:defRPr sz="2400">
                <a:solidFill>
                  <a:srgbClr val="B3B3B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14" name="Picture 13" descr="WeAreWashintgonDC_logo.ai_.tif"/>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09154" y="168952"/>
            <a:ext cx="978557" cy="1265729"/>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 y="8856"/>
            <a:ext cx="12192001" cy="707349"/>
          </a:xfrm>
          <a:ln>
            <a:noFill/>
          </a:ln>
        </p:spPr>
        <p:txBody>
          <a:bodyPr anchor="ctr" anchorCtr="0">
            <a:noAutofit/>
          </a:bodyPr>
          <a:lstStyle>
            <a:lvl1pPr algn="l">
              <a:defRPr sz="3600" b="1" baseline="0">
                <a:solidFill>
                  <a:schemeClr val="tx2"/>
                </a:solidFill>
                <a:latin typeface="Avenir Heavy"/>
                <a:cs typeface="Avenir Heavy"/>
              </a:defRPr>
            </a:lvl1pPr>
          </a:lstStyle>
          <a:p>
            <a:r>
              <a:rPr lang="en-US"/>
              <a:t>Click to edit Master title style</a:t>
            </a:r>
          </a:p>
        </p:txBody>
      </p:sp>
      <p:sp>
        <p:nvSpPr>
          <p:cNvPr id="3" name="Content Placeholder 2"/>
          <p:cNvSpPr>
            <a:spLocks noGrp="1"/>
          </p:cNvSpPr>
          <p:nvPr>
            <p:ph idx="1"/>
          </p:nvPr>
        </p:nvSpPr>
        <p:spPr>
          <a:xfrm>
            <a:off x="242393" y="949123"/>
            <a:ext cx="11283848" cy="4919241"/>
          </a:xfrm>
        </p:spPr>
        <p:txBody>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lt Section Header ">
    <p:spTree>
      <p:nvGrpSpPr>
        <p:cNvPr id="1" name=""/>
        <p:cNvGrpSpPr/>
        <p:nvPr/>
      </p:nvGrpSpPr>
      <p:grpSpPr>
        <a:xfrm>
          <a:off x="0" y="0"/>
          <a:ext cx="0" cy="0"/>
          <a:chOff x="0" y="0"/>
          <a:chExt cx="0" cy="0"/>
        </a:xfrm>
      </p:grpSpPr>
      <p:sp>
        <p:nvSpPr>
          <p:cNvPr id="5" name="Title 1"/>
          <p:cNvSpPr>
            <a:spLocks noGrp="1"/>
          </p:cNvSpPr>
          <p:nvPr>
            <p:ph type="title"/>
          </p:nvPr>
        </p:nvSpPr>
        <p:spPr>
          <a:xfrm>
            <a:off x="963084" y="1931661"/>
            <a:ext cx="10363200" cy="1362075"/>
          </a:xfrm>
        </p:spPr>
        <p:txBody>
          <a:bodyPr anchor="t">
            <a:noAutofit/>
          </a:bodyPr>
          <a:lstStyle>
            <a:lvl1pPr algn="l">
              <a:defRPr sz="4400" b="1" cap="all">
                <a:solidFill>
                  <a:schemeClr val="tx2"/>
                </a:solidFill>
              </a:defRPr>
            </a:lvl1pPr>
          </a:lstStyle>
          <a:p>
            <a:r>
              <a:rPr lang="en-US"/>
              <a:t>Click to edit Master title style</a:t>
            </a:r>
          </a:p>
        </p:txBody>
      </p:sp>
      <p:sp>
        <p:nvSpPr>
          <p:cNvPr id="6" name="Text Placeholder 2"/>
          <p:cNvSpPr>
            <a:spLocks noGrp="1"/>
          </p:cNvSpPr>
          <p:nvPr>
            <p:ph type="body" idx="1"/>
          </p:nvPr>
        </p:nvSpPr>
        <p:spPr>
          <a:xfrm>
            <a:off x="963084" y="5014860"/>
            <a:ext cx="4954947" cy="575661"/>
          </a:xfrm>
        </p:spPr>
        <p:txBody>
          <a:bodyPr anchor="b">
            <a:normAutofit/>
          </a:bodyPr>
          <a:lstStyle>
            <a:lvl1pPr marL="0" indent="0">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4924462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and Content [V]">
    <p:spTree>
      <p:nvGrpSpPr>
        <p:cNvPr id="1" name=""/>
        <p:cNvGrpSpPr/>
        <p:nvPr/>
      </p:nvGrpSpPr>
      <p:grpSpPr>
        <a:xfrm>
          <a:off x="0" y="0"/>
          <a:ext cx="0" cy="0"/>
          <a:chOff x="0" y="0"/>
          <a:chExt cx="0" cy="0"/>
        </a:xfrm>
      </p:grpSpPr>
      <p:sp>
        <p:nvSpPr>
          <p:cNvPr id="11" name="Rectangle 10"/>
          <p:cNvSpPr/>
          <p:nvPr userDrawn="1"/>
        </p:nvSpPr>
        <p:spPr>
          <a:xfrm>
            <a:off x="-14349" y="724632"/>
            <a:ext cx="4462807" cy="5224756"/>
          </a:xfrm>
          <a:prstGeom prst="rect">
            <a:avLst/>
          </a:prstGeom>
          <a:solidFill>
            <a:srgbClr val="B3B3B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Picture Placeholder 8"/>
          <p:cNvSpPr>
            <a:spLocks noGrp="1"/>
          </p:cNvSpPr>
          <p:nvPr>
            <p:ph type="pic" sz="quarter" idx="13"/>
          </p:nvPr>
        </p:nvSpPr>
        <p:spPr>
          <a:xfrm>
            <a:off x="22579" y="908612"/>
            <a:ext cx="4425879" cy="4959753"/>
          </a:xfrm>
        </p:spPr>
        <p:txBody>
          <a:bodyPr/>
          <a:lstStyle/>
          <a:p>
            <a:r>
              <a:rPr lang="en-US"/>
              <a:t>Click icon to add picture</a:t>
            </a:r>
          </a:p>
        </p:txBody>
      </p:sp>
      <p:sp>
        <p:nvSpPr>
          <p:cNvPr id="2" name="Title 1"/>
          <p:cNvSpPr>
            <a:spLocks noGrp="1"/>
          </p:cNvSpPr>
          <p:nvPr>
            <p:ph type="title"/>
          </p:nvPr>
        </p:nvSpPr>
        <p:spPr>
          <a:xfrm>
            <a:off x="-14349" y="0"/>
            <a:ext cx="12169423" cy="724632"/>
          </a:xfrm>
        </p:spPr>
        <p:txBody>
          <a:bodyPr>
            <a:noAutofit/>
          </a:bodyPr>
          <a:lstStyle>
            <a:lvl1pPr algn="l">
              <a:defRPr sz="3600">
                <a:solidFill>
                  <a:schemeClr val="tx2"/>
                </a:solidFill>
                <a:latin typeface="Avenir Heavy"/>
                <a:cs typeface="Avenir Heavy"/>
              </a:defRPr>
            </a:lvl1pPr>
          </a:lstStyle>
          <a:p>
            <a:r>
              <a:rPr lang="en-US"/>
              <a:t>Click to edit Master title style</a:t>
            </a:r>
          </a:p>
        </p:txBody>
      </p:sp>
      <p:sp>
        <p:nvSpPr>
          <p:cNvPr id="4" name="Content Placeholder 3"/>
          <p:cNvSpPr>
            <a:spLocks noGrp="1"/>
          </p:cNvSpPr>
          <p:nvPr>
            <p:ph sz="half" idx="2"/>
          </p:nvPr>
        </p:nvSpPr>
        <p:spPr>
          <a:xfrm>
            <a:off x="4576432" y="908611"/>
            <a:ext cx="7450667" cy="4959753"/>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and Content ALT [V]">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69423" cy="629358"/>
          </a:xfrm>
        </p:spPr>
        <p:txBody>
          <a:bodyPr>
            <a:noAutofit/>
          </a:bodyPr>
          <a:lstStyle>
            <a:lvl1pPr algn="l">
              <a:defRPr sz="3600">
                <a:solidFill>
                  <a:schemeClr val="tx2"/>
                </a:solidFill>
                <a:latin typeface="Avenir Heavy"/>
                <a:cs typeface="Avenir Heavy"/>
              </a:defRPr>
            </a:lvl1pPr>
          </a:lstStyle>
          <a:p>
            <a:r>
              <a:rPr lang="en-US"/>
              <a:t>Click to edit Master title style</a:t>
            </a:r>
          </a:p>
        </p:txBody>
      </p:sp>
      <p:sp>
        <p:nvSpPr>
          <p:cNvPr id="4" name="Content Placeholder 3"/>
          <p:cNvSpPr>
            <a:spLocks noGrp="1"/>
          </p:cNvSpPr>
          <p:nvPr>
            <p:ph sz="half" idx="2"/>
          </p:nvPr>
        </p:nvSpPr>
        <p:spPr>
          <a:xfrm>
            <a:off x="169335" y="879676"/>
            <a:ext cx="11910905" cy="4982644"/>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317199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s">
    <p:spTree>
      <p:nvGrpSpPr>
        <p:cNvPr id="1" name=""/>
        <p:cNvGrpSpPr/>
        <p:nvPr/>
      </p:nvGrpSpPr>
      <p:grpSpPr>
        <a:xfrm>
          <a:off x="0" y="0"/>
          <a:ext cx="0" cy="0"/>
          <a:chOff x="0" y="0"/>
          <a:chExt cx="0" cy="0"/>
        </a:xfrm>
      </p:grpSpPr>
      <p:sp>
        <p:nvSpPr>
          <p:cNvPr id="6" name="Title 1"/>
          <p:cNvSpPr>
            <a:spLocks noGrp="1"/>
          </p:cNvSpPr>
          <p:nvPr>
            <p:ph type="title"/>
          </p:nvPr>
        </p:nvSpPr>
        <p:spPr>
          <a:xfrm>
            <a:off x="0" y="7997"/>
            <a:ext cx="12191999" cy="690562"/>
          </a:xfrm>
        </p:spPr>
        <p:txBody>
          <a:bodyPr>
            <a:normAutofit/>
          </a:bodyPr>
          <a:lstStyle>
            <a:lvl1pPr algn="l">
              <a:defRPr sz="3600">
                <a:solidFill>
                  <a:schemeClr val="tx2"/>
                </a:solidFill>
                <a:latin typeface="Avenir Heavy"/>
                <a:cs typeface="Avenir Heavy"/>
              </a:defRPr>
            </a:lvl1pPr>
          </a:lstStyle>
          <a:p>
            <a:r>
              <a:rPr lang="en-US"/>
              <a:t>Click to edit Master title style</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logan">
    <p:bg>
      <p:bgPr>
        <a:solidFill>
          <a:schemeClr val="tx1">
            <a:lumMod val="50000"/>
            <a:lumOff val="50000"/>
          </a:schemeClr>
        </a:solidFill>
        <a:effectLst/>
      </p:bgPr>
    </p:bg>
    <p:spTree>
      <p:nvGrpSpPr>
        <p:cNvPr id="1" name=""/>
        <p:cNvGrpSpPr/>
        <p:nvPr/>
      </p:nvGrpSpPr>
      <p:grpSpPr>
        <a:xfrm>
          <a:off x="0" y="0"/>
          <a:ext cx="0" cy="0"/>
          <a:chOff x="0" y="0"/>
          <a:chExt cx="0" cy="0"/>
        </a:xfrm>
      </p:grpSpPr>
      <p:pic>
        <p:nvPicPr>
          <p:cNvPr id="5" name="Picture 4" descr="ddot5.tif">
            <a:extLst>
              <a:ext uri="{FF2B5EF4-FFF2-40B4-BE49-F238E27FC236}">
                <a16:creationId xmlns:a16="http://schemas.microsoft.com/office/drawing/2014/main" id="{643EBD56-7377-8D4E-8192-946F26DCCD6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229980" y="1798170"/>
            <a:ext cx="6256528" cy="2350008"/>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09154" y="1622043"/>
            <a:ext cx="11470643" cy="2554274"/>
          </a:xfrm>
        </p:spPr>
        <p:txBody>
          <a:bodyPr anchor="b" anchorCtr="0"/>
          <a:lstStyle>
            <a:lvl1pPr algn="r">
              <a:defRPr>
                <a:solidFill>
                  <a:srgbClr val="FFFFFF"/>
                </a:solidFill>
              </a:defRPr>
            </a:lvl1pPr>
          </a:lstStyle>
          <a:p>
            <a:r>
              <a:rPr lang="en-US"/>
              <a:t>Click to edit Master title style</a:t>
            </a:r>
          </a:p>
        </p:txBody>
      </p:sp>
      <p:sp>
        <p:nvSpPr>
          <p:cNvPr id="3" name="Subtitle 2"/>
          <p:cNvSpPr>
            <a:spLocks noGrp="1"/>
          </p:cNvSpPr>
          <p:nvPr>
            <p:ph type="subTitle" idx="1"/>
          </p:nvPr>
        </p:nvSpPr>
        <p:spPr>
          <a:xfrm>
            <a:off x="509153" y="4804258"/>
            <a:ext cx="11470643" cy="619061"/>
          </a:xfrm>
        </p:spPr>
        <p:txBody>
          <a:bodyPr>
            <a:noAutofit/>
          </a:bodyPr>
          <a:lstStyle>
            <a:lvl1pPr marL="0" indent="0" algn="r">
              <a:buNone/>
              <a:defRPr sz="2400">
                <a:solidFill>
                  <a:srgbClr val="B3B3B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14" name="Picture 13" descr="WeAreWashintgonDC_logo.ai_.tif"/>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09154" y="168952"/>
            <a:ext cx="978557" cy="1265729"/>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 y="8856"/>
            <a:ext cx="12192001" cy="707349"/>
          </a:xfrm>
          <a:ln>
            <a:noFill/>
          </a:ln>
        </p:spPr>
        <p:txBody>
          <a:bodyPr anchor="ctr" anchorCtr="0">
            <a:noAutofit/>
          </a:bodyPr>
          <a:lstStyle>
            <a:lvl1pPr algn="l">
              <a:defRPr sz="3600" b="1" baseline="0">
                <a:solidFill>
                  <a:schemeClr val="tx2"/>
                </a:solidFill>
                <a:latin typeface="Avenir Heavy"/>
                <a:cs typeface="Avenir Heavy"/>
              </a:defRPr>
            </a:lvl1pPr>
          </a:lstStyle>
          <a:p>
            <a:r>
              <a:rPr lang="en-US"/>
              <a:t>Click to edit Master title style</a:t>
            </a:r>
          </a:p>
        </p:txBody>
      </p:sp>
      <p:sp>
        <p:nvSpPr>
          <p:cNvPr id="3" name="Content Placeholder 2"/>
          <p:cNvSpPr>
            <a:spLocks noGrp="1"/>
          </p:cNvSpPr>
          <p:nvPr>
            <p:ph idx="1"/>
          </p:nvPr>
        </p:nvSpPr>
        <p:spPr>
          <a:xfrm>
            <a:off x="242393" y="949123"/>
            <a:ext cx="11283848" cy="4919241"/>
          </a:xfrm>
        </p:spPr>
        <p:txBody>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lt Section Header ">
    <p:spTree>
      <p:nvGrpSpPr>
        <p:cNvPr id="1" name=""/>
        <p:cNvGrpSpPr/>
        <p:nvPr/>
      </p:nvGrpSpPr>
      <p:grpSpPr>
        <a:xfrm>
          <a:off x="0" y="0"/>
          <a:ext cx="0" cy="0"/>
          <a:chOff x="0" y="0"/>
          <a:chExt cx="0" cy="0"/>
        </a:xfrm>
      </p:grpSpPr>
      <p:sp>
        <p:nvSpPr>
          <p:cNvPr id="5" name="Title 1"/>
          <p:cNvSpPr>
            <a:spLocks noGrp="1"/>
          </p:cNvSpPr>
          <p:nvPr>
            <p:ph type="title"/>
          </p:nvPr>
        </p:nvSpPr>
        <p:spPr>
          <a:xfrm>
            <a:off x="963084" y="1931661"/>
            <a:ext cx="10363200" cy="1362075"/>
          </a:xfrm>
        </p:spPr>
        <p:txBody>
          <a:bodyPr anchor="t">
            <a:noAutofit/>
          </a:bodyPr>
          <a:lstStyle>
            <a:lvl1pPr algn="l">
              <a:defRPr sz="4400" b="1" cap="all">
                <a:solidFill>
                  <a:schemeClr val="tx2"/>
                </a:solidFill>
              </a:defRPr>
            </a:lvl1pPr>
          </a:lstStyle>
          <a:p>
            <a:r>
              <a:rPr lang="en-US"/>
              <a:t>Click to edit Master title style</a:t>
            </a:r>
          </a:p>
        </p:txBody>
      </p:sp>
      <p:sp>
        <p:nvSpPr>
          <p:cNvPr id="6" name="Text Placeholder 2"/>
          <p:cNvSpPr>
            <a:spLocks noGrp="1"/>
          </p:cNvSpPr>
          <p:nvPr>
            <p:ph type="body" idx="1"/>
          </p:nvPr>
        </p:nvSpPr>
        <p:spPr>
          <a:xfrm>
            <a:off x="963084" y="5014860"/>
            <a:ext cx="4954947" cy="575661"/>
          </a:xfrm>
        </p:spPr>
        <p:txBody>
          <a:bodyPr anchor="b">
            <a:normAutofit/>
          </a:bodyPr>
          <a:lstStyle>
            <a:lvl1pPr marL="0" indent="0">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4924462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and Content [V]">
    <p:spTree>
      <p:nvGrpSpPr>
        <p:cNvPr id="1" name=""/>
        <p:cNvGrpSpPr/>
        <p:nvPr/>
      </p:nvGrpSpPr>
      <p:grpSpPr>
        <a:xfrm>
          <a:off x="0" y="0"/>
          <a:ext cx="0" cy="0"/>
          <a:chOff x="0" y="0"/>
          <a:chExt cx="0" cy="0"/>
        </a:xfrm>
      </p:grpSpPr>
      <p:sp>
        <p:nvSpPr>
          <p:cNvPr id="11" name="Rectangle 10"/>
          <p:cNvSpPr/>
          <p:nvPr userDrawn="1"/>
        </p:nvSpPr>
        <p:spPr>
          <a:xfrm>
            <a:off x="-14349" y="724632"/>
            <a:ext cx="4462807" cy="5224756"/>
          </a:xfrm>
          <a:prstGeom prst="rect">
            <a:avLst/>
          </a:prstGeom>
          <a:solidFill>
            <a:srgbClr val="B3B3B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Picture Placeholder 8"/>
          <p:cNvSpPr>
            <a:spLocks noGrp="1"/>
          </p:cNvSpPr>
          <p:nvPr>
            <p:ph type="pic" sz="quarter" idx="13"/>
          </p:nvPr>
        </p:nvSpPr>
        <p:spPr>
          <a:xfrm>
            <a:off x="22579" y="908612"/>
            <a:ext cx="4425879" cy="4959753"/>
          </a:xfrm>
        </p:spPr>
        <p:txBody>
          <a:bodyPr/>
          <a:lstStyle/>
          <a:p>
            <a:r>
              <a:rPr lang="en-US"/>
              <a:t>Click icon to add picture</a:t>
            </a:r>
          </a:p>
        </p:txBody>
      </p:sp>
      <p:sp>
        <p:nvSpPr>
          <p:cNvPr id="2" name="Title 1"/>
          <p:cNvSpPr>
            <a:spLocks noGrp="1"/>
          </p:cNvSpPr>
          <p:nvPr>
            <p:ph type="title"/>
          </p:nvPr>
        </p:nvSpPr>
        <p:spPr>
          <a:xfrm>
            <a:off x="-14349" y="0"/>
            <a:ext cx="12169423" cy="724632"/>
          </a:xfrm>
        </p:spPr>
        <p:txBody>
          <a:bodyPr>
            <a:noAutofit/>
          </a:bodyPr>
          <a:lstStyle>
            <a:lvl1pPr algn="l">
              <a:defRPr sz="3600">
                <a:solidFill>
                  <a:schemeClr val="tx2"/>
                </a:solidFill>
                <a:latin typeface="Avenir Heavy"/>
                <a:cs typeface="Avenir Heavy"/>
              </a:defRPr>
            </a:lvl1pPr>
          </a:lstStyle>
          <a:p>
            <a:r>
              <a:rPr lang="en-US"/>
              <a:t>Click to edit Master title style</a:t>
            </a:r>
          </a:p>
        </p:txBody>
      </p:sp>
      <p:sp>
        <p:nvSpPr>
          <p:cNvPr id="4" name="Content Placeholder 3"/>
          <p:cNvSpPr>
            <a:spLocks noGrp="1"/>
          </p:cNvSpPr>
          <p:nvPr>
            <p:ph sz="half" idx="2"/>
          </p:nvPr>
        </p:nvSpPr>
        <p:spPr>
          <a:xfrm>
            <a:off x="4576432" y="908611"/>
            <a:ext cx="7450667" cy="4959753"/>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and Content ALT [V]">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69423" cy="629358"/>
          </a:xfrm>
        </p:spPr>
        <p:txBody>
          <a:bodyPr>
            <a:noAutofit/>
          </a:bodyPr>
          <a:lstStyle>
            <a:lvl1pPr algn="l">
              <a:defRPr sz="3600">
                <a:solidFill>
                  <a:schemeClr val="tx2"/>
                </a:solidFill>
                <a:latin typeface="Avenir Heavy"/>
                <a:cs typeface="Avenir Heavy"/>
              </a:defRPr>
            </a:lvl1pPr>
          </a:lstStyle>
          <a:p>
            <a:r>
              <a:rPr lang="en-US"/>
              <a:t>Click to edit Master title style</a:t>
            </a:r>
          </a:p>
        </p:txBody>
      </p:sp>
      <p:sp>
        <p:nvSpPr>
          <p:cNvPr id="4" name="Content Placeholder 3"/>
          <p:cNvSpPr>
            <a:spLocks noGrp="1"/>
          </p:cNvSpPr>
          <p:nvPr>
            <p:ph sz="half" idx="2"/>
          </p:nvPr>
        </p:nvSpPr>
        <p:spPr>
          <a:xfrm>
            <a:off x="169335" y="879676"/>
            <a:ext cx="11910905" cy="4982644"/>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317199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s">
    <p:spTree>
      <p:nvGrpSpPr>
        <p:cNvPr id="1" name=""/>
        <p:cNvGrpSpPr/>
        <p:nvPr/>
      </p:nvGrpSpPr>
      <p:grpSpPr>
        <a:xfrm>
          <a:off x="0" y="0"/>
          <a:ext cx="0" cy="0"/>
          <a:chOff x="0" y="0"/>
          <a:chExt cx="0" cy="0"/>
        </a:xfrm>
      </p:grpSpPr>
      <p:sp>
        <p:nvSpPr>
          <p:cNvPr id="6" name="Title 1"/>
          <p:cNvSpPr>
            <a:spLocks noGrp="1"/>
          </p:cNvSpPr>
          <p:nvPr>
            <p:ph type="title"/>
          </p:nvPr>
        </p:nvSpPr>
        <p:spPr>
          <a:xfrm>
            <a:off x="0" y="7997"/>
            <a:ext cx="12191999" cy="690562"/>
          </a:xfrm>
        </p:spPr>
        <p:txBody>
          <a:bodyPr>
            <a:normAutofit/>
          </a:bodyPr>
          <a:lstStyle>
            <a:lvl1pPr algn="l">
              <a:defRPr sz="3600">
                <a:solidFill>
                  <a:schemeClr val="tx2"/>
                </a:solidFill>
                <a:latin typeface="Avenir Heavy"/>
                <a:cs typeface="Avenir Heavy"/>
              </a:defRPr>
            </a:lvl1pPr>
          </a:lstStyle>
          <a:p>
            <a:r>
              <a:rPr lang="en-US"/>
              <a:t>Click to edit Master title style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ogan">
    <p:bg>
      <p:bgPr>
        <a:solidFill>
          <a:schemeClr val="tx1">
            <a:lumMod val="50000"/>
            <a:lumOff val="50000"/>
          </a:schemeClr>
        </a:solidFill>
        <a:effectLst/>
      </p:bgPr>
    </p:bg>
    <p:spTree>
      <p:nvGrpSpPr>
        <p:cNvPr id="1" name=""/>
        <p:cNvGrpSpPr/>
        <p:nvPr/>
      </p:nvGrpSpPr>
      <p:grpSpPr>
        <a:xfrm>
          <a:off x="0" y="0"/>
          <a:ext cx="0" cy="0"/>
          <a:chOff x="0" y="0"/>
          <a:chExt cx="0" cy="0"/>
        </a:xfrm>
      </p:grpSpPr>
      <p:pic>
        <p:nvPicPr>
          <p:cNvPr id="5" name="Picture 4" descr="ddot5.tif">
            <a:extLst>
              <a:ext uri="{FF2B5EF4-FFF2-40B4-BE49-F238E27FC236}">
                <a16:creationId xmlns:a16="http://schemas.microsoft.com/office/drawing/2014/main" id="{643EBD56-7377-8D4E-8192-946F26DCCD6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229980" y="1798170"/>
            <a:ext cx="6256528" cy="2350008"/>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lt Title Slide">
    <p:bg>
      <p:bgPr>
        <a:solidFill>
          <a:schemeClr val="tx2"/>
        </a:solidFill>
        <a:effectLst/>
      </p:bgPr>
    </p:bg>
    <p:spTree>
      <p:nvGrpSpPr>
        <p:cNvPr id="1" name=""/>
        <p:cNvGrpSpPr/>
        <p:nvPr/>
      </p:nvGrpSpPr>
      <p:grpSpPr>
        <a:xfrm>
          <a:off x="0" y="0"/>
          <a:ext cx="0" cy="0"/>
          <a:chOff x="0" y="0"/>
          <a:chExt cx="0" cy="0"/>
        </a:xfrm>
      </p:grpSpPr>
      <p:pic>
        <p:nvPicPr>
          <p:cNvPr id="8" name="Picture 7" descr="WeAreWashintgonDC_logo.ai_.tif"/>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09155" y="165788"/>
            <a:ext cx="920501" cy="1265729"/>
          </a:xfrm>
          <a:prstGeom prst="rect">
            <a:avLst/>
          </a:prstGeom>
        </p:spPr>
      </p:pic>
      <p:sp>
        <p:nvSpPr>
          <p:cNvPr id="5" name="Title 1">
            <a:extLst>
              <a:ext uri="{FF2B5EF4-FFF2-40B4-BE49-F238E27FC236}">
                <a16:creationId xmlns:a16="http://schemas.microsoft.com/office/drawing/2014/main" id="{DE6315C4-F78A-A847-8465-E715CDBC9883}"/>
              </a:ext>
            </a:extLst>
          </p:cNvPr>
          <p:cNvSpPr>
            <a:spLocks noGrp="1"/>
          </p:cNvSpPr>
          <p:nvPr>
            <p:ph type="ctrTitle"/>
          </p:nvPr>
        </p:nvSpPr>
        <p:spPr>
          <a:xfrm>
            <a:off x="509154" y="1622043"/>
            <a:ext cx="11470643" cy="2554274"/>
          </a:xfrm>
        </p:spPr>
        <p:txBody>
          <a:bodyPr anchor="b" anchorCtr="0"/>
          <a:lstStyle>
            <a:lvl1pPr algn="r">
              <a:defRPr>
                <a:solidFill>
                  <a:srgbClr val="FFFFFF"/>
                </a:solidFill>
              </a:defRPr>
            </a:lvl1pPr>
          </a:lstStyle>
          <a:p>
            <a:r>
              <a:rPr lang="en-US"/>
              <a:t>Click to edit Master title style</a:t>
            </a:r>
          </a:p>
        </p:txBody>
      </p:sp>
      <p:sp>
        <p:nvSpPr>
          <p:cNvPr id="7" name="Subtitle 2">
            <a:extLst>
              <a:ext uri="{FF2B5EF4-FFF2-40B4-BE49-F238E27FC236}">
                <a16:creationId xmlns:a16="http://schemas.microsoft.com/office/drawing/2014/main" id="{DCC30516-FE68-9C47-9CAF-D59DB3E99B4D}"/>
              </a:ext>
            </a:extLst>
          </p:cNvPr>
          <p:cNvSpPr>
            <a:spLocks noGrp="1"/>
          </p:cNvSpPr>
          <p:nvPr>
            <p:ph type="subTitle" idx="1"/>
          </p:nvPr>
        </p:nvSpPr>
        <p:spPr>
          <a:xfrm>
            <a:off x="509153" y="4804258"/>
            <a:ext cx="11470643" cy="619061"/>
          </a:xfrm>
        </p:spPr>
        <p:txBody>
          <a:bodyPr>
            <a:noAutofit/>
          </a:bodyPr>
          <a:lstStyle>
            <a:lvl1pPr marL="0" indent="0" algn="r">
              <a:buNone/>
              <a:defRPr sz="2400">
                <a:solidFill>
                  <a:srgbClr val="B3B3B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9935522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tiff"/><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image" Target="../media/image7.pn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image" Target="../media/image6.png"/><Relationship Id="rId5" Type="http://schemas.openxmlformats.org/officeDocument/2006/relationships/slideLayout" Target="../slideLayouts/slideLayout13.xml"/><Relationship Id="rId10" Type="http://schemas.openxmlformats.org/officeDocument/2006/relationships/image" Target="../media/image1.tiff"/><Relationship Id="rId4" Type="http://schemas.openxmlformats.org/officeDocument/2006/relationships/slideLayout" Target="../slideLayouts/slideLayout12.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0" cstate="print">
            <a:alphaModFix amt="0"/>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4C8793B-253C-7C4B-9811-E7308467EE10}"/>
              </a:ext>
            </a:extLst>
          </p:cNvPr>
          <p:cNvPicPr>
            <a:picLocks noChangeAspect="1"/>
          </p:cNvPicPr>
          <p:nvPr userDrawn="1"/>
        </p:nvPicPr>
        <p:blipFill>
          <a:blip r:embed="rId11" cstate="email">
            <a:extLst>
              <a:ext uri="{28A0092B-C50C-407E-A947-70E740481C1C}">
                <a14:useLocalDpi xmlns:a14="http://schemas.microsoft.com/office/drawing/2010/main" val="0"/>
              </a:ext>
            </a:extLst>
          </a:blip>
          <a:stretch>
            <a:fillRect/>
          </a:stretch>
        </p:blipFill>
        <p:spPr>
          <a:xfrm>
            <a:off x="0" y="5954889"/>
            <a:ext cx="12192000" cy="903111"/>
          </a:xfrm>
          <a:prstGeom prst="rect">
            <a:avLst/>
          </a:prstGeom>
        </p:spPr>
      </p:pic>
      <p:sp>
        <p:nvSpPr>
          <p:cNvPr id="2" name="Title Placeholder 1"/>
          <p:cNvSpPr>
            <a:spLocks noGrp="1"/>
          </p:cNvSpPr>
          <p:nvPr>
            <p:ph type="title"/>
          </p:nvPr>
        </p:nvSpPr>
        <p:spPr>
          <a:xfrm>
            <a:off x="-1" y="0"/>
            <a:ext cx="12191999" cy="79865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0" y="937549"/>
            <a:ext cx="12191998" cy="50173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F2929A0A-ABF0-5244-8F8D-3A9FF1156C68}"/>
              </a:ext>
            </a:extLst>
          </p:cNvPr>
          <p:cNvPicPr>
            <a:picLocks noChangeAspect="1"/>
          </p:cNvPicPr>
          <p:nvPr userDrawn="1"/>
        </p:nvPicPr>
        <p:blipFill>
          <a:blip r:embed="rId12" cstate="email">
            <a:extLst>
              <a:ext uri="{28A0092B-C50C-407E-A947-70E740481C1C}">
                <a14:useLocalDpi xmlns:a14="http://schemas.microsoft.com/office/drawing/2010/main" val="0"/>
              </a:ext>
            </a:extLst>
          </a:blip>
          <a:stretch>
            <a:fillRect/>
          </a:stretch>
        </p:blipFill>
        <p:spPr>
          <a:xfrm>
            <a:off x="9722733" y="6273191"/>
            <a:ext cx="2264780" cy="330043"/>
          </a:xfrm>
          <a:prstGeom prst="rect">
            <a:avLst/>
          </a:prstGeom>
        </p:spPr>
      </p:pic>
    </p:spTree>
  </p:cSld>
  <p:clrMap bg1="lt1" tx1="dk1" bg2="lt2" tx2="dk2" accent1="accent1" accent2="accent2" accent3="accent3" accent4="accent4" accent5="accent5" accent6="accent6" hlink="hlink" folHlink="folHlink"/>
  <p:sldLayoutIdLst>
    <p:sldLayoutId id="2147483675" r:id="rId1"/>
    <p:sldLayoutId id="2147483688" r:id="rId2"/>
    <p:sldLayoutId id="2147483662" r:id="rId3"/>
    <p:sldLayoutId id="2147483687" r:id="rId4"/>
    <p:sldLayoutId id="2147483665" r:id="rId5"/>
    <p:sldLayoutId id="2147483674" r:id="rId6"/>
    <p:sldLayoutId id="2147483671" r:id="rId7"/>
    <p:sldLayoutId id="2147483667" r:id="rId8"/>
  </p:sldLayoutIdLst>
  <p:hf hdr="0" ftr="0" dt="0"/>
  <p:txStyles>
    <p:titleStyle>
      <a:lvl1pPr algn="l" defTabSz="914400" rtl="0" eaLnBrk="1" latinLnBrk="0" hangingPunct="1">
        <a:spcBef>
          <a:spcPct val="0"/>
        </a:spcBef>
        <a:buNone/>
        <a:defRPr sz="3600" kern="1200">
          <a:solidFill>
            <a:schemeClr val="tx2"/>
          </a:solidFill>
          <a:latin typeface="Avenir Book"/>
          <a:ea typeface="+mj-ea"/>
          <a:cs typeface="Avenir Book"/>
        </a:defRPr>
      </a:lvl1pPr>
    </p:titleStyle>
    <p:bodyStyle>
      <a:lvl1pPr marL="342900" indent="-342900" algn="l" defTabSz="914400" rtl="0" eaLnBrk="1" latinLnBrk="0" hangingPunct="1">
        <a:spcBef>
          <a:spcPct val="20000"/>
        </a:spcBef>
        <a:buFont typeface="Arial" pitchFamily="34" charset="0"/>
        <a:buChar char="•"/>
        <a:defRPr sz="3200" kern="1200">
          <a:solidFill>
            <a:schemeClr val="tx2"/>
          </a:solidFill>
          <a:latin typeface="Avenir Book"/>
          <a:ea typeface="+mn-ea"/>
          <a:cs typeface="Avenir Book"/>
        </a:defRPr>
      </a:lvl1pPr>
      <a:lvl2pPr marL="742950" indent="-285750" algn="l" defTabSz="914400" rtl="0" eaLnBrk="1" latinLnBrk="0" hangingPunct="1">
        <a:spcBef>
          <a:spcPct val="20000"/>
        </a:spcBef>
        <a:buFont typeface="Arial" pitchFamily="34" charset="0"/>
        <a:buChar char="–"/>
        <a:defRPr sz="2800" kern="1200">
          <a:solidFill>
            <a:schemeClr val="tx2"/>
          </a:solidFill>
          <a:latin typeface="Avenir Book"/>
          <a:ea typeface="+mn-ea"/>
          <a:cs typeface="Avenir Book"/>
        </a:defRPr>
      </a:lvl2pPr>
      <a:lvl3pPr marL="1143000" indent="-228600" algn="l" defTabSz="914400" rtl="0" eaLnBrk="1" latinLnBrk="0" hangingPunct="1">
        <a:spcBef>
          <a:spcPct val="20000"/>
        </a:spcBef>
        <a:buFont typeface="Arial" pitchFamily="34" charset="0"/>
        <a:buChar char="•"/>
        <a:defRPr sz="2400" kern="1200">
          <a:solidFill>
            <a:schemeClr val="tx2"/>
          </a:solidFill>
          <a:latin typeface="Avenir Book"/>
          <a:ea typeface="+mn-ea"/>
          <a:cs typeface="Avenir Book"/>
        </a:defRPr>
      </a:lvl3pPr>
      <a:lvl4pPr marL="1600200" indent="-228600" algn="l" defTabSz="914400" rtl="0" eaLnBrk="1" latinLnBrk="0" hangingPunct="1">
        <a:spcBef>
          <a:spcPct val="20000"/>
        </a:spcBef>
        <a:buFont typeface="Arial" pitchFamily="34" charset="0"/>
        <a:buChar char="–"/>
        <a:defRPr sz="2000" kern="1200">
          <a:solidFill>
            <a:schemeClr val="tx2"/>
          </a:solidFill>
          <a:latin typeface="Avenir Book"/>
          <a:ea typeface="+mn-ea"/>
          <a:cs typeface="Avenir Book"/>
        </a:defRPr>
      </a:lvl4pPr>
      <a:lvl5pPr marL="2057400" indent="-228600" algn="l" defTabSz="914400" rtl="0" eaLnBrk="1" latinLnBrk="0" hangingPunct="1">
        <a:spcBef>
          <a:spcPct val="20000"/>
        </a:spcBef>
        <a:buFont typeface="Arial" pitchFamily="34" charset="0"/>
        <a:buChar char="»"/>
        <a:defRPr sz="2000" kern="1200">
          <a:solidFill>
            <a:schemeClr val="tx2"/>
          </a:solidFill>
          <a:latin typeface="Avenir Book"/>
          <a:ea typeface="+mn-ea"/>
          <a:cs typeface="Avenir Book"/>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0" cstate="print">
            <a:alphaModFix amt="0"/>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4C8793B-253C-7C4B-9811-E7308467EE10}"/>
              </a:ext>
            </a:extLst>
          </p:cNvPr>
          <p:cNvPicPr>
            <a:picLocks noChangeAspect="1"/>
          </p:cNvPicPr>
          <p:nvPr userDrawn="1"/>
        </p:nvPicPr>
        <p:blipFill>
          <a:blip r:embed="rId11" cstate="email">
            <a:extLst>
              <a:ext uri="{28A0092B-C50C-407E-A947-70E740481C1C}">
                <a14:useLocalDpi xmlns:a14="http://schemas.microsoft.com/office/drawing/2010/main" val="0"/>
              </a:ext>
            </a:extLst>
          </a:blip>
          <a:stretch>
            <a:fillRect/>
          </a:stretch>
        </p:blipFill>
        <p:spPr>
          <a:xfrm>
            <a:off x="0" y="5954889"/>
            <a:ext cx="12192000" cy="903111"/>
          </a:xfrm>
          <a:prstGeom prst="rect">
            <a:avLst/>
          </a:prstGeom>
        </p:spPr>
      </p:pic>
      <p:sp>
        <p:nvSpPr>
          <p:cNvPr id="2" name="Title Placeholder 1"/>
          <p:cNvSpPr>
            <a:spLocks noGrp="1"/>
          </p:cNvSpPr>
          <p:nvPr>
            <p:ph type="title"/>
          </p:nvPr>
        </p:nvSpPr>
        <p:spPr>
          <a:xfrm>
            <a:off x="-1" y="0"/>
            <a:ext cx="12191999" cy="79865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0" y="937549"/>
            <a:ext cx="12191998" cy="50173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30EE6A43-7F68-4389-8EBC-1138AB0BDE5C}"/>
              </a:ext>
            </a:extLst>
          </p:cNvPr>
          <p:cNvPicPr>
            <a:picLocks noChangeAspect="1"/>
          </p:cNvPicPr>
          <p:nvPr userDrawn="1"/>
        </p:nvPicPr>
        <p:blipFill>
          <a:blip r:embed="rId12" cstate="email">
            <a:extLst>
              <a:ext uri="{28A0092B-C50C-407E-A947-70E740481C1C}">
                <a14:useLocalDpi xmlns:a14="http://schemas.microsoft.com/office/drawing/2010/main" val="0"/>
              </a:ext>
            </a:extLst>
          </a:blip>
          <a:srcRect/>
          <a:stretch/>
        </p:blipFill>
        <p:spPr>
          <a:xfrm>
            <a:off x="9083228" y="6271436"/>
            <a:ext cx="2889504" cy="330607"/>
          </a:xfrm>
          <a:prstGeom prst="rect">
            <a:avLst/>
          </a:prstGeom>
        </p:spPr>
      </p:pic>
    </p:spTree>
  </p:cSld>
  <p:clrMap bg1="lt1" tx1="dk1" bg2="lt2" tx2="dk2" accent1="accent1" accent2="accent2" accent3="accent3" accent4="accent4" accent5="accent5" accent6="accent6" hlink="hlink" folHlink="folHlink"/>
  <p:sldLayoutIdLst>
    <p:sldLayoutId id="2147483690" r:id="rId1"/>
    <p:sldLayoutId id="2147483694" r:id="rId2"/>
    <p:sldLayoutId id="2147483693" r:id="rId3"/>
    <p:sldLayoutId id="2147483689" r:id="rId4"/>
    <p:sldLayoutId id="2147483692" r:id="rId5"/>
    <p:sldLayoutId id="2147483691" r:id="rId6"/>
    <p:sldLayoutId id="2147483695" r:id="rId7"/>
    <p:sldLayoutId id="2147483696" r:id="rId8"/>
  </p:sldLayoutIdLst>
  <p:hf hdr="0" ftr="0" dt="0"/>
  <p:txStyles>
    <p:titleStyle>
      <a:lvl1pPr algn="l" defTabSz="914400" rtl="0" eaLnBrk="1" latinLnBrk="0" hangingPunct="1">
        <a:spcBef>
          <a:spcPct val="0"/>
        </a:spcBef>
        <a:buNone/>
        <a:defRPr sz="3600" kern="1200">
          <a:solidFill>
            <a:schemeClr val="tx2"/>
          </a:solidFill>
          <a:latin typeface="Avenir Book"/>
          <a:ea typeface="+mj-ea"/>
          <a:cs typeface="Avenir Book"/>
        </a:defRPr>
      </a:lvl1pPr>
    </p:titleStyle>
    <p:bodyStyle>
      <a:lvl1pPr marL="342900" indent="-342900" algn="l" defTabSz="914400" rtl="0" eaLnBrk="1" latinLnBrk="0" hangingPunct="1">
        <a:spcBef>
          <a:spcPct val="20000"/>
        </a:spcBef>
        <a:buFont typeface="Arial" pitchFamily="34" charset="0"/>
        <a:buChar char="•"/>
        <a:defRPr sz="3200" kern="1200">
          <a:solidFill>
            <a:schemeClr val="tx2"/>
          </a:solidFill>
          <a:latin typeface="Avenir Book"/>
          <a:ea typeface="+mn-ea"/>
          <a:cs typeface="Avenir Book"/>
        </a:defRPr>
      </a:lvl1pPr>
      <a:lvl2pPr marL="742950" indent="-285750" algn="l" defTabSz="914400" rtl="0" eaLnBrk="1" latinLnBrk="0" hangingPunct="1">
        <a:spcBef>
          <a:spcPct val="20000"/>
        </a:spcBef>
        <a:buFont typeface="Arial" pitchFamily="34" charset="0"/>
        <a:buChar char="–"/>
        <a:defRPr sz="2800" kern="1200">
          <a:solidFill>
            <a:schemeClr val="tx2"/>
          </a:solidFill>
          <a:latin typeface="Avenir Book"/>
          <a:ea typeface="+mn-ea"/>
          <a:cs typeface="Avenir Book"/>
        </a:defRPr>
      </a:lvl2pPr>
      <a:lvl3pPr marL="1143000" indent="-228600" algn="l" defTabSz="914400" rtl="0" eaLnBrk="1" latinLnBrk="0" hangingPunct="1">
        <a:spcBef>
          <a:spcPct val="20000"/>
        </a:spcBef>
        <a:buFont typeface="Arial" pitchFamily="34" charset="0"/>
        <a:buChar char="•"/>
        <a:defRPr sz="2400" kern="1200">
          <a:solidFill>
            <a:schemeClr val="tx2"/>
          </a:solidFill>
          <a:latin typeface="Avenir Book"/>
          <a:ea typeface="+mn-ea"/>
          <a:cs typeface="Avenir Book"/>
        </a:defRPr>
      </a:lvl3pPr>
      <a:lvl4pPr marL="1600200" indent="-228600" algn="l" defTabSz="914400" rtl="0" eaLnBrk="1" latinLnBrk="0" hangingPunct="1">
        <a:spcBef>
          <a:spcPct val="20000"/>
        </a:spcBef>
        <a:buFont typeface="Arial" pitchFamily="34" charset="0"/>
        <a:buChar char="–"/>
        <a:defRPr sz="2000" kern="1200">
          <a:solidFill>
            <a:schemeClr val="tx2"/>
          </a:solidFill>
          <a:latin typeface="Avenir Book"/>
          <a:ea typeface="+mn-ea"/>
          <a:cs typeface="Avenir Book"/>
        </a:defRPr>
      </a:lvl4pPr>
      <a:lvl5pPr marL="2057400" indent="-228600" algn="l" defTabSz="914400" rtl="0" eaLnBrk="1" latinLnBrk="0" hangingPunct="1">
        <a:spcBef>
          <a:spcPct val="20000"/>
        </a:spcBef>
        <a:buFont typeface="Arial" pitchFamily="34" charset="0"/>
        <a:buChar char="»"/>
        <a:defRPr sz="2000" kern="1200">
          <a:solidFill>
            <a:schemeClr val="tx2"/>
          </a:solidFill>
          <a:latin typeface="Avenir Book"/>
          <a:ea typeface="+mn-ea"/>
          <a:cs typeface="Avenir Book"/>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ddot.dc.gov/page/equity-statement"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hyperlink" Target="https://www.16thstreetnwbus.com/wp-content/uploads/2018/07/16th-St-Online-Public-Meeting-072718.pdf"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45.jpe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hyperlink" Target="https://ddot.dc.gov/page/equity-statement" TargetMode="External"/><Relationship Id="rId7" Type="http://schemas.openxmlformats.org/officeDocument/2006/relationships/diagramQuickStyle" Target="../diagrams/quickStyle1.xm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hyperlink" Target="https://movedc-dcgis.hub.arcgis.com/" TargetMode="External"/><Relationship Id="rId9" Type="http://schemas.microsoft.com/office/2007/relationships/diagramDrawing" Target="../diagrams/drawing1.xml"/></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52.png"/><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8.jpe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hyperlink" Target="https://movedc-dcgis.hub.arcgis.com/pages/mapping-transportation-needs" TargetMode="External"/><Relationship Id="rId4" Type="http://schemas.openxmlformats.org/officeDocument/2006/relationships/image" Target="../media/image30.jpeg"/></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C94E8A2E-2E8C-6F49-8C2C-4932167B6821}"/>
              </a:ext>
            </a:extLst>
          </p:cNvPr>
          <p:cNvSpPr>
            <a:spLocks noGrp="1"/>
          </p:cNvSpPr>
          <p:nvPr>
            <p:ph type="subTitle" idx="4294967295"/>
          </p:nvPr>
        </p:nvSpPr>
        <p:spPr>
          <a:xfrm>
            <a:off x="559902" y="1602386"/>
            <a:ext cx="11358754" cy="4325078"/>
          </a:xfrm>
        </p:spPr>
        <p:txBody>
          <a:bodyPr vert="horz" lIns="91440" tIns="45720" rIns="91440" bIns="45720" rtlCol="0" anchor="t">
            <a:normAutofit/>
          </a:bodyPr>
          <a:lstStyle/>
          <a:p>
            <a:pPr marL="0" indent="0">
              <a:buNone/>
            </a:pPr>
            <a:r>
              <a:rPr lang="en-US" sz="4000" b="1">
                <a:solidFill>
                  <a:schemeClr val="bg1"/>
                </a:solidFill>
              </a:rPr>
              <a:t>District Department of Transportation </a:t>
            </a:r>
          </a:p>
          <a:p>
            <a:pPr marL="0" indent="0">
              <a:buNone/>
            </a:pPr>
            <a:r>
              <a:rPr lang="en-US">
                <a:solidFill>
                  <a:schemeClr val="bg1"/>
                </a:solidFill>
              </a:rPr>
              <a:t>Discussion of the District’s Mobility Vision</a:t>
            </a:r>
          </a:p>
          <a:p>
            <a:pPr marL="0" indent="0">
              <a:buNone/>
            </a:pPr>
            <a:endParaRPr lang="en-US">
              <a:solidFill>
                <a:schemeClr val="bg1"/>
              </a:solidFill>
            </a:endParaRPr>
          </a:p>
          <a:p>
            <a:pPr marL="0" indent="0">
              <a:buNone/>
            </a:pPr>
            <a:endParaRPr lang="en-US">
              <a:solidFill>
                <a:schemeClr val="bg1"/>
              </a:solidFill>
            </a:endParaRPr>
          </a:p>
          <a:p>
            <a:pPr marL="0" indent="0">
              <a:buNone/>
            </a:pPr>
            <a:endParaRPr lang="en-US">
              <a:solidFill>
                <a:schemeClr val="bg1"/>
              </a:solidFill>
            </a:endParaRPr>
          </a:p>
          <a:p>
            <a:pPr marL="0" indent="0">
              <a:buNone/>
            </a:pPr>
            <a:r>
              <a:rPr lang="en-US" sz="2400">
                <a:solidFill>
                  <a:schemeClr val="bg1"/>
                </a:solidFill>
              </a:rPr>
              <a:t>2/18/2021 (updated 3/5/21)</a:t>
            </a:r>
          </a:p>
          <a:p>
            <a:pPr marL="0" indent="0">
              <a:buNone/>
            </a:pPr>
            <a:endParaRPr lang="en-US">
              <a:solidFill>
                <a:schemeClr val="bg1"/>
              </a:solidFill>
            </a:endParaRPr>
          </a:p>
        </p:txBody>
      </p:sp>
    </p:spTree>
    <p:extLst>
      <p:ext uri="{BB962C8B-B14F-4D97-AF65-F5344CB8AC3E}">
        <p14:creationId xmlns:p14="http://schemas.microsoft.com/office/powerpoint/2010/main" val="12142161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6EC87-C2A4-4185-B062-73AF59F72F50}"/>
              </a:ext>
            </a:extLst>
          </p:cNvPr>
          <p:cNvSpPr>
            <a:spLocks noGrp="1"/>
          </p:cNvSpPr>
          <p:nvPr/>
        </p:nvSpPr>
        <p:spPr>
          <a:xfrm>
            <a:off x="-1" y="8856"/>
            <a:ext cx="12192001" cy="707349"/>
          </a:xfrm>
          <a:prstGeom prst="rect">
            <a:avLst/>
          </a:prstGeom>
          <a:ln>
            <a:noFill/>
          </a:ln>
        </p:spPr>
        <p:txBody>
          <a:bodyPr vert="horz" lIns="91440" tIns="45720" rIns="91440" bIns="45720" rtlCol="0" anchor="ctr" anchorCtr="0">
            <a:noAutofit/>
          </a:bodyPr>
          <a:lstStyle>
            <a:lvl1pPr algn="l" defTabSz="914400" rtl="0" eaLnBrk="1" latinLnBrk="0" hangingPunct="1">
              <a:spcBef>
                <a:spcPct val="0"/>
              </a:spcBef>
              <a:buNone/>
              <a:defRPr sz="3600" b="1" kern="1200" baseline="0">
                <a:solidFill>
                  <a:schemeClr val="tx2"/>
                </a:solidFill>
                <a:latin typeface="Avenir Heavy"/>
                <a:ea typeface="+mj-ea"/>
                <a:cs typeface="Avenir Heavy"/>
              </a:defRPr>
            </a:lvl1pPr>
          </a:lstStyle>
          <a:p>
            <a:r>
              <a:rPr lang="en-US">
                <a:latin typeface="Avenir Book"/>
              </a:rPr>
              <a:t>Bus Priority Network</a:t>
            </a:r>
          </a:p>
        </p:txBody>
      </p:sp>
      <p:sp>
        <p:nvSpPr>
          <p:cNvPr id="3" name="Content Placeholder 2">
            <a:extLst>
              <a:ext uri="{FF2B5EF4-FFF2-40B4-BE49-F238E27FC236}">
                <a16:creationId xmlns:a16="http://schemas.microsoft.com/office/drawing/2014/main" id="{4B6121E9-5D05-4F8B-832D-5A7AA1BE3BB7}"/>
              </a:ext>
            </a:extLst>
          </p:cNvPr>
          <p:cNvSpPr>
            <a:spLocks noGrp="1"/>
          </p:cNvSpPr>
          <p:nvPr/>
        </p:nvSpPr>
        <p:spPr>
          <a:xfrm>
            <a:off x="242394" y="753180"/>
            <a:ext cx="6650242" cy="4919241"/>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Font typeface="Arial" pitchFamily="34" charset="0"/>
              <a:buChar char="•"/>
              <a:defRPr sz="2000" kern="1200">
                <a:solidFill>
                  <a:schemeClr val="tx2"/>
                </a:solidFill>
                <a:latin typeface="Avenir Book"/>
                <a:ea typeface="+mn-ea"/>
                <a:cs typeface="Avenir Book"/>
              </a:defRPr>
            </a:lvl1pPr>
            <a:lvl2pPr marL="742950" indent="-285750" algn="l" defTabSz="914400" rtl="0" eaLnBrk="1" latinLnBrk="0" hangingPunct="1">
              <a:spcBef>
                <a:spcPct val="20000"/>
              </a:spcBef>
              <a:buFont typeface="Arial" pitchFamily="34" charset="0"/>
              <a:buChar char="–"/>
              <a:defRPr sz="1800" kern="1200">
                <a:solidFill>
                  <a:schemeClr val="tx2"/>
                </a:solidFill>
                <a:latin typeface="Avenir Book"/>
                <a:ea typeface="+mn-ea"/>
                <a:cs typeface="Avenir Book"/>
              </a:defRPr>
            </a:lvl2pPr>
            <a:lvl3pPr marL="1143000" indent="-228600" algn="l" defTabSz="914400" rtl="0" eaLnBrk="1" latinLnBrk="0" hangingPunct="1">
              <a:spcBef>
                <a:spcPct val="20000"/>
              </a:spcBef>
              <a:buFont typeface="Arial" pitchFamily="34" charset="0"/>
              <a:buChar char="•"/>
              <a:defRPr sz="1600" kern="1200">
                <a:solidFill>
                  <a:schemeClr val="tx2"/>
                </a:solidFill>
                <a:latin typeface="Avenir Book"/>
                <a:ea typeface="+mn-ea"/>
                <a:cs typeface="Avenir Book"/>
              </a:defRPr>
            </a:lvl3pPr>
            <a:lvl4pPr marL="1600200" indent="-228600" algn="l" defTabSz="914400" rtl="0" eaLnBrk="1" latinLnBrk="0" hangingPunct="1">
              <a:spcBef>
                <a:spcPct val="20000"/>
              </a:spcBef>
              <a:buFont typeface="Arial" pitchFamily="34" charset="0"/>
              <a:buChar char="–"/>
              <a:defRPr sz="1400" kern="1200">
                <a:solidFill>
                  <a:schemeClr val="tx2"/>
                </a:solidFill>
                <a:latin typeface="Avenir Book"/>
                <a:ea typeface="+mn-ea"/>
                <a:cs typeface="Avenir Book"/>
              </a:defRPr>
            </a:lvl4pPr>
            <a:lvl5pPr marL="2057400" indent="-228600" algn="l" defTabSz="914400" rtl="0" eaLnBrk="1" latinLnBrk="0" hangingPunct="1">
              <a:spcBef>
                <a:spcPct val="20000"/>
              </a:spcBef>
              <a:buFont typeface="Arial" pitchFamily="34" charset="0"/>
              <a:buChar char="»"/>
              <a:defRPr sz="1200" kern="1200">
                <a:solidFill>
                  <a:schemeClr val="tx2"/>
                </a:solidFill>
                <a:latin typeface="Avenir Book"/>
                <a:ea typeface="+mn-ea"/>
                <a:cs typeface="Avenir Book"/>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600"/>
              <a:t>DDOT and WMATA identified a bus priority network, consisting of corridors spanning 70 miles across all eight wards of the District.*</a:t>
            </a:r>
          </a:p>
          <a:p>
            <a:pPr lvl="1">
              <a:buChar char="•"/>
            </a:pPr>
            <a:r>
              <a:rPr lang="en-US" sz="1600"/>
              <a:t>The network identifies where future improvements are needed to make transit faster and more reliable along the District’s busiest bus routes. </a:t>
            </a:r>
          </a:p>
          <a:p>
            <a:pPr lvl="1">
              <a:buChar char="•"/>
            </a:pPr>
            <a:r>
              <a:rPr lang="en-US" sz="1600"/>
              <a:t>The network serves </a:t>
            </a:r>
            <a:r>
              <a:rPr lang="en-US" sz="1600" b="1"/>
              <a:t>122 Metrobus and 5 Circulator routes </a:t>
            </a:r>
            <a:r>
              <a:rPr lang="en-US" sz="1600"/>
              <a:t>for at least a portion of their route.</a:t>
            </a:r>
          </a:p>
          <a:p>
            <a:endParaRPr lang="en-US" sz="1600"/>
          </a:p>
          <a:p>
            <a:r>
              <a:rPr lang="en-US" sz="1600"/>
              <a:t>63% of District residents will live within ¼ mile of a bus priority corridor. The network serves approximately 60% of the District’s bus riders and 79% of jobs. </a:t>
            </a:r>
            <a:endParaRPr lang="en-US"/>
          </a:p>
          <a:p>
            <a:endParaRPr lang="en-US" sz="1600"/>
          </a:p>
          <a:p>
            <a:r>
              <a:rPr lang="en-US" sz="1600"/>
              <a:t>Historically under-resourced communities (per DDOT’s </a:t>
            </a:r>
            <a:r>
              <a:rPr lang="en-US" sz="1600">
                <a:hlinkClick r:id="rId3"/>
              </a:rPr>
              <a:t>Equity Statement</a:t>
            </a:r>
            <a:r>
              <a:rPr lang="en-US" sz="1600"/>
              <a:t>) are within ¼ mile of the network:</a:t>
            </a:r>
            <a:endParaRPr lang="en-US"/>
          </a:p>
          <a:p>
            <a:pPr lvl="1">
              <a:buChar char="•"/>
            </a:pPr>
            <a:r>
              <a:rPr lang="en-US" sz="1600"/>
              <a:t>67% of low-income households </a:t>
            </a:r>
          </a:p>
          <a:p>
            <a:pPr lvl="1">
              <a:buChar char="•"/>
            </a:pPr>
            <a:r>
              <a:rPr lang="en-US" sz="1600"/>
              <a:t>65% of persons with disabilities </a:t>
            </a:r>
          </a:p>
          <a:p>
            <a:pPr lvl="1">
              <a:buChar char="•"/>
            </a:pPr>
            <a:r>
              <a:rPr lang="en-US" sz="1600"/>
              <a:t>64% of People of Color </a:t>
            </a:r>
          </a:p>
        </p:txBody>
      </p:sp>
      <p:sp>
        <p:nvSpPr>
          <p:cNvPr id="4" name="TextBox 3">
            <a:extLst>
              <a:ext uri="{FF2B5EF4-FFF2-40B4-BE49-F238E27FC236}">
                <a16:creationId xmlns:a16="http://schemas.microsoft.com/office/drawing/2014/main" id="{DB96359A-23F1-4731-B6F3-CF62BB92B61E}"/>
              </a:ext>
            </a:extLst>
          </p:cNvPr>
          <p:cNvSpPr txBox="1"/>
          <p:nvPr/>
        </p:nvSpPr>
        <p:spPr>
          <a:xfrm>
            <a:off x="2907" y="5756889"/>
            <a:ext cx="11918928" cy="21544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i="1">
                <a:solidFill>
                  <a:schemeClr val="tx2"/>
                </a:solidFill>
                <a:effectLst>
                  <a:glow rad="63500">
                    <a:schemeClr val="accent3">
                      <a:satMod val="175000"/>
                      <a:alpha val="40000"/>
                    </a:schemeClr>
                  </a:glow>
                </a:effectLst>
                <a:latin typeface="Avenier book"/>
              </a:rPr>
              <a:t>*Mileage does not include future growth corridors (areas where demand for transit is expected to grow over the next 20 years based on projected land use changes</a:t>
            </a:r>
            <a:r>
              <a:rPr lang="en-US" sz="800" i="1">
                <a:effectLst>
                  <a:glow rad="63500">
                    <a:schemeClr val="accent3">
                      <a:satMod val="175000"/>
                      <a:alpha val="40000"/>
                    </a:schemeClr>
                  </a:glow>
                </a:effectLst>
                <a:latin typeface="Avenier book"/>
              </a:rPr>
              <a:t>)</a:t>
            </a:r>
          </a:p>
        </p:txBody>
      </p:sp>
      <p:pic>
        <p:nvPicPr>
          <p:cNvPr id="5" name="Picture 4" descr="Map&#10;&#10;Description automatically generated">
            <a:extLst>
              <a:ext uri="{FF2B5EF4-FFF2-40B4-BE49-F238E27FC236}">
                <a16:creationId xmlns:a16="http://schemas.microsoft.com/office/drawing/2014/main" id="{15D20EA5-1DDD-47D7-805C-8489421B5FCB}"/>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427438" y="211927"/>
            <a:ext cx="4261484" cy="5552567"/>
          </a:xfrm>
          <a:prstGeom prst="rect">
            <a:avLst/>
          </a:prstGeom>
        </p:spPr>
      </p:pic>
      <p:sp>
        <p:nvSpPr>
          <p:cNvPr id="7" name="Rectangle 6">
            <a:extLst>
              <a:ext uri="{FF2B5EF4-FFF2-40B4-BE49-F238E27FC236}">
                <a16:creationId xmlns:a16="http://schemas.microsoft.com/office/drawing/2014/main" id="{B29C2039-78A7-492F-B9F2-1395FD609DB4}"/>
              </a:ext>
            </a:extLst>
          </p:cNvPr>
          <p:cNvSpPr/>
          <p:nvPr/>
        </p:nvSpPr>
        <p:spPr>
          <a:xfrm>
            <a:off x="7419573" y="207053"/>
            <a:ext cx="4273209" cy="554319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35248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40143-7D16-4121-8136-61ADD88F4BEF}"/>
              </a:ext>
            </a:extLst>
          </p:cNvPr>
          <p:cNvSpPr>
            <a:spLocks noGrp="1"/>
          </p:cNvSpPr>
          <p:nvPr>
            <p:ph type="title"/>
          </p:nvPr>
        </p:nvSpPr>
        <p:spPr/>
        <p:txBody>
          <a:bodyPr/>
          <a:lstStyle/>
          <a:p>
            <a:r>
              <a:rPr lang="en-US">
                <a:latin typeface="Avenir Book"/>
              </a:rPr>
              <a:t>Process to Identify and Prioritize Projects</a:t>
            </a:r>
          </a:p>
        </p:txBody>
      </p:sp>
      <p:sp>
        <p:nvSpPr>
          <p:cNvPr id="3" name="Content Placeholder 2">
            <a:extLst>
              <a:ext uri="{FF2B5EF4-FFF2-40B4-BE49-F238E27FC236}">
                <a16:creationId xmlns:a16="http://schemas.microsoft.com/office/drawing/2014/main" id="{7B9A5DEE-DF80-4A9C-B685-182EAEBB3210}"/>
              </a:ext>
            </a:extLst>
          </p:cNvPr>
          <p:cNvSpPr>
            <a:spLocks noGrp="1"/>
          </p:cNvSpPr>
          <p:nvPr>
            <p:ph idx="1"/>
          </p:nvPr>
        </p:nvSpPr>
        <p:spPr>
          <a:xfrm>
            <a:off x="242393" y="949123"/>
            <a:ext cx="7987206" cy="4937969"/>
          </a:xfrm>
        </p:spPr>
        <p:txBody>
          <a:bodyPr vert="horz" lIns="91440" tIns="45720" rIns="91440" bIns="45720" rtlCol="0" anchor="t">
            <a:normAutofit/>
          </a:bodyPr>
          <a:lstStyle/>
          <a:p>
            <a:r>
              <a:rPr lang="en-US"/>
              <a:t>Corridors identified jointly with WMATA and Circulator</a:t>
            </a:r>
          </a:p>
          <a:p>
            <a:pPr lvl="1">
              <a:buChar char="•"/>
            </a:pPr>
            <a:r>
              <a:rPr lang="en-US"/>
              <a:t>Based on </a:t>
            </a:r>
            <a:r>
              <a:rPr lang="en-US" err="1"/>
              <a:t>moveDC</a:t>
            </a:r>
            <a:r>
              <a:rPr lang="en-US"/>
              <a:t>, WMATA’s Priority Corridor Network and Circulator's Transit Development Plan</a:t>
            </a:r>
          </a:p>
          <a:p>
            <a:endParaRPr lang="en-US"/>
          </a:p>
          <a:p>
            <a:r>
              <a:rPr lang="en-US"/>
              <a:t>Data-driven corridor analysis</a:t>
            </a:r>
          </a:p>
          <a:p>
            <a:pPr lvl="1">
              <a:buChar char="•"/>
            </a:pPr>
            <a:r>
              <a:rPr lang="en-US"/>
              <a:t>Transit*</a:t>
            </a:r>
          </a:p>
          <a:p>
            <a:pPr lvl="1">
              <a:buChar char="•"/>
            </a:pPr>
            <a:r>
              <a:rPr lang="en-US"/>
              <a:t>Equity*</a:t>
            </a:r>
          </a:p>
          <a:p>
            <a:pPr lvl="1">
              <a:buFont typeface="Arial"/>
              <a:buChar char="•"/>
            </a:pPr>
            <a:r>
              <a:rPr lang="en-US"/>
              <a:t>Safety</a:t>
            </a:r>
          </a:p>
          <a:p>
            <a:pPr lvl="1">
              <a:buChar char="•"/>
            </a:pPr>
            <a:r>
              <a:rPr lang="en-US"/>
              <a:t>Land Use</a:t>
            </a:r>
          </a:p>
          <a:p>
            <a:pPr marL="0" indent="0">
              <a:buNone/>
            </a:pPr>
            <a:endParaRPr lang="en-US" sz="1800" i="1"/>
          </a:p>
          <a:p>
            <a:r>
              <a:rPr lang="en-US"/>
              <a:t>Bus priority projects in 6-year CIP will be periodically adjusted based on updated data and coordination with future projects initiated by other DDOT teams.</a:t>
            </a:r>
            <a:endParaRPr lang="en-US" sz="1800"/>
          </a:p>
        </p:txBody>
      </p:sp>
      <p:grpSp>
        <p:nvGrpSpPr>
          <p:cNvPr id="4" name="Group 3">
            <a:extLst>
              <a:ext uri="{FF2B5EF4-FFF2-40B4-BE49-F238E27FC236}">
                <a16:creationId xmlns:a16="http://schemas.microsoft.com/office/drawing/2014/main" id="{1E467A71-E2BC-45F7-9010-F310A9A91B79}"/>
              </a:ext>
            </a:extLst>
          </p:cNvPr>
          <p:cNvGrpSpPr/>
          <p:nvPr/>
        </p:nvGrpSpPr>
        <p:grpSpPr>
          <a:xfrm>
            <a:off x="9635169" y="223824"/>
            <a:ext cx="2128852" cy="5542213"/>
            <a:chOff x="0" y="50800"/>
            <a:chExt cx="1510030" cy="3409044"/>
          </a:xfrm>
        </p:grpSpPr>
        <p:cxnSp>
          <p:nvCxnSpPr>
            <p:cNvPr id="5" name="Straight Arrow Connector 4">
              <a:extLst>
                <a:ext uri="{FF2B5EF4-FFF2-40B4-BE49-F238E27FC236}">
                  <a16:creationId xmlns:a16="http://schemas.microsoft.com/office/drawing/2014/main" id="{576B7235-218A-4F46-A899-2F40E186F661}"/>
                </a:ext>
              </a:extLst>
            </p:cNvPr>
            <p:cNvCxnSpPr/>
            <p:nvPr/>
          </p:nvCxnSpPr>
          <p:spPr>
            <a:xfrm>
              <a:off x="755650" y="825500"/>
              <a:ext cx="0" cy="228600"/>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cxnSp>
          <p:nvCxnSpPr>
            <p:cNvPr id="6" name="Straight Arrow Connector 5">
              <a:extLst>
                <a:ext uri="{FF2B5EF4-FFF2-40B4-BE49-F238E27FC236}">
                  <a16:creationId xmlns:a16="http://schemas.microsoft.com/office/drawing/2014/main" id="{52733A70-A405-4E4D-A7FE-2CCF86593B88}"/>
                </a:ext>
              </a:extLst>
            </p:cNvPr>
            <p:cNvCxnSpPr/>
            <p:nvPr/>
          </p:nvCxnSpPr>
          <p:spPr>
            <a:xfrm>
              <a:off x="742950" y="1562100"/>
              <a:ext cx="0" cy="228600"/>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sp>
          <p:nvSpPr>
            <p:cNvPr id="7" name="Rectangle: Rounded Corners 6">
              <a:extLst>
                <a:ext uri="{FF2B5EF4-FFF2-40B4-BE49-F238E27FC236}">
                  <a16:creationId xmlns:a16="http://schemas.microsoft.com/office/drawing/2014/main" id="{F827160E-E491-436D-A2AE-4CF8467D9FB0}"/>
                </a:ext>
              </a:extLst>
            </p:cNvPr>
            <p:cNvSpPr/>
            <p:nvPr/>
          </p:nvSpPr>
          <p:spPr>
            <a:xfrm>
              <a:off x="0" y="1828800"/>
              <a:ext cx="1503680" cy="72472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90000"/>
                </a:lnSpc>
                <a:spcBef>
                  <a:spcPts val="0"/>
                </a:spcBef>
                <a:spcAft>
                  <a:spcPts val="0"/>
                </a:spcAft>
              </a:pPr>
              <a:r>
                <a:rPr lang="en-US">
                  <a:effectLst/>
                  <a:cs typeface="Times New Roman" panose="02020603050405020304" pitchFamily="18" charset="0"/>
                </a:rPr>
                <a:t>Consideration of Other DDOT Projects </a:t>
              </a:r>
            </a:p>
          </p:txBody>
        </p:sp>
        <p:sp>
          <p:nvSpPr>
            <p:cNvPr id="8" name="Rectangle: Rounded Corners 7">
              <a:extLst>
                <a:ext uri="{FF2B5EF4-FFF2-40B4-BE49-F238E27FC236}">
                  <a16:creationId xmlns:a16="http://schemas.microsoft.com/office/drawing/2014/main" id="{78AFD04B-6961-4BDD-B1E9-BC8620270FAA}"/>
                </a:ext>
              </a:extLst>
            </p:cNvPr>
            <p:cNvSpPr/>
            <p:nvPr/>
          </p:nvSpPr>
          <p:spPr>
            <a:xfrm>
              <a:off x="6350" y="2863850"/>
              <a:ext cx="1503680" cy="595994"/>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90000"/>
                </a:lnSpc>
                <a:spcBef>
                  <a:spcPts val="0"/>
                </a:spcBef>
                <a:spcAft>
                  <a:spcPts val="0"/>
                </a:spcAft>
              </a:pPr>
              <a:r>
                <a:rPr lang="en-US">
                  <a:cs typeface="Times New Roman" panose="02020603050405020304" pitchFamily="18" charset="0"/>
                </a:rPr>
                <a:t>6-Year Capital Improvement Program</a:t>
              </a:r>
              <a:endParaRPr lang="en-US">
                <a:effectLst/>
                <a:cs typeface="Times New Roman" panose="02020603050405020304" pitchFamily="18" charset="0"/>
              </a:endParaRPr>
            </a:p>
          </p:txBody>
        </p:sp>
        <p:cxnSp>
          <p:nvCxnSpPr>
            <p:cNvPr id="9" name="Straight Arrow Connector 8">
              <a:extLst>
                <a:ext uri="{FF2B5EF4-FFF2-40B4-BE49-F238E27FC236}">
                  <a16:creationId xmlns:a16="http://schemas.microsoft.com/office/drawing/2014/main" id="{2C6C2280-38F7-4BE3-A02C-320D797D8088}"/>
                </a:ext>
              </a:extLst>
            </p:cNvPr>
            <p:cNvCxnSpPr/>
            <p:nvPr/>
          </p:nvCxnSpPr>
          <p:spPr>
            <a:xfrm>
              <a:off x="755650" y="2590800"/>
              <a:ext cx="0" cy="228600"/>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sp>
          <p:nvSpPr>
            <p:cNvPr id="10" name="Rectangle: Rounded Corners 9">
              <a:extLst>
                <a:ext uri="{FF2B5EF4-FFF2-40B4-BE49-F238E27FC236}">
                  <a16:creationId xmlns:a16="http://schemas.microsoft.com/office/drawing/2014/main" id="{B6851B64-9351-4CB1-BCCB-C81E2A79061F}"/>
                </a:ext>
              </a:extLst>
            </p:cNvPr>
            <p:cNvSpPr/>
            <p:nvPr/>
          </p:nvSpPr>
          <p:spPr>
            <a:xfrm>
              <a:off x="6350" y="1111249"/>
              <a:ext cx="1503680" cy="4023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90000"/>
                </a:lnSpc>
                <a:spcBef>
                  <a:spcPts val="0"/>
                </a:spcBef>
                <a:spcAft>
                  <a:spcPts val="0"/>
                </a:spcAft>
              </a:pPr>
              <a:r>
                <a:rPr lang="en-US">
                  <a:effectLst/>
                  <a:cs typeface="Times New Roman" panose="02020603050405020304" pitchFamily="18" charset="0"/>
                </a:rPr>
                <a:t>Corridor Analysis</a:t>
              </a:r>
            </a:p>
          </p:txBody>
        </p:sp>
        <p:sp>
          <p:nvSpPr>
            <p:cNvPr id="11" name="Rectangle: Rounded Corners 10">
              <a:extLst>
                <a:ext uri="{FF2B5EF4-FFF2-40B4-BE49-F238E27FC236}">
                  <a16:creationId xmlns:a16="http://schemas.microsoft.com/office/drawing/2014/main" id="{D9304F7F-8CDA-47E4-876B-6162D22BB336}"/>
                </a:ext>
              </a:extLst>
            </p:cNvPr>
            <p:cNvSpPr/>
            <p:nvPr/>
          </p:nvSpPr>
          <p:spPr>
            <a:xfrm>
              <a:off x="0" y="50800"/>
              <a:ext cx="1503680" cy="72472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90000"/>
                </a:lnSpc>
                <a:spcBef>
                  <a:spcPts val="0"/>
                </a:spcBef>
                <a:spcAft>
                  <a:spcPts val="0"/>
                </a:spcAft>
              </a:pPr>
              <a:r>
                <a:rPr lang="en-US">
                  <a:effectLst/>
                  <a:cs typeface="Times New Roman" panose="02020603050405020304" pitchFamily="18" charset="0"/>
                </a:rPr>
                <a:t>Bus Priority Corridor Identification</a:t>
              </a:r>
            </a:p>
          </p:txBody>
        </p:sp>
      </p:grpSp>
      <p:sp>
        <p:nvSpPr>
          <p:cNvPr id="12" name="TextBox 11">
            <a:extLst>
              <a:ext uri="{FF2B5EF4-FFF2-40B4-BE49-F238E27FC236}">
                <a16:creationId xmlns:a16="http://schemas.microsoft.com/office/drawing/2014/main" id="{5F8403C3-3E98-499E-8F75-D2F312F416E0}"/>
              </a:ext>
            </a:extLst>
          </p:cNvPr>
          <p:cNvSpPr txBox="1"/>
          <p:nvPr/>
        </p:nvSpPr>
        <p:spPr>
          <a:xfrm>
            <a:off x="43543" y="5584372"/>
            <a:ext cx="120396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Avenir Book"/>
                <a:cs typeface="Segoe UI"/>
              </a:rPr>
              <a:t>​</a:t>
            </a:r>
            <a:r>
              <a:rPr lang="en-US" sz="800" i="1">
                <a:solidFill>
                  <a:srgbClr val="293E6B"/>
                </a:solidFill>
                <a:latin typeface="Avenir Book"/>
                <a:cs typeface="Segoe UI"/>
              </a:rPr>
              <a:t>*The transit and equity metrics were weighted more heavily to reflect the importance of addressing slow and unreliable bus service in historically under-resourced communities.</a:t>
            </a:r>
            <a:endParaRPr lang="en-US"/>
          </a:p>
        </p:txBody>
      </p:sp>
    </p:spTree>
    <p:extLst>
      <p:ext uri="{BB962C8B-B14F-4D97-AF65-F5344CB8AC3E}">
        <p14:creationId xmlns:p14="http://schemas.microsoft.com/office/powerpoint/2010/main" val="16955781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CFF21-C217-4568-8188-C6DE25844170}"/>
              </a:ext>
            </a:extLst>
          </p:cNvPr>
          <p:cNvSpPr>
            <a:spLocks noGrp="1"/>
          </p:cNvSpPr>
          <p:nvPr/>
        </p:nvSpPr>
        <p:spPr>
          <a:xfrm>
            <a:off x="-1" y="8856"/>
            <a:ext cx="12192001" cy="707349"/>
          </a:xfrm>
          <a:prstGeom prst="rect">
            <a:avLst/>
          </a:prstGeom>
          <a:ln>
            <a:noFill/>
          </a:ln>
        </p:spPr>
        <p:txBody>
          <a:bodyPr vert="horz" lIns="91440" tIns="45720" rIns="91440" bIns="45720" rtlCol="0" anchor="ctr" anchorCtr="0">
            <a:noAutofit/>
          </a:bodyPr>
          <a:lstStyle>
            <a:lvl1pPr algn="l" defTabSz="914400" rtl="0" eaLnBrk="1" latinLnBrk="0" hangingPunct="1">
              <a:spcBef>
                <a:spcPct val="0"/>
              </a:spcBef>
              <a:buNone/>
              <a:defRPr sz="3600" b="1" kern="1200" baseline="0">
                <a:solidFill>
                  <a:schemeClr val="tx2"/>
                </a:solidFill>
                <a:latin typeface="Avenir Heavy"/>
                <a:ea typeface="+mj-ea"/>
                <a:cs typeface="Avenir Heavy"/>
              </a:defRPr>
            </a:lvl1pPr>
          </a:lstStyle>
          <a:p>
            <a:r>
              <a:rPr lang="en-US">
                <a:latin typeface="Avenir Book"/>
              </a:rPr>
              <a:t>Flexible and Context-Sensitive Planning</a:t>
            </a:r>
          </a:p>
        </p:txBody>
      </p:sp>
      <p:sp>
        <p:nvSpPr>
          <p:cNvPr id="3" name="Content Placeholder 2">
            <a:extLst>
              <a:ext uri="{FF2B5EF4-FFF2-40B4-BE49-F238E27FC236}">
                <a16:creationId xmlns:a16="http://schemas.microsoft.com/office/drawing/2014/main" id="{E345D569-1B25-4CFD-B88B-C6A6E293C0A8}"/>
              </a:ext>
            </a:extLst>
          </p:cNvPr>
          <p:cNvSpPr>
            <a:spLocks noGrp="1"/>
          </p:cNvSpPr>
          <p:nvPr/>
        </p:nvSpPr>
        <p:spPr>
          <a:xfrm>
            <a:off x="242393" y="792765"/>
            <a:ext cx="11479554" cy="1496126"/>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Font typeface="Arial" pitchFamily="34" charset="0"/>
              <a:buChar char="•"/>
              <a:defRPr sz="2000" kern="1200">
                <a:solidFill>
                  <a:schemeClr val="tx2"/>
                </a:solidFill>
                <a:latin typeface="Avenir Book"/>
                <a:ea typeface="+mn-ea"/>
                <a:cs typeface="Avenir Book"/>
              </a:defRPr>
            </a:lvl1pPr>
            <a:lvl2pPr marL="742950" indent="-285750" algn="l" defTabSz="914400" rtl="0" eaLnBrk="1" latinLnBrk="0" hangingPunct="1">
              <a:spcBef>
                <a:spcPct val="20000"/>
              </a:spcBef>
              <a:buFont typeface="Arial" pitchFamily="34" charset="0"/>
              <a:buChar char="–"/>
              <a:defRPr sz="1800" kern="1200">
                <a:solidFill>
                  <a:schemeClr val="tx2"/>
                </a:solidFill>
                <a:latin typeface="Avenir Book"/>
                <a:ea typeface="+mn-ea"/>
                <a:cs typeface="Avenir Book"/>
              </a:defRPr>
            </a:lvl2pPr>
            <a:lvl3pPr marL="1143000" indent="-228600" algn="l" defTabSz="914400" rtl="0" eaLnBrk="1" latinLnBrk="0" hangingPunct="1">
              <a:spcBef>
                <a:spcPct val="20000"/>
              </a:spcBef>
              <a:buFont typeface="Arial" pitchFamily="34" charset="0"/>
              <a:buChar char="•"/>
              <a:defRPr sz="1600" kern="1200">
                <a:solidFill>
                  <a:schemeClr val="tx2"/>
                </a:solidFill>
                <a:latin typeface="Avenir Book"/>
                <a:ea typeface="+mn-ea"/>
                <a:cs typeface="Avenir Book"/>
              </a:defRPr>
            </a:lvl3pPr>
            <a:lvl4pPr marL="1600200" indent="-228600" algn="l" defTabSz="914400" rtl="0" eaLnBrk="1" latinLnBrk="0" hangingPunct="1">
              <a:spcBef>
                <a:spcPct val="20000"/>
              </a:spcBef>
              <a:buFont typeface="Arial" pitchFamily="34" charset="0"/>
              <a:buChar char="–"/>
              <a:defRPr sz="1400" kern="1200">
                <a:solidFill>
                  <a:schemeClr val="tx2"/>
                </a:solidFill>
                <a:latin typeface="Avenir Book"/>
                <a:ea typeface="+mn-ea"/>
                <a:cs typeface="Avenir Book"/>
              </a:defRPr>
            </a:lvl4pPr>
            <a:lvl5pPr marL="2057400" indent="-228600" algn="l" defTabSz="914400" rtl="0" eaLnBrk="1" latinLnBrk="0" hangingPunct="1">
              <a:spcBef>
                <a:spcPct val="20000"/>
              </a:spcBef>
              <a:buFont typeface="Arial" pitchFamily="34" charset="0"/>
              <a:buChar char="»"/>
              <a:defRPr sz="1200" kern="1200">
                <a:solidFill>
                  <a:schemeClr val="tx2"/>
                </a:solidFill>
                <a:latin typeface="Avenir Book"/>
                <a:ea typeface="+mn-ea"/>
                <a:cs typeface="Avenir Book"/>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t>DDOT will identify the tools to improve bus speeds and reliability within the neighborhood context and specific project needs</a:t>
            </a:r>
          </a:p>
          <a:p>
            <a:r>
              <a:rPr lang="en-US"/>
              <a:t>DDOT’s Bus Priority Program Toolbox includes over 20 treatments to improve bus operations including:</a:t>
            </a:r>
          </a:p>
          <a:p>
            <a:endParaRPr lang="en-US"/>
          </a:p>
        </p:txBody>
      </p:sp>
      <p:sp>
        <p:nvSpPr>
          <p:cNvPr id="4" name="TextBox 3">
            <a:extLst>
              <a:ext uri="{FF2B5EF4-FFF2-40B4-BE49-F238E27FC236}">
                <a16:creationId xmlns:a16="http://schemas.microsoft.com/office/drawing/2014/main" id="{7D2E6A24-5B85-459E-93BE-B213DCE32FBF}"/>
              </a:ext>
            </a:extLst>
          </p:cNvPr>
          <p:cNvSpPr txBox="1"/>
          <p:nvPr/>
        </p:nvSpPr>
        <p:spPr>
          <a:xfrm>
            <a:off x="213749" y="4829704"/>
            <a:ext cx="2695579" cy="646331"/>
          </a:xfrm>
          <a:prstGeom prst="rect">
            <a:avLst/>
          </a:prstGeom>
          <a:ln w="6350">
            <a:noFill/>
          </a:ln>
        </p:spPr>
        <p:style>
          <a:lnRef idx="2">
            <a:schemeClr val="accent1"/>
          </a:lnRef>
          <a:fillRef idx="1">
            <a:schemeClr val="lt1"/>
          </a:fillRef>
          <a:effectRef idx="0">
            <a:schemeClr val="accent1"/>
          </a:effectRef>
          <a:fontRef idx="minor">
            <a:schemeClr val="dk1"/>
          </a:fontRef>
        </p:style>
        <p:txBody>
          <a:bodyPr wrap="square" lIns="91440" tIns="45720" rIns="91440" bIns="45720" rtlCol="0" anchor="t">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r>
              <a:rPr lang="en-US">
                <a:solidFill>
                  <a:schemeClr val="tx2"/>
                </a:solidFill>
                <a:latin typeface="Avenir Book"/>
              </a:rPr>
              <a:t>Bus lanes to reduce congestion delay</a:t>
            </a:r>
          </a:p>
        </p:txBody>
      </p:sp>
      <p:sp>
        <p:nvSpPr>
          <p:cNvPr id="5" name="TextBox 4">
            <a:extLst>
              <a:ext uri="{FF2B5EF4-FFF2-40B4-BE49-F238E27FC236}">
                <a16:creationId xmlns:a16="http://schemas.microsoft.com/office/drawing/2014/main" id="{9CA29C92-4D5D-4F12-BC71-687ADD6174BE}"/>
              </a:ext>
            </a:extLst>
          </p:cNvPr>
          <p:cNvSpPr txBox="1"/>
          <p:nvPr/>
        </p:nvSpPr>
        <p:spPr>
          <a:xfrm>
            <a:off x="3319460" y="4829704"/>
            <a:ext cx="2630221" cy="923330"/>
          </a:xfrm>
          <a:prstGeom prst="rect">
            <a:avLst/>
          </a:prstGeom>
          <a:ln w="6350">
            <a:noFill/>
          </a:ln>
        </p:spPr>
        <p:style>
          <a:lnRef idx="2">
            <a:schemeClr val="accent1"/>
          </a:lnRef>
          <a:fillRef idx="1">
            <a:schemeClr val="lt1"/>
          </a:fillRef>
          <a:effectRef idx="0">
            <a:schemeClr val="accent1"/>
          </a:effectRef>
          <a:fontRef idx="minor">
            <a:schemeClr val="dk1"/>
          </a:fontRef>
        </p:style>
        <p:txBody>
          <a:bodyPr wrap="square" lIns="91440" tIns="45720" rIns="91440" bIns="45720" rtlCol="0" anchor="t">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r>
              <a:rPr lang="en-US">
                <a:solidFill>
                  <a:schemeClr val="tx2"/>
                </a:solidFill>
                <a:latin typeface="Avenir Book"/>
              </a:rPr>
              <a:t>Queue jumps to allow buses to get to the front of the line</a:t>
            </a:r>
          </a:p>
        </p:txBody>
      </p:sp>
      <p:pic>
        <p:nvPicPr>
          <p:cNvPr id="6" name="Picture 5">
            <a:extLst>
              <a:ext uri="{FF2B5EF4-FFF2-40B4-BE49-F238E27FC236}">
                <a16:creationId xmlns:a16="http://schemas.microsoft.com/office/drawing/2014/main" id="{AA26A65C-1755-4958-AD84-8904BC044A92}"/>
              </a:ext>
            </a:extLst>
          </p:cNvPr>
          <p:cNvPicPr/>
          <p:nvPr/>
        </p:nvPicPr>
        <p:blipFill rotWithShape="1">
          <a:blip r:embed="rId3" cstate="email">
            <a:extLst>
              <a:ext uri="{28A0092B-C50C-407E-A947-70E740481C1C}">
                <a14:useLocalDpi xmlns:a14="http://schemas.microsoft.com/office/drawing/2010/main" val="0"/>
              </a:ext>
            </a:extLst>
          </a:blip>
          <a:srcRect l="22277" t="7548" r="1502" b="1438"/>
          <a:stretch/>
        </p:blipFill>
        <p:spPr>
          <a:xfrm>
            <a:off x="6332105" y="2298921"/>
            <a:ext cx="2673051" cy="2393879"/>
          </a:xfrm>
          <a:prstGeom prst="rect">
            <a:avLst/>
          </a:prstGeom>
          <a:solidFill>
            <a:srgbClr val="FFFFFF">
              <a:shade val="85000"/>
            </a:srgbClr>
          </a:solidFill>
          <a:ln w="6350" cap="sq">
            <a:noFill/>
            <a:miter lim="800000"/>
          </a:ln>
          <a:effectLst>
            <a:outerShdw blurRad="55000" dist="18000" dir="5400000" algn="tl" rotWithShape="0">
              <a:srgbClr val="000000">
                <a:alpha val="40000"/>
              </a:srgbClr>
            </a:outerShdw>
          </a:effectLst>
        </p:spPr>
      </p:pic>
      <p:pic>
        <p:nvPicPr>
          <p:cNvPr id="7" name="Picture 6" descr="Line 51: Project Elements | AC Transit">
            <a:extLst>
              <a:ext uri="{FF2B5EF4-FFF2-40B4-BE49-F238E27FC236}">
                <a16:creationId xmlns:a16="http://schemas.microsoft.com/office/drawing/2014/main" id="{DFF2A8DD-8D0E-42A4-99BF-315AFAD8FC0E}"/>
              </a:ext>
            </a:extLst>
          </p:cNvPr>
          <p:cNvPicPr/>
          <p:nvPr/>
        </p:nvPicPr>
        <p:blipFill rotWithShape="1">
          <a:blip r:embed="rId4" cstate="email">
            <a:extLst>
              <a:ext uri="{28A0092B-C50C-407E-A947-70E740481C1C}">
                <a14:useLocalDpi xmlns:a14="http://schemas.microsoft.com/office/drawing/2010/main" val="0"/>
              </a:ext>
            </a:extLst>
          </a:blip>
          <a:srcRect b="8985"/>
          <a:stretch/>
        </p:blipFill>
        <p:spPr>
          <a:xfrm>
            <a:off x="3319460" y="2298921"/>
            <a:ext cx="2630221" cy="2393879"/>
          </a:xfrm>
          <a:prstGeom prst="rect">
            <a:avLst/>
          </a:prstGeom>
          <a:solidFill>
            <a:srgbClr val="FFFFFF">
              <a:shade val="85000"/>
            </a:srgbClr>
          </a:solidFill>
          <a:ln w="6350" cap="sq">
            <a:noFill/>
            <a:miter lim="800000"/>
          </a:ln>
          <a:effectLst>
            <a:outerShdw blurRad="55000" dist="18000" dir="5400000" algn="tl" rotWithShape="0">
              <a:srgbClr val="000000">
                <a:alpha val="40000"/>
              </a:srgbClr>
            </a:outerShdw>
          </a:effectLst>
        </p:spPr>
      </p:pic>
      <p:sp>
        <p:nvSpPr>
          <p:cNvPr id="8" name="TextBox 7">
            <a:extLst>
              <a:ext uri="{FF2B5EF4-FFF2-40B4-BE49-F238E27FC236}">
                <a16:creationId xmlns:a16="http://schemas.microsoft.com/office/drawing/2014/main" id="{D6FAFC97-4991-403F-928B-955C0E3EBE9A}"/>
              </a:ext>
            </a:extLst>
          </p:cNvPr>
          <p:cNvSpPr txBox="1"/>
          <p:nvPr/>
        </p:nvSpPr>
        <p:spPr>
          <a:xfrm>
            <a:off x="6332105" y="4829704"/>
            <a:ext cx="2673051" cy="1077218"/>
          </a:xfrm>
          <a:prstGeom prst="rect">
            <a:avLst/>
          </a:prstGeom>
          <a:ln w="6350">
            <a:noFill/>
          </a:ln>
        </p:spPr>
        <p:style>
          <a:lnRef idx="2">
            <a:schemeClr val="accent1"/>
          </a:lnRef>
          <a:fillRef idx="1">
            <a:schemeClr val="lt1"/>
          </a:fillRef>
          <a:effectRef idx="0">
            <a:schemeClr val="accent1"/>
          </a:effectRef>
          <a:fontRef idx="minor">
            <a:schemeClr val="dk1"/>
          </a:fontRef>
        </p:style>
        <p:txBody>
          <a:bodyPr wrap="square" lIns="91440" tIns="45720" rIns="91440" bIns="45720" rtlCol="0" anchor="t">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r>
              <a:rPr lang="en-US" sz="1600">
                <a:solidFill>
                  <a:schemeClr val="tx2"/>
                </a:solidFill>
                <a:latin typeface="Avenir Book"/>
              </a:rPr>
              <a:t>Bulb-outs to allow buses to board from the travel lane and provide more space for passengers to wait</a:t>
            </a:r>
          </a:p>
        </p:txBody>
      </p:sp>
      <p:pic>
        <p:nvPicPr>
          <p:cNvPr id="9" name="Picture 8">
            <a:extLst>
              <a:ext uri="{FF2B5EF4-FFF2-40B4-BE49-F238E27FC236}">
                <a16:creationId xmlns:a16="http://schemas.microsoft.com/office/drawing/2014/main" id="{A4AB53F3-0FFA-410D-B309-57045CD3432E}"/>
              </a:ext>
            </a:extLst>
          </p:cNvPr>
          <p:cNvPicPr/>
          <p:nvPr/>
        </p:nvPicPr>
        <p:blipFill rotWithShape="1">
          <a:blip r:embed="rId5" cstate="email">
            <a:extLst>
              <a:ext uri="{28A0092B-C50C-407E-A947-70E740481C1C}">
                <a14:useLocalDpi xmlns:a14="http://schemas.microsoft.com/office/drawing/2010/main" val="0"/>
              </a:ext>
            </a:extLst>
          </a:blip>
          <a:srcRect l="3654" t="8985" r="23577"/>
          <a:stretch/>
        </p:blipFill>
        <p:spPr>
          <a:xfrm>
            <a:off x="236277" y="2298921"/>
            <a:ext cx="2673051" cy="2393879"/>
          </a:xfrm>
          <a:prstGeom prst="rect">
            <a:avLst/>
          </a:prstGeom>
          <a:solidFill>
            <a:srgbClr val="FFFFFF">
              <a:shade val="85000"/>
            </a:srgbClr>
          </a:solidFill>
          <a:ln w="6350" cap="sq">
            <a:noFill/>
            <a:miter lim="800000"/>
          </a:ln>
          <a:effectLst>
            <a:outerShdw blurRad="55000" dist="18000" dir="5400000" algn="tl" rotWithShape="0">
              <a:srgbClr val="000000">
                <a:alpha val="40000"/>
              </a:srgbClr>
            </a:outerShdw>
          </a:effectLst>
        </p:spPr>
      </p:pic>
      <p:pic>
        <p:nvPicPr>
          <p:cNvPr id="10" name="Picture 9" descr="Logo, icon&#10;&#10;Description automatically generated">
            <a:extLst>
              <a:ext uri="{FF2B5EF4-FFF2-40B4-BE49-F238E27FC236}">
                <a16:creationId xmlns:a16="http://schemas.microsoft.com/office/drawing/2014/main" id="{467A4F4C-13B0-4F71-8DAD-07ED72719C78}"/>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9415289" y="2298921"/>
            <a:ext cx="2521399" cy="2393879"/>
          </a:xfrm>
          <a:prstGeom prst="rect">
            <a:avLst/>
          </a:prstGeom>
          <a:solidFill>
            <a:srgbClr val="FFFFFF">
              <a:shade val="85000"/>
            </a:srgbClr>
          </a:solidFill>
          <a:ln w="6350" cap="sq">
            <a:noFill/>
            <a:miter lim="800000"/>
          </a:ln>
          <a:effectLst>
            <a:outerShdw blurRad="55000" dist="18000" dir="5400000" algn="tl" rotWithShape="0">
              <a:srgbClr val="000000">
                <a:alpha val="40000"/>
              </a:srgbClr>
            </a:outerShdw>
          </a:effectLst>
        </p:spPr>
      </p:pic>
      <p:sp>
        <p:nvSpPr>
          <p:cNvPr id="11" name="TextBox 10">
            <a:extLst>
              <a:ext uri="{FF2B5EF4-FFF2-40B4-BE49-F238E27FC236}">
                <a16:creationId xmlns:a16="http://schemas.microsoft.com/office/drawing/2014/main" id="{6DB9CEAB-B7C6-4924-A6F3-CAF90F93CB04}"/>
              </a:ext>
            </a:extLst>
          </p:cNvPr>
          <p:cNvSpPr txBox="1"/>
          <p:nvPr/>
        </p:nvSpPr>
        <p:spPr>
          <a:xfrm>
            <a:off x="9346016" y="4829704"/>
            <a:ext cx="2521399" cy="923330"/>
          </a:xfrm>
          <a:prstGeom prst="rect">
            <a:avLst/>
          </a:prstGeom>
          <a:ln w="6350">
            <a:noFill/>
          </a:ln>
        </p:spPr>
        <p:style>
          <a:lnRef idx="2">
            <a:schemeClr val="accent1"/>
          </a:lnRef>
          <a:fillRef idx="1">
            <a:schemeClr val="lt1"/>
          </a:fillRef>
          <a:effectRef idx="0">
            <a:schemeClr val="accent1"/>
          </a:effectRef>
          <a:fontRef idx="minor">
            <a:schemeClr val="dk1"/>
          </a:fontRef>
        </p:style>
        <p:txBody>
          <a:bodyPr wrap="square" lIns="91440" tIns="45720" rIns="91440" bIns="45720" rtlCol="0" anchor="t">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r>
              <a:rPr lang="en-US">
                <a:solidFill>
                  <a:schemeClr val="tx2"/>
                </a:solidFill>
                <a:latin typeface="Avenir Book"/>
              </a:rPr>
              <a:t>Transit signal priority to give buses more green time</a:t>
            </a:r>
          </a:p>
        </p:txBody>
      </p:sp>
      <p:sp>
        <p:nvSpPr>
          <p:cNvPr id="12" name="Rectangle 11">
            <a:extLst>
              <a:ext uri="{FF2B5EF4-FFF2-40B4-BE49-F238E27FC236}">
                <a16:creationId xmlns:a16="http://schemas.microsoft.com/office/drawing/2014/main" id="{7C087A34-9705-418D-8583-175F9C7C60ED}"/>
              </a:ext>
            </a:extLst>
          </p:cNvPr>
          <p:cNvSpPr/>
          <p:nvPr/>
        </p:nvSpPr>
        <p:spPr>
          <a:xfrm>
            <a:off x="6220691" y="2195946"/>
            <a:ext cx="2895599" cy="371301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4FA97B3-4A7D-46BB-BE51-798136A77556}"/>
              </a:ext>
            </a:extLst>
          </p:cNvPr>
          <p:cNvSpPr/>
          <p:nvPr/>
        </p:nvSpPr>
        <p:spPr>
          <a:xfrm>
            <a:off x="9213272" y="2195946"/>
            <a:ext cx="2895599" cy="371301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3438CA6-0A53-4A31-9D8B-2E5587C361B4}"/>
              </a:ext>
            </a:extLst>
          </p:cNvPr>
          <p:cNvSpPr/>
          <p:nvPr/>
        </p:nvSpPr>
        <p:spPr>
          <a:xfrm>
            <a:off x="3186544" y="2195945"/>
            <a:ext cx="2895599" cy="371301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41B5410-666D-4F2A-BDE2-2B2CCE5F4C62}"/>
              </a:ext>
            </a:extLst>
          </p:cNvPr>
          <p:cNvSpPr/>
          <p:nvPr/>
        </p:nvSpPr>
        <p:spPr>
          <a:xfrm>
            <a:off x="124691" y="2195946"/>
            <a:ext cx="2895599" cy="371301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70736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2077B-8829-4112-B236-F81A3D7E3227}"/>
              </a:ext>
            </a:extLst>
          </p:cNvPr>
          <p:cNvSpPr>
            <a:spLocks noGrp="1"/>
          </p:cNvSpPr>
          <p:nvPr>
            <p:ph type="title"/>
          </p:nvPr>
        </p:nvSpPr>
        <p:spPr/>
        <p:txBody>
          <a:bodyPr/>
          <a:lstStyle/>
          <a:p>
            <a:r>
              <a:rPr lang="en-US"/>
              <a:t>Benefits of Bus Priority Improvements</a:t>
            </a:r>
          </a:p>
        </p:txBody>
      </p:sp>
      <p:sp>
        <p:nvSpPr>
          <p:cNvPr id="3" name="Content Placeholder 2">
            <a:extLst>
              <a:ext uri="{FF2B5EF4-FFF2-40B4-BE49-F238E27FC236}">
                <a16:creationId xmlns:a16="http://schemas.microsoft.com/office/drawing/2014/main" id="{8BF5E236-9500-4A7E-9D9C-B563A0BF201A}"/>
              </a:ext>
            </a:extLst>
          </p:cNvPr>
          <p:cNvSpPr>
            <a:spLocks noGrp="1"/>
          </p:cNvSpPr>
          <p:nvPr>
            <p:ph idx="1"/>
          </p:nvPr>
        </p:nvSpPr>
        <p:spPr>
          <a:xfrm>
            <a:off x="287216" y="859477"/>
            <a:ext cx="5732423" cy="5062675"/>
          </a:xfrm>
        </p:spPr>
        <p:txBody>
          <a:bodyPr vert="horz" lIns="91440" tIns="45720" rIns="91440" bIns="45720" rtlCol="0" anchor="t">
            <a:normAutofit/>
          </a:bodyPr>
          <a:lstStyle/>
          <a:p>
            <a:r>
              <a:rPr lang="en-US" sz="1800"/>
              <a:t>When several bus priority improvements are implemented in a corridor, </a:t>
            </a:r>
            <a:r>
              <a:rPr lang="en-US" sz="1800" b="1"/>
              <a:t>travel time savings</a:t>
            </a:r>
            <a:r>
              <a:rPr lang="en-US" sz="1800"/>
              <a:t> of 10-20% are anticipated based on peer cities and DDOT experience</a:t>
            </a:r>
          </a:p>
          <a:p>
            <a:pPr lvl="1"/>
            <a:r>
              <a:rPr lang="en-US"/>
              <a:t>The pilot bus lanes on H and I Street NW improved travel times overall by 10% </a:t>
            </a:r>
          </a:p>
          <a:p>
            <a:pPr lvl="1"/>
            <a:r>
              <a:rPr lang="en-US"/>
              <a:t>16</a:t>
            </a:r>
            <a:r>
              <a:rPr lang="en-US" baseline="30000"/>
              <a:t>th</a:t>
            </a:r>
            <a:r>
              <a:rPr lang="en-US"/>
              <a:t> Street NW is expected to yield 2-3 minutes of travel time savings in the peak direction (about 15%)* </a:t>
            </a:r>
          </a:p>
          <a:p>
            <a:r>
              <a:rPr lang="en-US" sz="1800"/>
              <a:t>Improvements made in one location benefit passengers along the entire route with </a:t>
            </a:r>
            <a:r>
              <a:rPr lang="en-US" sz="1800" b="1"/>
              <a:t>greater reliability</a:t>
            </a:r>
            <a:r>
              <a:rPr lang="en-US" sz="1800"/>
              <a:t> because of </a:t>
            </a:r>
            <a:r>
              <a:rPr lang="en-US" sz="1800" b="1"/>
              <a:t>more on-time departures</a:t>
            </a:r>
          </a:p>
          <a:p>
            <a:r>
              <a:rPr lang="en-US" sz="1800"/>
              <a:t>Peer cities have seen </a:t>
            </a:r>
            <a:r>
              <a:rPr lang="en-US" sz="1800" b="1"/>
              <a:t>ridership increase</a:t>
            </a:r>
            <a:r>
              <a:rPr lang="en-US" sz="1800"/>
              <a:t> by as much as 10% along bus priority corridors (pre-COVID data)</a:t>
            </a:r>
          </a:p>
        </p:txBody>
      </p:sp>
      <p:graphicFrame>
        <p:nvGraphicFramePr>
          <p:cNvPr id="4" name="Table 3">
            <a:extLst>
              <a:ext uri="{FF2B5EF4-FFF2-40B4-BE49-F238E27FC236}">
                <a16:creationId xmlns:a16="http://schemas.microsoft.com/office/drawing/2014/main" id="{3DB9B850-B0EE-43FF-8DC8-CB5DA3CA04B4}"/>
              </a:ext>
            </a:extLst>
          </p:cNvPr>
          <p:cNvGraphicFramePr>
            <a:graphicFrameLocks noGrp="1"/>
          </p:cNvGraphicFramePr>
          <p:nvPr>
            <p:extLst>
              <p:ext uri="{D42A27DB-BD31-4B8C-83A1-F6EECF244321}">
                <p14:modId xmlns:p14="http://schemas.microsoft.com/office/powerpoint/2010/main" val="2015139671"/>
              </p:ext>
            </p:extLst>
          </p:nvPr>
        </p:nvGraphicFramePr>
        <p:xfrm>
          <a:off x="6375071" y="816758"/>
          <a:ext cx="5574536" cy="4611132"/>
        </p:xfrm>
        <a:graphic>
          <a:graphicData uri="http://schemas.openxmlformats.org/drawingml/2006/table">
            <a:tbl>
              <a:tblPr firstRow="1" firstCol="1" bandRow="1">
                <a:tableStyleId>{5C22544A-7EE6-4342-B048-85BDC9FD1C3A}</a:tableStyleId>
              </a:tblPr>
              <a:tblGrid>
                <a:gridCol w="1384453">
                  <a:extLst>
                    <a:ext uri="{9D8B030D-6E8A-4147-A177-3AD203B41FA5}">
                      <a16:colId xmlns:a16="http://schemas.microsoft.com/office/drawing/2014/main" val="1984929732"/>
                    </a:ext>
                  </a:extLst>
                </a:gridCol>
                <a:gridCol w="4190083">
                  <a:extLst>
                    <a:ext uri="{9D8B030D-6E8A-4147-A177-3AD203B41FA5}">
                      <a16:colId xmlns:a16="http://schemas.microsoft.com/office/drawing/2014/main" val="548880862"/>
                    </a:ext>
                  </a:extLst>
                </a:gridCol>
              </a:tblGrid>
              <a:tr h="328996">
                <a:tc>
                  <a:txBody>
                    <a:bodyPr/>
                    <a:lstStyle/>
                    <a:p>
                      <a:pPr marL="0" marR="0">
                        <a:spcBef>
                          <a:spcPts val="0"/>
                        </a:spcBef>
                        <a:spcAft>
                          <a:spcPts val="0"/>
                        </a:spcAft>
                      </a:pPr>
                      <a:r>
                        <a:rPr lang="en-US" sz="1400">
                          <a:effectLst/>
                          <a:latin typeface="Avenir Book"/>
                        </a:rPr>
                        <a:t>Treatment</a:t>
                      </a:r>
                      <a:endParaRPr lang="en-US" sz="1400">
                        <a:effectLst/>
                        <a:latin typeface="Avenir Book"/>
                        <a:ea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400">
                          <a:effectLst/>
                          <a:latin typeface="Avenir Book"/>
                        </a:rPr>
                        <a:t>Anticipated Benefit</a:t>
                      </a:r>
                      <a:endParaRPr lang="en-US" sz="1400">
                        <a:effectLst/>
                        <a:latin typeface="Avenir Book"/>
                        <a:ea typeface="Times New Roman" panose="02020603050405020304" pitchFamily="18" charset="0"/>
                      </a:endParaRPr>
                    </a:p>
                  </a:txBody>
                  <a:tcPr marL="68580" marR="68580" marT="0" marB="0" anchor="ctr"/>
                </a:tc>
                <a:extLst>
                  <a:ext uri="{0D108BD9-81ED-4DB2-BD59-A6C34878D82A}">
                    <a16:rowId xmlns:a16="http://schemas.microsoft.com/office/drawing/2014/main" val="574427750"/>
                  </a:ext>
                </a:extLst>
              </a:tr>
              <a:tr h="710547">
                <a:tc>
                  <a:txBody>
                    <a:bodyPr/>
                    <a:lstStyle/>
                    <a:p>
                      <a:pPr marL="0" marR="0">
                        <a:spcBef>
                          <a:spcPts val="0"/>
                        </a:spcBef>
                        <a:spcAft>
                          <a:spcPts val="0"/>
                        </a:spcAft>
                      </a:pPr>
                      <a:r>
                        <a:rPr lang="en-US" sz="1400">
                          <a:effectLst/>
                          <a:latin typeface="Avenir Book"/>
                        </a:rPr>
                        <a:t>Bus lanes</a:t>
                      </a:r>
                      <a:endParaRPr lang="en-US" sz="1400">
                        <a:effectLst/>
                        <a:latin typeface="Avenir Book"/>
                        <a:ea typeface="Times New Roman" panose="02020603050405020304" pitchFamily="18" charset="0"/>
                      </a:endParaRPr>
                    </a:p>
                  </a:txBody>
                  <a:tcPr marL="68580" marR="68580" marT="0" marB="0"/>
                </a:tc>
                <a:tc>
                  <a:txBody>
                    <a:bodyPr/>
                    <a:lstStyle/>
                    <a:p>
                      <a:pPr marL="342900" marR="0" lvl="0" indent="-342900">
                        <a:spcBef>
                          <a:spcPts val="0"/>
                        </a:spcBef>
                        <a:spcAft>
                          <a:spcPts val="0"/>
                        </a:spcAft>
                        <a:buFont typeface="Symbol" panose="05050102010706020507" pitchFamily="18" charset="2"/>
                        <a:buChar char=""/>
                      </a:pPr>
                      <a:r>
                        <a:rPr lang="en-US" sz="1400">
                          <a:effectLst/>
                          <a:latin typeface="Avenir Book"/>
                        </a:rPr>
                        <a:t>Up to 1 minute/mile or 10% travel time savings</a:t>
                      </a:r>
                    </a:p>
                    <a:p>
                      <a:pPr marL="342900" marR="0" lvl="0" indent="-342900">
                        <a:spcBef>
                          <a:spcPts val="0"/>
                        </a:spcBef>
                        <a:spcAft>
                          <a:spcPts val="0"/>
                        </a:spcAft>
                        <a:buFont typeface="Symbol" panose="05050102010706020507" pitchFamily="18" charset="2"/>
                        <a:buChar char=""/>
                      </a:pPr>
                      <a:r>
                        <a:rPr lang="en-US" sz="1400">
                          <a:effectLst/>
                          <a:latin typeface="Avenir Book"/>
                        </a:rPr>
                        <a:t>Bus lanes reduced travel time variability</a:t>
                      </a:r>
                      <a:endParaRPr lang="en-US" sz="1400">
                        <a:effectLst/>
                        <a:latin typeface="Avenir Book"/>
                        <a:ea typeface="MS Mincho" panose="02020609040205080304" pitchFamily="49" charset="-128"/>
                        <a:cs typeface="Arial" panose="020B0604020202020204" pitchFamily="34" charset="0"/>
                      </a:endParaRPr>
                    </a:p>
                    <a:p>
                      <a:pPr marL="0" marR="0" lvl="0" indent="0">
                        <a:spcBef>
                          <a:spcPts val="0"/>
                        </a:spcBef>
                        <a:spcAft>
                          <a:spcPts val="0"/>
                        </a:spcAft>
                        <a:buNone/>
                      </a:pPr>
                      <a:r>
                        <a:rPr lang="en-US" sz="1400">
                          <a:effectLst/>
                          <a:latin typeface="Avenir Book"/>
                        </a:rPr>
                        <a:t>       1- 57% percent in Los Angeles and New York.</a:t>
                      </a:r>
                      <a:endParaRPr lang="en-US" sz="1400">
                        <a:effectLst/>
                        <a:latin typeface="Avenir Book"/>
                        <a:ea typeface="MS Mincho"/>
                        <a:cs typeface="Arial"/>
                      </a:endParaRPr>
                    </a:p>
                  </a:txBody>
                  <a:tcPr marL="68580" marR="68580" marT="0" marB="0"/>
                </a:tc>
                <a:extLst>
                  <a:ext uri="{0D108BD9-81ED-4DB2-BD59-A6C34878D82A}">
                    <a16:rowId xmlns:a16="http://schemas.microsoft.com/office/drawing/2014/main" val="1826575294"/>
                  </a:ext>
                </a:extLst>
              </a:tr>
              <a:tr h="528917">
                <a:tc>
                  <a:txBody>
                    <a:bodyPr/>
                    <a:lstStyle/>
                    <a:p>
                      <a:pPr marL="0" marR="0">
                        <a:spcBef>
                          <a:spcPts val="0"/>
                        </a:spcBef>
                        <a:spcAft>
                          <a:spcPts val="0"/>
                        </a:spcAft>
                      </a:pPr>
                      <a:r>
                        <a:rPr lang="en-US" sz="1400">
                          <a:effectLst/>
                          <a:latin typeface="Avenir Book"/>
                        </a:rPr>
                        <a:t>Transit signal priority (TSP)</a:t>
                      </a:r>
                      <a:endParaRPr lang="en-US" sz="1400">
                        <a:effectLst/>
                        <a:latin typeface="Avenir Book"/>
                        <a:ea typeface="Times New Roman" panose="02020603050405020304" pitchFamily="18" charset="0"/>
                      </a:endParaRPr>
                    </a:p>
                  </a:txBody>
                  <a:tcPr marL="68580" marR="68580" marT="0" marB="0"/>
                </a:tc>
                <a:tc>
                  <a:txBody>
                    <a:bodyPr/>
                    <a:lstStyle/>
                    <a:p>
                      <a:pPr marL="342900" marR="0" lvl="0" indent="-342900">
                        <a:spcBef>
                          <a:spcPts val="0"/>
                        </a:spcBef>
                        <a:spcAft>
                          <a:spcPts val="0"/>
                        </a:spcAft>
                        <a:buFont typeface="Symbol" panose="05050102010706020507" pitchFamily="18" charset="2"/>
                        <a:buChar char=""/>
                      </a:pPr>
                      <a:r>
                        <a:rPr lang="en-US" sz="1400">
                          <a:effectLst/>
                          <a:latin typeface="Avenir Book"/>
                        </a:rPr>
                        <a:t>5-15 seconds/intersection travel time savings.</a:t>
                      </a:r>
                    </a:p>
                    <a:p>
                      <a:pPr marL="342900" marR="0" lvl="0" indent="-342900">
                        <a:spcBef>
                          <a:spcPts val="0"/>
                        </a:spcBef>
                        <a:spcAft>
                          <a:spcPts val="0"/>
                        </a:spcAft>
                        <a:buFont typeface="Symbol" panose="05050102010706020507" pitchFamily="18" charset="2"/>
                        <a:buChar char=""/>
                      </a:pPr>
                      <a:r>
                        <a:rPr lang="en-US" sz="1400">
                          <a:effectLst/>
                          <a:latin typeface="Avenir Book"/>
                        </a:rPr>
                        <a:t>5-15% travel savings in TSP corridors</a:t>
                      </a:r>
                    </a:p>
                  </a:txBody>
                  <a:tcPr marL="68580" marR="68580" marT="0" marB="0"/>
                </a:tc>
                <a:extLst>
                  <a:ext uri="{0D108BD9-81ED-4DB2-BD59-A6C34878D82A}">
                    <a16:rowId xmlns:a16="http://schemas.microsoft.com/office/drawing/2014/main" val="1404406741"/>
                  </a:ext>
                </a:extLst>
              </a:tr>
              <a:tr h="711798">
                <a:tc>
                  <a:txBody>
                    <a:bodyPr/>
                    <a:lstStyle/>
                    <a:p>
                      <a:pPr marL="0" marR="0">
                        <a:spcBef>
                          <a:spcPts val="0"/>
                        </a:spcBef>
                        <a:spcAft>
                          <a:spcPts val="0"/>
                        </a:spcAft>
                      </a:pPr>
                      <a:r>
                        <a:rPr lang="en-US" sz="1400">
                          <a:effectLst/>
                          <a:latin typeface="Avenir Book"/>
                        </a:rPr>
                        <a:t>Stop rebalancing</a:t>
                      </a:r>
                      <a:endParaRPr lang="en-US" sz="1400">
                        <a:effectLst/>
                        <a:latin typeface="Avenir Book"/>
                        <a:ea typeface="Times New Roman" panose="02020603050405020304" pitchFamily="18" charset="0"/>
                      </a:endParaRPr>
                    </a:p>
                  </a:txBody>
                  <a:tcPr marL="68580" marR="68580" marT="0" marB="0"/>
                </a:tc>
                <a:tc>
                  <a:txBody>
                    <a:bodyPr/>
                    <a:lstStyle/>
                    <a:p>
                      <a:pPr marL="342900" marR="0" lvl="0" indent="-342900">
                        <a:spcBef>
                          <a:spcPts val="0"/>
                        </a:spcBef>
                        <a:spcAft>
                          <a:spcPts val="0"/>
                        </a:spcAft>
                        <a:buFont typeface="Symbol" panose="05050102010706020507" pitchFamily="18" charset="2"/>
                        <a:buChar char=""/>
                      </a:pPr>
                      <a:r>
                        <a:rPr lang="en-US" sz="1400">
                          <a:effectLst/>
                          <a:latin typeface="Avenir Book"/>
                        </a:rPr>
                        <a:t>10-15 seconds/stop in travel time savings</a:t>
                      </a:r>
                    </a:p>
                    <a:p>
                      <a:pPr marL="342900" marR="0" lvl="0" indent="-342900">
                        <a:spcBef>
                          <a:spcPts val="0"/>
                        </a:spcBef>
                        <a:spcAft>
                          <a:spcPts val="0"/>
                        </a:spcAft>
                        <a:buFont typeface="Symbol" panose="05050102010706020507" pitchFamily="18" charset="2"/>
                        <a:buChar char=""/>
                      </a:pPr>
                      <a:r>
                        <a:rPr lang="en-US" sz="1400">
                          <a:effectLst/>
                          <a:latin typeface="Avenir Book"/>
                        </a:rPr>
                        <a:t>In Portland, increasing stop spacing by 6–8% resulted in a 5.7% reduction in travel time</a:t>
                      </a:r>
                      <a:endParaRPr lang="en-US" sz="1400">
                        <a:effectLst/>
                        <a:latin typeface="Avenir Book"/>
                        <a:ea typeface="MS Mincho"/>
                        <a:cs typeface="Arial"/>
                      </a:endParaRPr>
                    </a:p>
                  </a:txBody>
                  <a:tcPr marL="68580" marR="68580" marT="0" marB="0"/>
                </a:tc>
                <a:extLst>
                  <a:ext uri="{0D108BD9-81ED-4DB2-BD59-A6C34878D82A}">
                    <a16:rowId xmlns:a16="http://schemas.microsoft.com/office/drawing/2014/main" val="2980370423"/>
                  </a:ext>
                </a:extLst>
              </a:tr>
              <a:tr h="944161">
                <a:tc>
                  <a:txBody>
                    <a:bodyPr/>
                    <a:lstStyle/>
                    <a:p>
                      <a:pPr marL="0" marR="0">
                        <a:spcBef>
                          <a:spcPts val="0"/>
                        </a:spcBef>
                        <a:spcAft>
                          <a:spcPts val="0"/>
                        </a:spcAft>
                      </a:pPr>
                      <a:r>
                        <a:rPr lang="en-US" sz="1400">
                          <a:effectLst/>
                          <a:latin typeface="Avenir Book"/>
                        </a:rPr>
                        <a:t>Queue jumps</a:t>
                      </a:r>
                      <a:endParaRPr lang="en-US" sz="1400">
                        <a:effectLst/>
                        <a:latin typeface="Avenir Book"/>
                        <a:ea typeface="Times New Roman" panose="02020603050405020304" pitchFamily="18" charset="0"/>
                      </a:endParaRPr>
                    </a:p>
                  </a:txBody>
                  <a:tcPr marL="68580" marR="68580" marT="0" marB="0"/>
                </a:tc>
                <a:tc>
                  <a:txBody>
                    <a:bodyPr/>
                    <a:lstStyle/>
                    <a:p>
                      <a:pPr marL="342900" marR="0" lvl="0" indent="-342900">
                        <a:spcBef>
                          <a:spcPts val="0"/>
                        </a:spcBef>
                        <a:spcAft>
                          <a:spcPts val="0"/>
                        </a:spcAft>
                        <a:buFont typeface="Symbol" panose="05050102010706020507" pitchFamily="18" charset="2"/>
                        <a:buChar char=""/>
                      </a:pPr>
                      <a:r>
                        <a:rPr lang="en-US" sz="1400">
                          <a:effectLst/>
                          <a:latin typeface="Avenir Book"/>
                        </a:rPr>
                        <a:t>6 seconds/intersection travel time savings; 1 minute of savings with 10 queue jumps</a:t>
                      </a:r>
                    </a:p>
                    <a:p>
                      <a:pPr marL="342900" marR="0" lvl="0" indent="-342900">
                        <a:spcBef>
                          <a:spcPts val="0"/>
                        </a:spcBef>
                        <a:spcAft>
                          <a:spcPts val="0"/>
                        </a:spcAft>
                        <a:buFont typeface="Symbol" panose="05050102010706020507" pitchFamily="18" charset="2"/>
                        <a:buChar char=""/>
                      </a:pPr>
                      <a:r>
                        <a:rPr lang="en-US" sz="1400">
                          <a:effectLst/>
                          <a:latin typeface="Avenir Book"/>
                        </a:rPr>
                        <a:t>WMATA is currently performing analysis of  queue jumps</a:t>
                      </a:r>
                      <a:endParaRPr lang="en-US" sz="1400">
                        <a:effectLst/>
                        <a:latin typeface="Avenir Book"/>
                        <a:ea typeface="MS Mincho" panose="02020609040205080304" pitchFamily="49" charset="-128"/>
                        <a:cs typeface="Arial" panose="020B0604020202020204" pitchFamily="34" charset="0"/>
                      </a:endParaRPr>
                    </a:p>
                  </a:txBody>
                  <a:tcPr marL="68580" marR="68580" marT="0" marB="0"/>
                </a:tc>
                <a:extLst>
                  <a:ext uri="{0D108BD9-81ED-4DB2-BD59-A6C34878D82A}">
                    <a16:rowId xmlns:a16="http://schemas.microsoft.com/office/drawing/2014/main" val="1829896670"/>
                  </a:ext>
                </a:extLst>
              </a:tr>
              <a:tr h="1386713">
                <a:tc>
                  <a:txBody>
                    <a:bodyPr/>
                    <a:lstStyle/>
                    <a:p>
                      <a:pPr marL="0" marR="0">
                        <a:spcBef>
                          <a:spcPts val="0"/>
                        </a:spcBef>
                        <a:spcAft>
                          <a:spcPts val="0"/>
                        </a:spcAft>
                      </a:pPr>
                      <a:r>
                        <a:rPr lang="en-US" sz="1400">
                          <a:effectLst/>
                          <a:latin typeface="Avenir Book"/>
                        </a:rPr>
                        <a:t>Bus bulbs (allows bus to board from the travel lane)</a:t>
                      </a:r>
                      <a:endParaRPr lang="en-US" sz="1400">
                        <a:effectLst/>
                        <a:latin typeface="Avenir Book"/>
                        <a:ea typeface="Times New Roman" panose="02020603050405020304" pitchFamily="18" charset="0"/>
                      </a:endParaRPr>
                    </a:p>
                  </a:txBody>
                  <a:tcPr marL="68580" marR="68580" marT="0" marB="0"/>
                </a:tc>
                <a:tc>
                  <a:txBody>
                    <a:bodyPr/>
                    <a:lstStyle/>
                    <a:p>
                      <a:pPr marL="342900" marR="0" lvl="0" indent="-342900">
                        <a:spcBef>
                          <a:spcPts val="0"/>
                        </a:spcBef>
                        <a:spcAft>
                          <a:spcPts val="0"/>
                        </a:spcAft>
                        <a:buFont typeface="Symbol" panose="05050102010706020507" pitchFamily="18" charset="2"/>
                        <a:buChar char=""/>
                      </a:pPr>
                      <a:r>
                        <a:rPr lang="en-US" sz="1400">
                          <a:effectLst/>
                          <a:latin typeface="Avenir Book"/>
                        </a:rPr>
                        <a:t>1 to 12 seconds/stop travel time savings; 7% travel time savings corridor wide</a:t>
                      </a:r>
                    </a:p>
                    <a:p>
                      <a:pPr marL="342900" marR="0" lvl="0" indent="-342900">
                        <a:spcBef>
                          <a:spcPts val="0"/>
                        </a:spcBef>
                        <a:spcAft>
                          <a:spcPts val="0"/>
                        </a:spcAft>
                        <a:buFont typeface="Symbol" panose="05050102010706020507" pitchFamily="18" charset="2"/>
                        <a:buChar char=""/>
                      </a:pPr>
                      <a:r>
                        <a:rPr lang="en-US" sz="1400">
                          <a:effectLst/>
                          <a:latin typeface="Avenir Book"/>
                        </a:rPr>
                        <a:t>In San Francisco, bus bulbs increased bus speeds by 0.2-2.2 mph, as well as non-bus vehicle speeds by 4.5-8.5 mph by improving predictability of bus operations</a:t>
                      </a:r>
                      <a:endParaRPr lang="en-US" sz="1400">
                        <a:effectLst/>
                        <a:latin typeface="Avenir Book"/>
                        <a:ea typeface="MS Mincho" panose="02020609040205080304" pitchFamily="49" charset="-128"/>
                        <a:cs typeface="Arial" panose="020B0604020202020204" pitchFamily="34" charset="0"/>
                      </a:endParaRPr>
                    </a:p>
                  </a:txBody>
                  <a:tcPr marL="68580" marR="68580" marT="0" marB="0"/>
                </a:tc>
                <a:extLst>
                  <a:ext uri="{0D108BD9-81ED-4DB2-BD59-A6C34878D82A}">
                    <a16:rowId xmlns:a16="http://schemas.microsoft.com/office/drawing/2014/main" val="1494257323"/>
                  </a:ext>
                </a:extLst>
              </a:tr>
            </a:tbl>
          </a:graphicData>
        </a:graphic>
      </p:graphicFrame>
      <p:sp>
        <p:nvSpPr>
          <p:cNvPr id="5" name="TextBox 4">
            <a:extLst>
              <a:ext uri="{FF2B5EF4-FFF2-40B4-BE49-F238E27FC236}">
                <a16:creationId xmlns:a16="http://schemas.microsoft.com/office/drawing/2014/main" id="{CD60F9E8-AE6B-4A97-819C-1E1B4D088CD5}"/>
              </a:ext>
            </a:extLst>
          </p:cNvPr>
          <p:cNvSpPr txBox="1"/>
          <p:nvPr/>
        </p:nvSpPr>
        <p:spPr>
          <a:xfrm>
            <a:off x="6353037" y="5578913"/>
            <a:ext cx="442930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i="1">
                <a:latin typeface="Avenir Book"/>
                <a:cs typeface="Segoe UI"/>
              </a:rPr>
              <a:t>Source: NACTO and DDOT project experience</a:t>
            </a:r>
            <a:r>
              <a:rPr lang="en-US" sz="600" i="1">
                <a:solidFill>
                  <a:srgbClr val="293E6B"/>
                </a:solidFill>
                <a:latin typeface="Avenir Book"/>
                <a:cs typeface="Segoe UI"/>
              </a:rPr>
              <a:t>.</a:t>
            </a:r>
            <a:endParaRPr lang="en-US" sz="1400" i="1"/>
          </a:p>
        </p:txBody>
      </p:sp>
      <p:sp>
        <p:nvSpPr>
          <p:cNvPr id="6" name="TextBox 5">
            <a:extLst>
              <a:ext uri="{FF2B5EF4-FFF2-40B4-BE49-F238E27FC236}">
                <a16:creationId xmlns:a16="http://schemas.microsoft.com/office/drawing/2014/main" id="{8689CA1F-5BC6-428B-B198-F10CB78A38F3}"/>
              </a:ext>
            </a:extLst>
          </p:cNvPr>
          <p:cNvSpPr txBox="1"/>
          <p:nvPr/>
        </p:nvSpPr>
        <p:spPr>
          <a:xfrm>
            <a:off x="436353" y="5579757"/>
            <a:ext cx="120396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i="1">
                <a:latin typeface="Avenir Book"/>
                <a:cs typeface="Segoe UI"/>
              </a:rPr>
              <a:t>*See </a:t>
            </a:r>
            <a:r>
              <a:rPr lang="en-US" sz="1400" i="1">
                <a:latin typeface="Avenir Book"/>
                <a:cs typeface="Segoe UI"/>
                <a:hlinkClick r:id="rId3"/>
              </a:rPr>
              <a:t>here</a:t>
            </a:r>
            <a:r>
              <a:rPr lang="en-US" sz="1400" i="1">
                <a:latin typeface="Avenir Book"/>
                <a:cs typeface="Segoe UI"/>
              </a:rPr>
              <a:t> for more info about 16</a:t>
            </a:r>
            <a:r>
              <a:rPr lang="en-US" sz="1400" i="1" baseline="30000">
                <a:latin typeface="Avenir Book"/>
                <a:cs typeface="Segoe UI"/>
              </a:rPr>
              <a:t>th</a:t>
            </a:r>
            <a:r>
              <a:rPr lang="en-US" sz="1400" i="1">
                <a:latin typeface="Avenir Book"/>
                <a:cs typeface="Segoe UI"/>
              </a:rPr>
              <a:t> Street NW projected benefits</a:t>
            </a:r>
            <a:endParaRPr lang="en-US" sz="1400" i="1"/>
          </a:p>
        </p:txBody>
      </p:sp>
    </p:spTree>
    <p:extLst>
      <p:ext uri="{BB962C8B-B14F-4D97-AF65-F5344CB8AC3E}">
        <p14:creationId xmlns:p14="http://schemas.microsoft.com/office/powerpoint/2010/main" val="30315694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EAE3A697-62A6-406D-B0CC-2301DF6DB2EF}"/>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7722952" y="710172"/>
            <a:ext cx="4114799" cy="5120640"/>
          </a:xfrm>
        </p:spPr>
      </p:pic>
      <p:sp>
        <p:nvSpPr>
          <p:cNvPr id="2" name="Title 1">
            <a:extLst>
              <a:ext uri="{FF2B5EF4-FFF2-40B4-BE49-F238E27FC236}">
                <a16:creationId xmlns:a16="http://schemas.microsoft.com/office/drawing/2014/main" id="{D4901C9F-A97D-4A79-B99D-FD3E2888888D}"/>
              </a:ext>
            </a:extLst>
          </p:cNvPr>
          <p:cNvSpPr>
            <a:spLocks noGrp="1"/>
          </p:cNvSpPr>
          <p:nvPr>
            <p:ph type="title"/>
          </p:nvPr>
        </p:nvSpPr>
        <p:spPr/>
        <p:txBody>
          <a:bodyPr/>
          <a:lstStyle/>
          <a:p>
            <a:r>
              <a:rPr lang="en-US"/>
              <a:t>DDOT’s FY22-27 Bus Priority Request ($24.5M)</a:t>
            </a:r>
          </a:p>
        </p:txBody>
      </p:sp>
      <p:sp>
        <p:nvSpPr>
          <p:cNvPr id="5" name="TextBox 4">
            <a:extLst>
              <a:ext uri="{FF2B5EF4-FFF2-40B4-BE49-F238E27FC236}">
                <a16:creationId xmlns:a16="http://schemas.microsoft.com/office/drawing/2014/main" id="{2C421470-8D5E-449B-9258-6B1D99D5BE0F}"/>
              </a:ext>
            </a:extLst>
          </p:cNvPr>
          <p:cNvSpPr txBox="1"/>
          <p:nvPr/>
        </p:nvSpPr>
        <p:spPr>
          <a:xfrm>
            <a:off x="310551" y="885645"/>
            <a:ext cx="7142671"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400">
                <a:solidFill>
                  <a:srgbClr val="293E6B"/>
                </a:solidFill>
                <a:latin typeface="Avenier book"/>
                <a:cs typeface="Arial"/>
              </a:rPr>
              <a:t>Construction for approx. 17 bus priority projects over the next six years, with 2-3 projects delivered each year*</a:t>
            </a:r>
            <a:r>
              <a:rPr lang="en-US" sz="2400">
                <a:latin typeface="Avenier book"/>
                <a:cs typeface="Arial"/>
              </a:rPr>
              <a:t>​</a:t>
            </a:r>
            <a:endParaRPr lang="en-US" sz="2400">
              <a:solidFill>
                <a:srgbClr val="181818"/>
              </a:solidFill>
              <a:latin typeface="Avenier book"/>
              <a:cs typeface="Calibri"/>
            </a:endParaRPr>
          </a:p>
          <a:p>
            <a:pPr marL="742950" lvl="1" indent="-285750">
              <a:buFont typeface="Arial"/>
              <a:buChar char="•"/>
            </a:pPr>
            <a:r>
              <a:rPr lang="en-US" sz="2400">
                <a:solidFill>
                  <a:srgbClr val="00B050"/>
                </a:solidFill>
                <a:latin typeface="Avenier book"/>
                <a:cs typeface="Arial"/>
              </a:rPr>
              <a:t>Green</a:t>
            </a:r>
            <a:r>
              <a:rPr lang="en-US" sz="2400">
                <a:solidFill>
                  <a:srgbClr val="293E6B"/>
                </a:solidFill>
                <a:latin typeface="Avenier book"/>
                <a:cs typeface="Arial"/>
              </a:rPr>
              <a:t> lines on map are funded as part of FY21-26 CIP</a:t>
            </a:r>
            <a:r>
              <a:rPr lang="en-US" sz="2400">
                <a:latin typeface="Avenier book"/>
                <a:cs typeface="Arial"/>
              </a:rPr>
              <a:t>​</a:t>
            </a:r>
            <a:endParaRPr lang="en-US" sz="2400">
              <a:solidFill>
                <a:srgbClr val="181818"/>
              </a:solidFill>
              <a:latin typeface="Avenier book"/>
              <a:cs typeface="Calibri"/>
            </a:endParaRPr>
          </a:p>
          <a:p>
            <a:pPr marL="742950" lvl="1" indent="-285750">
              <a:buFont typeface="Arial"/>
              <a:buChar char="•"/>
            </a:pPr>
            <a:r>
              <a:rPr lang="en-US" sz="2400">
                <a:solidFill>
                  <a:srgbClr val="FFC000"/>
                </a:solidFill>
                <a:latin typeface="Avenier book"/>
                <a:cs typeface="Arial"/>
              </a:rPr>
              <a:t>Yellow</a:t>
            </a:r>
            <a:r>
              <a:rPr lang="en-US" sz="2400">
                <a:solidFill>
                  <a:srgbClr val="293E6B"/>
                </a:solidFill>
                <a:latin typeface="Avenier book"/>
                <a:cs typeface="Arial"/>
              </a:rPr>
              <a:t> lines on map represent additional proposed projects that would be funded as part of FY22-27 request</a:t>
            </a:r>
            <a:r>
              <a:rPr lang="en-US" sz="2400">
                <a:latin typeface="Avenier book"/>
                <a:cs typeface="Arial"/>
              </a:rPr>
              <a:t>​</a:t>
            </a:r>
            <a:endParaRPr lang="en-US" sz="2400">
              <a:solidFill>
                <a:srgbClr val="181818"/>
              </a:solidFill>
              <a:latin typeface="Avenier book"/>
              <a:cs typeface="Calibri"/>
            </a:endParaRPr>
          </a:p>
          <a:p>
            <a:pPr marL="285750" indent="-285750">
              <a:buFont typeface="Arial"/>
              <a:buChar char="•"/>
            </a:pPr>
            <a:endParaRPr lang="en-US" sz="2400">
              <a:solidFill>
                <a:srgbClr val="293E6B"/>
              </a:solidFill>
              <a:latin typeface="Avenier book"/>
              <a:cs typeface="Arial"/>
            </a:endParaRPr>
          </a:p>
          <a:p>
            <a:pPr marL="285750" indent="-285750">
              <a:buFont typeface="Arial"/>
              <a:buChar char="•"/>
            </a:pPr>
            <a:r>
              <a:rPr lang="en-US" sz="2400">
                <a:solidFill>
                  <a:srgbClr val="293E6B"/>
                </a:solidFill>
                <a:latin typeface="Avenier book"/>
                <a:cs typeface="Arial"/>
              </a:rPr>
              <a:t>Planning and design of 3 additional projects, which would deliver after FY27</a:t>
            </a:r>
            <a:endParaRPr lang="en-US" sz="2400">
              <a:solidFill>
                <a:srgbClr val="181818"/>
              </a:solidFill>
              <a:latin typeface="Avenier book"/>
              <a:cs typeface="Calibri"/>
            </a:endParaRPr>
          </a:p>
        </p:txBody>
      </p:sp>
      <p:sp>
        <p:nvSpPr>
          <p:cNvPr id="3" name="Rectangle 2">
            <a:extLst>
              <a:ext uri="{FF2B5EF4-FFF2-40B4-BE49-F238E27FC236}">
                <a16:creationId xmlns:a16="http://schemas.microsoft.com/office/drawing/2014/main" id="{B12B2204-EA90-484C-ADB4-39D82BBA8EED}"/>
              </a:ext>
            </a:extLst>
          </p:cNvPr>
          <p:cNvSpPr/>
          <p:nvPr/>
        </p:nvSpPr>
        <p:spPr>
          <a:xfrm>
            <a:off x="7722952" y="710172"/>
            <a:ext cx="4114800" cy="51206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97945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Map&#10;&#10;Description automatically generated">
            <a:extLst>
              <a:ext uri="{FF2B5EF4-FFF2-40B4-BE49-F238E27FC236}">
                <a16:creationId xmlns:a16="http://schemas.microsoft.com/office/drawing/2014/main" id="{855373D3-C93B-4F25-8062-83F140643E2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722951" y="710172"/>
            <a:ext cx="4114799" cy="5120640"/>
          </a:xfrm>
        </p:spPr>
      </p:pic>
      <p:sp>
        <p:nvSpPr>
          <p:cNvPr id="2" name="Title 1">
            <a:extLst>
              <a:ext uri="{FF2B5EF4-FFF2-40B4-BE49-F238E27FC236}">
                <a16:creationId xmlns:a16="http://schemas.microsoft.com/office/drawing/2014/main" id="{2BCF9F16-2865-4334-B2C3-A6C767B044A3}"/>
              </a:ext>
            </a:extLst>
          </p:cNvPr>
          <p:cNvSpPr>
            <a:spLocks noGrp="1"/>
          </p:cNvSpPr>
          <p:nvPr>
            <p:ph type="title"/>
          </p:nvPr>
        </p:nvSpPr>
        <p:spPr/>
        <p:txBody>
          <a:bodyPr/>
          <a:lstStyle/>
          <a:p>
            <a:r>
              <a:rPr lang="en-US"/>
              <a:t>DDOT’s FY22-27 Bus Priority Request Plus ($49M)</a:t>
            </a:r>
          </a:p>
        </p:txBody>
      </p:sp>
      <p:sp>
        <p:nvSpPr>
          <p:cNvPr id="5" name="TextBox 4">
            <a:extLst>
              <a:ext uri="{FF2B5EF4-FFF2-40B4-BE49-F238E27FC236}">
                <a16:creationId xmlns:a16="http://schemas.microsoft.com/office/drawing/2014/main" id="{2E9DF047-0485-45BD-811E-303DCED108D8}"/>
              </a:ext>
            </a:extLst>
          </p:cNvPr>
          <p:cNvSpPr txBox="1"/>
          <p:nvPr/>
        </p:nvSpPr>
        <p:spPr>
          <a:xfrm>
            <a:off x="310551" y="842513"/>
            <a:ext cx="6984520" cy="47089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000">
                <a:solidFill>
                  <a:srgbClr val="293E6B"/>
                </a:solidFill>
                <a:latin typeface="Avenier book"/>
                <a:cs typeface="Arial"/>
              </a:rPr>
              <a:t>Construction for approx. 34 bus priority projects over the next six years, with 4-6 projects delivered each year*</a:t>
            </a:r>
            <a:r>
              <a:rPr lang="en-US" sz="2000">
                <a:latin typeface="Avenier book"/>
                <a:cs typeface="Arial"/>
              </a:rPr>
              <a:t>​</a:t>
            </a:r>
            <a:endParaRPr lang="en-US" sz="2000">
              <a:solidFill>
                <a:srgbClr val="181818"/>
              </a:solidFill>
              <a:latin typeface="Avenier book"/>
              <a:cs typeface="Calibri"/>
            </a:endParaRPr>
          </a:p>
          <a:p>
            <a:pPr marL="742950" lvl="1" indent="-285750">
              <a:buFont typeface="Arial"/>
              <a:buChar char="•"/>
            </a:pPr>
            <a:r>
              <a:rPr lang="en-US" sz="2000">
                <a:solidFill>
                  <a:srgbClr val="00B050"/>
                </a:solidFill>
                <a:latin typeface="Avenier book"/>
                <a:cs typeface="Arial"/>
              </a:rPr>
              <a:t>Green</a:t>
            </a:r>
            <a:r>
              <a:rPr lang="en-US" sz="2000">
                <a:solidFill>
                  <a:srgbClr val="293E6B"/>
                </a:solidFill>
                <a:latin typeface="Avenier book"/>
                <a:cs typeface="Arial"/>
              </a:rPr>
              <a:t> lines on map are funded as part of FY21-26 CIP</a:t>
            </a:r>
            <a:endParaRPr lang="en-US" sz="2000">
              <a:solidFill>
                <a:srgbClr val="181818"/>
              </a:solidFill>
              <a:latin typeface="Avenier book"/>
              <a:cs typeface="Calibri"/>
            </a:endParaRPr>
          </a:p>
          <a:p>
            <a:pPr marL="742950" lvl="1" indent="-285750">
              <a:buFont typeface="Arial"/>
              <a:buChar char="•"/>
            </a:pPr>
            <a:r>
              <a:rPr lang="en-US" sz="2000">
                <a:solidFill>
                  <a:srgbClr val="FFC000"/>
                </a:solidFill>
                <a:latin typeface="Avenier book"/>
                <a:cs typeface="Arial"/>
              </a:rPr>
              <a:t>Yellow</a:t>
            </a:r>
            <a:r>
              <a:rPr lang="en-US" sz="2000">
                <a:solidFill>
                  <a:srgbClr val="293E6B"/>
                </a:solidFill>
                <a:latin typeface="Avenier book"/>
                <a:cs typeface="Arial"/>
              </a:rPr>
              <a:t> lines on map represent additional proposed projects that would be funded as part of FY22-27 request</a:t>
            </a:r>
            <a:r>
              <a:rPr lang="en-US" sz="2000">
                <a:latin typeface="Avenier book"/>
                <a:cs typeface="Arial"/>
              </a:rPr>
              <a:t>​</a:t>
            </a:r>
            <a:endParaRPr lang="en-US" sz="2000">
              <a:solidFill>
                <a:srgbClr val="181818"/>
              </a:solidFill>
              <a:latin typeface="Avenier book"/>
              <a:cs typeface="Calibri"/>
            </a:endParaRPr>
          </a:p>
          <a:p>
            <a:pPr marL="742950" lvl="1" indent="-285750">
              <a:buFont typeface="Arial"/>
              <a:buChar char="•"/>
            </a:pPr>
            <a:r>
              <a:rPr lang="en-US" sz="2000">
                <a:solidFill>
                  <a:srgbClr val="7030A0"/>
                </a:solidFill>
                <a:latin typeface="Avenier book"/>
                <a:cs typeface="Arial"/>
              </a:rPr>
              <a:t>Purple</a:t>
            </a:r>
            <a:r>
              <a:rPr lang="en-US" sz="2000">
                <a:solidFill>
                  <a:srgbClr val="293E6B"/>
                </a:solidFill>
                <a:latin typeface="Avenier book"/>
                <a:cs typeface="Arial"/>
              </a:rPr>
              <a:t> lines on map represent additional proposed projects that would be funded as part of FY22-27 request plus</a:t>
            </a:r>
            <a:r>
              <a:rPr lang="en-US" sz="2000">
                <a:latin typeface="Avenier book"/>
                <a:cs typeface="Arial"/>
              </a:rPr>
              <a:t>​</a:t>
            </a:r>
            <a:endParaRPr lang="en-US" sz="2000">
              <a:latin typeface="Avenier book"/>
              <a:cs typeface="Calibri"/>
            </a:endParaRPr>
          </a:p>
          <a:p>
            <a:pPr marL="285750" indent="-285750">
              <a:buFont typeface="Arial"/>
              <a:buChar char="•"/>
            </a:pPr>
            <a:endParaRPr lang="en-US" sz="2000">
              <a:solidFill>
                <a:srgbClr val="293E6B"/>
              </a:solidFill>
              <a:latin typeface="Avenier book"/>
              <a:cs typeface="Arial"/>
            </a:endParaRPr>
          </a:p>
          <a:p>
            <a:pPr marL="285750" indent="-285750">
              <a:buFont typeface="Arial"/>
              <a:buChar char="•"/>
            </a:pPr>
            <a:r>
              <a:rPr lang="en-US" sz="2000">
                <a:solidFill>
                  <a:srgbClr val="293E6B"/>
                </a:solidFill>
                <a:latin typeface="Avenier book"/>
                <a:cs typeface="Arial"/>
              </a:rPr>
              <a:t>Planning and design of 5 additional projects, which would deliver after FY27</a:t>
            </a:r>
            <a:r>
              <a:rPr lang="en-US" sz="2000">
                <a:latin typeface="Avenier book"/>
                <a:cs typeface="Arial"/>
              </a:rPr>
              <a:t>​</a:t>
            </a:r>
            <a:endParaRPr lang="en-US" sz="2000">
              <a:latin typeface="Avenier book"/>
              <a:cs typeface="Calibri"/>
            </a:endParaRPr>
          </a:p>
          <a:p>
            <a:pPr marL="285750" indent="-285750">
              <a:buFont typeface="Arial"/>
              <a:buChar char="•"/>
            </a:pPr>
            <a:endParaRPr lang="en-US" sz="2000">
              <a:solidFill>
                <a:srgbClr val="293E6B"/>
              </a:solidFill>
              <a:latin typeface="Avenier book"/>
              <a:cs typeface="Arial"/>
            </a:endParaRPr>
          </a:p>
          <a:p>
            <a:pPr marL="285750" indent="-285750">
              <a:buFont typeface="Arial"/>
              <a:buChar char="•"/>
            </a:pPr>
            <a:r>
              <a:rPr lang="en-US" sz="2000">
                <a:solidFill>
                  <a:srgbClr val="293E6B"/>
                </a:solidFill>
                <a:latin typeface="Avenier book"/>
                <a:cs typeface="Arial"/>
              </a:rPr>
              <a:t>Additional FTEs requested</a:t>
            </a:r>
            <a:r>
              <a:rPr lang="en-US" sz="2000">
                <a:latin typeface="Avenier book"/>
                <a:cs typeface="Arial"/>
              </a:rPr>
              <a:t>​</a:t>
            </a:r>
            <a:endParaRPr lang="en-US" sz="2000">
              <a:latin typeface="Avenier book"/>
              <a:cs typeface="Calibri"/>
            </a:endParaRPr>
          </a:p>
          <a:p>
            <a:pPr marL="742950" lvl="1" indent="-285750">
              <a:buFont typeface="Arial"/>
              <a:buChar char="•"/>
            </a:pPr>
            <a:r>
              <a:rPr lang="en-US" sz="2000">
                <a:solidFill>
                  <a:srgbClr val="293E6B"/>
                </a:solidFill>
                <a:latin typeface="Avenier book"/>
                <a:cs typeface="Arial"/>
              </a:rPr>
              <a:t>Two engineers and two planners</a:t>
            </a:r>
            <a:endParaRPr lang="en-US" sz="2000">
              <a:solidFill>
                <a:srgbClr val="181818"/>
              </a:solidFill>
              <a:latin typeface="Avenier book"/>
              <a:cs typeface="Calibri"/>
            </a:endParaRPr>
          </a:p>
        </p:txBody>
      </p:sp>
      <p:sp>
        <p:nvSpPr>
          <p:cNvPr id="8" name="Rectangle 7">
            <a:extLst>
              <a:ext uri="{FF2B5EF4-FFF2-40B4-BE49-F238E27FC236}">
                <a16:creationId xmlns:a16="http://schemas.microsoft.com/office/drawing/2014/main" id="{D51544EE-2A23-4E9E-8E0F-C75BC753C1BA}"/>
              </a:ext>
            </a:extLst>
          </p:cNvPr>
          <p:cNvSpPr/>
          <p:nvPr/>
        </p:nvSpPr>
        <p:spPr>
          <a:xfrm>
            <a:off x="7722952" y="710172"/>
            <a:ext cx="4114800" cy="51206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09548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E0AE7-9304-4746-98C4-0B27D16A7B1E}"/>
              </a:ext>
            </a:extLst>
          </p:cNvPr>
          <p:cNvSpPr>
            <a:spLocks noGrp="1"/>
          </p:cNvSpPr>
          <p:nvPr/>
        </p:nvSpPr>
        <p:spPr>
          <a:xfrm>
            <a:off x="-1" y="81850"/>
            <a:ext cx="12192001" cy="634355"/>
          </a:xfrm>
          <a:prstGeom prst="rect">
            <a:avLst/>
          </a:prstGeom>
          <a:ln>
            <a:noFill/>
          </a:ln>
        </p:spPr>
        <p:txBody>
          <a:bodyPr vert="horz" lIns="91440" tIns="45720" rIns="91440" bIns="45720" rtlCol="0" anchor="ctr" anchorCtr="0">
            <a:noAutofit/>
          </a:bodyPr>
          <a:lstStyle>
            <a:lvl1pPr algn="l" defTabSz="914400" rtl="0" eaLnBrk="1" latinLnBrk="0" hangingPunct="1">
              <a:spcBef>
                <a:spcPct val="0"/>
              </a:spcBef>
              <a:buNone/>
              <a:defRPr sz="3600" b="1" kern="1200" baseline="0">
                <a:solidFill>
                  <a:schemeClr val="tx2"/>
                </a:solidFill>
                <a:latin typeface="Avenir Heavy"/>
                <a:ea typeface="+mj-ea"/>
                <a:cs typeface="Avenir Heavy"/>
              </a:defRPr>
            </a:lvl1pPr>
          </a:lstStyle>
          <a:p>
            <a:r>
              <a:rPr lang="en-US"/>
              <a:t>Bus Priority for H Street / Benning Road NE</a:t>
            </a:r>
            <a:br>
              <a:rPr lang="en-US"/>
            </a:br>
            <a:r>
              <a:rPr lang="en-US" sz="1800"/>
              <a:t>Part of DDOT’s FY22-27 Request Plus if Benning Streetcar isn’t funded</a:t>
            </a:r>
          </a:p>
        </p:txBody>
      </p:sp>
      <p:sp>
        <p:nvSpPr>
          <p:cNvPr id="3" name="Content Placeholder 2">
            <a:extLst>
              <a:ext uri="{FF2B5EF4-FFF2-40B4-BE49-F238E27FC236}">
                <a16:creationId xmlns:a16="http://schemas.microsoft.com/office/drawing/2014/main" id="{0DAE3E88-D5CE-4C6E-B1AD-06B280BD7029}"/>
              </a:ext>
            </a:extLst>
          </p:cNvPr>
          <p:cNvSpPr>
            <a:spLocks noGrp="1"/>
          </p:cNvSpPr>
          <p:nvPr/>
        </p:nvSpPr>
        <p:spPr>
          <a:xfrm>
            <a:off x="152746" y="976017"/>
            <a:ext cx="3191771" cy="2192357"/>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Font typeface="Arial" pitchFamily="34" charset="0"/>
              <a:buChar char="•"/>
              <a:defRPr sz="2000" kern="1200">
                <a:solidFill>
                  <a:schemeClr val="tx2"/>
                </a:solidFill>
                <a:latin typeface="Avenir Book"/>
                <a:ea typeface="+mn-ea"/>
                <a:cs typeface="Avenir Book"/>
              </a:defRPr>
            </a:lvl1pPr>
            <a:lvl2pPr marL="742950" indent="-285750" algn="l" defTabSz="914400" rtl="0" eaLnBrk="1" latinLnBrk="0" hangingPunct="1">
              <a:spcBef>
                <a:spcPct val="20000"/>
              </a:spcBef>
              <a:buFont typeface="Arial" pitchFamily="34" charset="0"/>
              <a:buChar char="–"/>
              <a:defRPr sz="1800" kern="1200">
                <a:solidFill>
                  <a:schemeClr val="tx2"/>
                </a:solidFill>
                <a:latin typeface="Avenir Book"/>
                <a:ea typeface="+mn-ea"/>
                <a:cs typeface="Avenir Book"/>
              </a:defRPr>
            </a:lvl2pPr>
            <a:lvl3pPr marL="1143000" indent="-228600" algn="l" defTabSz="914400" rtl="0" eaLnBrk="1" latinLnBrk="0" hangingPunct="1">
              <a:spcBef>
                <a:spcPct val="20000"/>
              </a:spcBef>
              <a:buFont typeface="Arial" pitchFamily="34" charset="0"/>
              <a:buChar char="•"/>
              <a:defRPr sz="1600" kern="1200">
                <a:solidFill>
                  <a:schemeClr val="tx2"/>
                </a:solidFill>
                <a:latin typeface="Avenir Book"/>
                <a:ea typeface="+mn-ea"/>
                <a:cs typeface="Avenir Book"/>
              </a:defRPr>
            </a:lvl3pPr>
            <a:lvl4pPr marL="1600200" indent="-228600" algn="l" defTabSz="914400" rtl="0" eaLnBrk="1" latinLnBrk="0" hangingPunct="1">
              <a:spcBef>
                <a:spcPct val="20000"/>
              </a:spcBef>
              <a:buFont typeface="Arial" pitchFamily="34" charset="0"/>
              <a:buChar char="–"/>
              <a:defRPr sz="1400" kern="1200">
                <a:solidFill>
                  <a:schemeClr val="tx2"/>
                </a:solidFill>
                <a:latin typeface="Avenir Book"/>
                <a:ea typeface="+mn-ea"/>
                <a:cs typeface="Avenir Book"/>
              </a:defRPr>
            </a:lvl4pPr>
            <a:lvl5pPr marL="2057400" indent="-228600" algn="l" defTabSz="914400" rtl="0" eaLnBrk="1" latinLnBrk="0" hangingPunct="1">
              <a:spcBef>
                <a:spcPct val="20000"/>
              </a:spcBef>
              <a:buFont typeface="Arial" pitchFamily="34" charset="0"/>
              <a:buChar char="»"/>
              <a:defRPr sz="1200" kern="1200">
                <a:solidFill>
                  <a:schemeClr val="tx2"/>
                </a:solidFill>
                <a:latin typeface="Avenir Book"/>
                <a:ea typeface="+mn-ea"/>
                <a:cs typeface="Avenir Book"/>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a:pPr>
            <a:r>
              <a:rPr lang="en-US" sz="1800"/>
              <a:t>Supports improved operation of existing Streetcar</a:t>
            </a:r>
            <a:endParaRPr lang="en-US"/>
          </a:p>
          <a:p>
            <a:pPr lvl="1">
              <a:buChar char="•"/>
            </a:pPr>
            <a:r>
              <a:rPr lang="en-US"/>
              <a:t>Could provide alternative to extending Streetcar to Benning Road Metro</a:t>
            </a:r>
          </a:p>
          <a:p>
            <a:pPr lvl="1"/>
            <a:endParaRPr lang="en-US"/>
          </a:p>
        </p:txBody>
      </p:sp>
      <p:grpSp>
        <p:nvGrpSpPr>
          <p:cNvPr id="4" name="Group 3">
            <a:extLst>
              <a:ext uri="{FF2B5EF4-FFF2-40B4-BE49-F238E27FC236}">
                <a16:creationId xmlns:a16="http://schemas.microsoft.com/office/drawing/2014/main" id="{7403E347-0F59-4B76-9E49-227FAB026989}"/>
              </a:ext>
            </a:extLst>
          </p:cNvPr>
          <p:cNvGrpSpPr/>
          <p:nvPr/>
        </p:nvGrpSpPr>
        <p:grpSpPr>
          <a:xfrm>
            <a:off x="3533923" y="893382"/>
            <a:ext cx="8482988" cy="2192357"/>
            <a:chOff x="3327094" y="838953"/>
            <a:chExt cx="8482988" cy="2192357"/>
          </a:xfrm>
        </p:grpSpPr>
        <p:pic>
          <p:nvPicPr>
            <p:cNvPr id="6" name="Picture 5" descr="Map&#10;&#10;Description automatically generated">
              <a:extLst>
                <a:ext uri="{FF2B5EF4-FFF2-40B4-BE49-F238E27FC236}">
                  <a16:creationId xmlns:a16="http://schemas.microsoft.com/office/drawing/2014/main" id="{2CB3C868-86A8-4DF5-A3F9-75ACE1060950}"/>
                </a:ext>
              </a:extLst>
            </p:cNvPr>
            <p:cNvPicPr>
              <a:picLocks noChangeAspect="1"/>
            </p:cNvPicPr>
            <p:nvPr/>
          </p:nvPicPr>
          <p:blipFill rotWithShape="1">
            <a:blip r:embed="rId3">
              <a:extLst>
                <a:ext uri="{28A0092B-C50C-407E-A947-70E740481C1C}">
                  <a14:useLocalDpi xmlns:a14="http://schemas.microsoft.com/office/drawing/2010/main" val="0"/>
                </a:ext>
              </a:extLst>
            </a:blip>
            <a:srcRect l="13102" t="39154" r="17319" b="21062"/>
            <a:stretch/>
          </p:blipFill>
          <p:spPr>
            <a:xfrm>
              <a:off x="3327094" y="838953"/>
              <a:ext cx="8482988" cy="21923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7" name="Group 6">
              <a:extLst>
                <a:ext uri="{FF2B5EF4-FFF2-40B4-BE49-F238E27FC236}">
                  <a16:creationId xmlns:a16="http://schemas.microsoft.com/office/drawing/2014/main" id="{2C28E771-CCC8-4FB1-A364-BDB22DF0B0C3}"/>
                </a:ext>
              </a:extLst>
            </p:cNvPr>
            <p:cNvGrpSpPr/>
            <p:nvPr/>
          </p:nvGrpSpPr>
          <p:grpSpPr>
            <a:xfrm>
              <a:off x="3459296" y="1327980"/>
              <a:ext cx="7920159" cy="1460500"/>
              <a:chOff x="3459296" y="1327980"/>
              <a:chExt cx="7920159" cy="1460500"/>
            </a:xfrm>
          </p:grpSpPr>
          <p:cxnSp>
            <p:nvCxnSpPr>
              <p:cNvPr id="8" name="Straight Connector 7">
                <a:extLst>
                  <a:ext uri="{FF2B5EF4-FFF2-40B4-BE49-F238E27FC236}">
                    <a16:creationId xmlns:a16="http://schemas.microsoft.com/office/drawing/2014/main" id="{E095E00C-5015-44AE-A5D3-2E838493ACBA}"/>
                  </a:ext>
                </a:extLst>
              </p:cNvPr>
              <p:cNvCxnSpPr>
                <a:cxnSpLocks/>
              </p:cNvCxnSpPr>
              <p:nvPr/>
            </p:nvCxnSpPr>
            <p:spPr>
              <a:xfrm>
                <a:off x="3459296" y="1327980"/>
                <a:ext cx="2793593"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9" name="Straight Connector 8">
                <a:extLst>
                  <a:ext uri="{FF2B5EF4-FFF2-40B4-BE49-F238E27FC236}">
                    <a16:creationId xmlns:a16="http://schemas.microsoft.com/office/drawing/2014/main" id="{4BF92014-D1FB-473D-BBC3-F1F6E30CF904}"/>
                  </a:ext>
                </a:extLst>
              </p:cNvPr>
              <p:cNvCxnSpPr>
                <a:cxnSpLocks/>
              </p:cNvCxnSpPr>
              <p:nvPr/>
            </p:nvCxnSpPr>
            <p:spPr>
              <a:xfrm>
                <a:off x="6252889" y="1327980"/>
                <a:ext cx="1634066" cy="347133"/>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10" name="Straight Connector 9">
                <a:extLst>
                  <a:ext uri="{FF2B5EF4-FFF2-40B4-BE49-F238E27FC236}">
                    <a16:creationId xmlns:a16="http://schemas.microsoft.com/office/drawing/2014/main" id="{DF28C919-343C-4CD8-A7AB-A1A79493CD3F}"/>
                  </a:ext>
                </a:extLst>
              </p:cNvPr>
              <p:cNvCxnSpPr>
                <a:cxnSpLocks/>
              </p:cNvCxnSpPr>
              <p:nvPr/>
            </p:nvCxnSpPr>
            <p:spPr>
              <a:xfrm>
                <a:off x="7886955" y="1675113"/>
                <a:ext cx="960967" cy="110067"/>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11" name="Straight Connector 10">
                <a:extLst>
                  <a:ext uri="{FF2B5EF4-FFF2-40B4-BE49-F238E27FC236}">
                    <a16:creationId xmlns:a16="http://schemas.microsoft.com/office/drawing/2014/main" id="{0AEB022C-F001-45AB-8E8E-1B1B8493BE12}"/>
                  </a:ext>
                </a:extLst>
              </p:cNvPr>
              <p:cNvCxnSpPr>
                <a:cxnSpLocks/>
              </p:cNvCxnSpPr>
              <p:nvPr/>
            </p:nvCxnSpPr>
            <p:spPr>
              <a:xfrm>
                <a:off x="8847922" y="1785180"/>
                <a:ext cx="1206500" cy="26035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12" name="Straight Connector 11">
                <a:extLst>
                  <a:ext uri="{FF2B5EF4-FFF2-40B4-BE49-F238E27FC236}">
                    <a16:creationId xmlns:a16="http://schemas.microsoft.com/office/drawing/2014/main" id="{D140F5C1-8CA7-47D9-9D21-A58B846F6307}"/>
                  </a:ext>
                </a:extLst>
              </p:cNvPr>
              <p:cNvCxnSpPr>
                <a:cxnSpLocks/>
              </p:cNvCxnSpPr>
              <p:nvPr/>
            </p:nvCxnSpPr>
            <p:spPr>
              <a:xfrm>
                <a:off x="10038050" y="2045530"/>
                <a:ext cx="718047" cy="29210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13" name="Straight Connector 12">
                <a:extLst>
                  <a:ext uri="{FF2B5EF4-FFF2-40B4-BE49-F238E27FC236}">
                    <a16:creationId xmlns:a16="http://schemas.microsoft.com/office/drawing/2014/main" id="{D7576155-14E8-4DFD-9490-3AFA7772E8DF}"/>
                  </a:ext>
                </a:extLst>
              </p:cNvPr>
              <p:cNvCxnSpPr>
                <a:cxnSpLocks/>
              </p:cNvCxnSpPr>
              <p:nvPr/>
            </p:nvCxnSpPr>
            <p:spPr>
              <a:xfrm>
                <a:off x="10756097" y="2337630"/>
                <a:ext cx="457200" cy="26035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a16="http://schemas.microsoft.com/office/drawing/2014/main" id="{44A26C0F-6483-485F-AAF5-EFA2A903A8A5}"/>
                  </a:ext>
                </a:extLst>
              </p:cNvPr>
              <p:cNvCxnSpPr>
                <a:cxnSpLocks/>
              </p:cNvCxnSpPr>
              <p:nvPr/>
            </p:nvCxnSpPr>
            <p:spPr>
              <a:xfrm>
                <a:off x="11209087" y="2597980"/>
                <a:ext cx="170368" cy="190500"/>
              </a:xfrm>
              <a:prstGeom prst="line">
                <a:avLst/>
              </a:prstGeom>
              <a:ln w="38100"/>
            </p:spPr>
            <p:style>
              <a:lnRef idx="1">
                <a:schemeClr val="accent2"/>
              </a:lnRef>
              <a:fillRef idx="0">
                <a:schemeClr val="accent2"/>
              </a:fillRef>
              <a:effectRef idx="0">
                <a:schemeClr val="accent2"/>
              </a:effectRef>
              <a:fontRef idx="minor">
                <a:schemeClr val="tx1"/>
              </a:fontRef>
            </p:style>
          </p:cxnSp>
        </p:grpSp>
      </p:grpSp>
      <p:sp>
        <p:nvSpPr>
          <p:cNvPr id="5" name="Content Placeholder 2">
            <a:extLst>
              <a:ext uri="{FF2B5EF4-FFF2-40B4-BE49-F238E27FC236}">
                <a16:creationId xmlns:a16="http://schemas.microsoft.com/office/drawing/2014/main" id="{46917823-CD92-4B66-A1B8-39F5528F147D}"/>
              </a:ext>
            </a:extLst>
          </p:cNvPr>
          <p:cNvSpPr txBox="1">
            <a:spLocks/>
          </p:cNvSpPr>
          <p:nvPr/>
        </p:nvSpPr>
        <p:spPr>
          <a:xfrm>
            <a:off x="154713" y="3134826"/>
            <a:ext cx="11810082" cy="4919241"/>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a:buChar char="•"/>
            </a:pPr>
            <a:r>
              <a:rPr lang="en-US">
                <a:solidFill>
                  <a:schemeClr val="tx2"/>
                </a:solidFill>
                <a:latin typeface="Avenier book"/>
              </a:rPr>
              <a:t>High-level concept includes:</a:t>
            </a:r>
          </a:p>
          <a:p>
            <a:pPr marL="742950" lvl="1" indent="-285750">
              <a:buFont typeface="Arial"/>
              <a:buChar char="•"/>
            </a:pPr>
            <a:r>
              <a:rPr lang="en-US">
                <a:solidFill>
                  <a:schemeClr val="tx2"/>
                </a:solidFill>
                <a:latin typeface="Avenier book"/>
              </a:rPr>
              <a:t>Curbside-running dedicated bus lanes in each direction between Union Station and Benning Road Metro Station</a:t>
            </a:r>
            <a:endParaRPr lang="en-US">
              <a:solidFill>
                <a:schemeClr val="tx2"/>
              </a:solidFill>
              <a:latin typeface="Avenier book"/>
              <a:cs typeface="Calibri"/>
            </a:endParaRPr>
          </a:p>
          <a:p>
            <a:pPr marL="1200150" lvl="2" indent="-285750">
              <a:buFont typeface="Arial"/>
              <a:buChar char="•"/>
            </a:pPr>
            <a:r>
              <a:rPr lang="en-US">
                <a:solidFill>
                  <a:schemeClr val="tx2"/>
                </a:solidFill>
                <a:latin typeface="Avenier book"/>
              </a:rPr>
              <a:t>May require turn restrictions to keep through traffic moving</a:t>
            </a:r>
            <a:endParaRPr lang="en-US">
              <a:solidFill>
                <a:schemeClr val="tx2"/>
              </a:solidFill>
              <a:latin typeface="Avenier book"/>
              <a:cs typeface="Calibri"/>
            </a:endParaRPr>
          </a:p>
          <a:p>
            <a:pPr marL="742950" lvl="1" indent="-285750">
              <a:buFont typeface="Arial"/>
              <a:buChar char="•"/>
            </a:pPr>
            <a:r>
              <a:rPr lang="en-US">
                <a:solidFill>
                  <a:schemeClr val="tx2"/>
                </a:solidFill>
                <a:latin typeface="Avenier book"/>
              </a:rPr>
              <a:t>Conversion of metered parking on H Street NE to loading/pick-up drop-off zones or sidewalk extensions</a:t>
            </a:r>
          </a:p>
          <a:p>
            <a:pPr marL="742950" lvl="1" indent="-285750">
              <a:buFont typeface="Arial"/>
              <a:buChar char="•"/>
            </a:pPr>
            <a:r>
              <a:rPr lang="en-US">
                <a:solidFill>
                  <a:schemeClr val="tx2"/>
                </a:solidFill>
                <a:latin typeface="Avenier book"/>
              </a:rPr>
              <a:t>Transit signal priority to give extra green time to buses</a:t>
            </a:r>
          </a:p>
          <a:p>
            <a:pPr marL="742950" lvl="1" indent="-285750">
              <a:buFont typeface="Arial"/>
              <a:buChar char="•"/>
            </a:pPr>
            <a:r>
              <a:rPr lang="en-US">
                <a:solidFill>
                  <a:schemeClr val="tx2"/>
                </a:solidFill>
                <a:latin typeface="Avenier book"/>
              </a:rPr>
              <a:t>Upgraded bus stops and stop relocation to improve pedestrian / ADA access</a:t>
            </a:r>
          </a:p>
          <a:p>
            <a:pPr marL="1200150" lvl="2" indent="-285750">
              <a:buFont typeface="Arial"/>
              <a:buChar char="•"/>
            </a:pPr>
            <a:r>
              <a:rPr lang="en-US">
                <a:solidFill>
                  <a:schemeClr val="tx2"/>
                </a:solidFill>
                <a:latin typeface="Avenier book"/>
              </a:rPr>
              <a:t>Bus bulb-outs to allow buses to board from the travel lane and provide more space for passengers to wait</a:t>
            </a:r>
            <a:endParaRPr lang="en-US">
              <a:solidFill>
                <a:schemeClr val="tx2"/>
              </a:solidFill>
              <a:latin typeface="Avenier book"/>
              <a:cs typeface="Calibri"/>
            </a:endParaRPr>
          </a:p>
          <a:p>
            <a:pPr marL="1200150" lvl="2" indent="-285750">
              <a:buFont typeface="Arial"/>
              <a:buChar char="•"/>
            </a:pPr>
            <a:r>
              <a:rPr lang="en-US">
                <a:solidFill>
                  <a:schemeClr val="tx2"/>
                </a:solidFill>
                <a:latin typeface="Avenier book"/>
              </a:rPr>
              <a:t>Removal of closely spaced stops to keep buses moving</a:t>
            </a:r>
            <a:endParaRPr lang="en-US">
              <a:solidFill>
                <a:schemeClr val="tx2"/>
              </a:solidFill>
              <a:latin typeface="Avenier book"/>
              <a:cs typeface="Calibri"/>
            </a:endParaRPr>
          </a:p>
          <a:p>
            <a:pPr lvl="2"/>
            <a:endParaRPr lang="en-US"/>
          </a:p>
          <a:p>
            <a:pPr lvl="1"/>
            <a:endParaRPr lang="en-US"/>
          </a:p>
        </p:txBody>
      </p:sp>
    </p:spTree>
    <p:extLst>
      <p:ext uri="{BB962C8B-B14F-4D97-AF65-F5344CB8AC3E}">
        <p14:creationId xmlns:p14="http://schemas.microsoft.com/office/powerpoint/2010/main" val="28068967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1FD95-64C6-450F-8880-5A559FEBC08B}"/>
              </a:ext>
            </a:extLst>
          </p:cNvPr>
          <p:cNvSpPr>
            <a:spLocks noGrp="1"/>
          </p:cNvSpPr>
          <p:nvPr>
            <p:ph type="title"/>
          </p:nvPr>
        </p:nvSpPr>
        <p:spPr/>
        <p:txBody>
          <a:bodyPr/>
          <a:lstStyle/>
          <a:p>
            <a:r>
              <a:rPr lang="en-US"/>
              <a:t>Walking in the District</a:t>
            </a:r>
          </a:p>
        </p:txBody>
      </p:sp>
      <p:sp>
        <p:nvSpPr>
          <p:cNvPr id="17" name="TextBox 16">
            <a:extLst>
              <a:ext uri="{FF2B5EF4-FFF2-40B4-BE49-F238E27FC236}">
                <a16:creationId xmlns:a16="http://schemas.microsoft.com/office/drawing/2014/main" id="{5716CB86-6A93-43E8-9501-51DAB3DAA0EA}"/>
              </a:ext>
            </a:extLst>
          </p:cNvPr>
          <p:cNvSpPr txBox="1"/>
          <p:nvPr/>
        </p:nvSpPr>
        <p:spPr>
          <a:xfrm>
            <a:off x="267914" y="5632761"/>
            <a:ext cx="2647951"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cs typeface="Calibri"/>
              </a:rPr>
              <a:t>moveDC 2021 Update Snapshot</a:t>
            </a:r>
          </a:p>
        </p:txBody>
      </p:sp>
      <p:sp>
        <p:nvSpPr>
          <p:cNvPr id="19" name="Rectangle 18">
            <a:extLst>
              <a:ext uri="{FF2B5EF4-FFF2-40B4-BE49-F238E27FC236}">
                <a16:creationId xmlns:a16="http://schemas.microsoft.com/office/drawing/2014/main" id="{46813FFA-A8A4-4748-A432-2F2332974957}"/>
              </a:ext>
            </a:extLst>
          </p:cNvPr>
          <p:cNvSpPr/>
          <p:nvPr/>
        </p:nvSpPr>
        <p:spPr>
          <a:xfrm>
            <a:off x="266168" y="719697"/>
            <a:ext cx="4250461" cy="512239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6">
            <a:extLst>
              <a:ext uri="{FF2B5EF4-FFF2-40B4-BE49-F238E27FC236}">
                <a16:creationId xmlns:a16="http://schemas.microsoft.com/office/drawing/2014/main" id="{DB17251D-302E-4E96-983F-9073D89C9D9A}"/>
              </a:ext>
            </a:extLst>
          </p:cNvPr>
          <p:cNvPicPr>
            <a:picLocks noChangeAspect="1"/>
          </p:cNvPicPr>
          <p:nvPr/>
        </p:nvPicPr>
        <p:blipFill>
          <a:blip r:embed="rId3"/>
          <a:stretch>
            <a:fillRect/>
          </a:stretch>
        </p:blipFill>
        <p:spPr>
          <a:xfrm>
            <a:off x="268706" y="630854"/>
            <a:ext cx="4266339" cy="5205099"/>
          </a:xfrm>
          <a:prstGeom prst="rect">
            <a:avLst/>
          </a:prstGeom>
        </p:spPr>
      </p:pic>
      <p:pic>
        <p:nvPicPr>
          <p:cNvPr id="7" name="Picture 8">
            <a:extLst>
              <a:ext uri="{FF2B5EF4-FFF2-40B4-BE49-F238E27FC236}">
                <a16:creationId xmlns:a16="http://schemas.microsoft.com/office/drawing/2014/main" id="{3EE49B01-885A-4B1A-9D76-EF109596428D}"/>
              </a:ext>
            </a:extLst>
          </p:cNvPr>
          <p:cNvPicPr>
            <a:picLocks noChangeAspect="1"/>
          </p:cNvPicPr>
          <p:nvPr/>
        </p:nvPicPr>
        <p:blipFill>
          <a:blip r:embed="rId4"/>
          <a:stretch>
            <a:fillRect/>
          </a:stretch>
        </p:blipFill>
        <p:spPr>
          <a:xfrm>
            <a:off x="322332" y="4949954"/>
            <a:ext cx="1611736" cy="809314"/>
          </a:xfrm>
          <a:prstGeom prst="rect">
            <a:avLst/>
          </a:prstGeom>
        </p:spPr>
      </p:pic>
      <p:sp>
        <p:nvSpPr>
          <p:cNvPr id="11" name="TextBox 10">
            <a:extLst>
              <a:ext uri="{FF2B5EF4-FFF2-40B4-BE49-F238E27FC236}">
                <a16:creationId xmlns:a16="http://schemas.microsoft.com/office/drawing/2014/main" id="{0317D4DD-FA5D-4F5A-B183-EEBD68346C43}"/>
              </a:ext>
            </a:extLst>
          </p:cNvPr>
          <p:cNvSpPr txBox="1"/>
          <p:nvPr/>
        </p:nvSpPr>
        <p:spPr>
          <a:xfrm>
            <a:off x="382438" y="871269"/>
            <a:ext cx="917276" cy="507831"/>
          </a:xfrm>
          <a:prstGeom prst="rect">
            <a:avLst/>
          </a:prstGeom>
          <a:solidFill>
            <a:schemeClr val="bg1">
              <a:lumMod val="8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t>Pedestrian Friendliness Index</a:t>
            </a:r>
          </a:p>
        </p:txBody>
      </p:sp>
      <p:pic>
        <p:nvPicPr>
          <p:cNvPr id="8" name="Picture 9">
            <a:extLst>
              <a:ext uri="{FF2B5EF4-FFF2-40B4-BE49-F238E27FC236}">
                <a16:creationId xmlns:a16="http://schemas.microsoft.com/office/drawing/2014/main" id="{4A2FA16E-AFEC-420B-8E84-8833B971282D}"/>
              </a:ext>
            </a:extLst>
          </p:cNvPr>
          <p:cNvPicPr>
            <a:picLocks noChangeAspect="1"/>
          </p:cNvPicPr>
          <p:nvPr/>
        </p:nvPicPr>
        <p:blipFill>
          <a:blip r:embed="rId5"/>
          <a:stretch>
            <a:fillRect/>
          </a:stretch>
        </p:blipFill>
        <p:spPr>
          <a:xfrm>
            <a:off x="5240183" y="2803260"/>
            <a:ext cx="2028825" cy="1257300"/>
          </a:xfrm>
          <a:prstGeom prst="rect">
            <a:avLst/>
          </a:prstGeom>
        </p:spPr>
      </p:pic>
      <p:sp>
        <p:nvSpPr>
          <p:cNvPr id="10" name="TextBox 9">
            <a:extLst>
              <a:ext uri="{FF2B5EF4-FFF2-40B4-BE49-F238E27FC236}">
                <a16:creationId xmlns:a16="http://schemas.microsoft.com/office/drawing/2014/main" id="{EA023A26-9C85-46C9-9062-BAE5C5DF9633}"/>
              </a:ext>
            </a:extLst>
          </p:cNvPr>
          <p:cNvSpPr txBox="1"/>
          <p:nvPr/>
        </p:nvSpPr>
        <p:spPr>
          <a:xfrm>
            <a:off x="4571130" y="712339"/>
            <a:ext cx="3558652" cy="17851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b="1">
                <a:solidFill>
                  <a:schemeClr val="tx2"/>
                </a:solidFill>
                <a:latin typeface="Avenir Book"/>
                <a:cs typeface="Calibri"/>
              </a:rPr>
              <a:t>Focusing on Sidewalk State of Good Repairs</a:t>
            </a:r>
            <a:endParaRPr lang="en-US" sz="2200">
              <a:solidFill>
                <a:schemeClr val="tx2"/>
              </a:solidFill>
              <a:latin typeface="Avenir Book"/>
            </a:endParaRPr>
          </a:p>
          <a:p>
            <a:pPr marL="742950" lvl="1" indent="-285750">
              <a:buFont typeface="Arial"/>
              <a:buChar char="•"/>
            </a:pPr>
            <a:r>
              <a:rPr lang="en-US" sz="2200">
                <a:solidFill>
                  <a:schemeClr val="tx2"/>
                </a:solidFill>
                <a:latin typeface="Avenir Book"/>
                <a:cs typeface="Calibri"/>
              </a:rPr>
              <a:t>Sidewalk Rehabilitation </a:t>
            </a:r>
          </a:p>
          <a:p>
            <a:pPr marL="742950" lvl="1" indent="-285750">
              <a:buFont typeface="Arial"/>
              <a:buChar char="•"/>
            </a:pPr>
            <a:r>
              <a:rPr lang="en-US" sz="2200">
                <a:solidFill>
                  <a:schemeClr val="tx2"/>
                </a:solidFill>
                <a:latin typeface="Avenir Book"/>
                <a:cs typeface="Calibri"/>
              </a:rPr>
              <a:t>Sidewalk Maintenance</a:t>
            </a:r>
          </a:p>
        </p:txBody>
      </p:sp>
      <p:pic>
        <p:nvPicPr>
          <p:cNvPr id="13" name="Picture 13">
            <a:extLst>
              <a:ext uri="{FF2B5EF4-FFF2-40B4-BE49-F238E27FC236}">
                <a16:creationId xmlns:a16="http://schemas.microsoft.com/office/drawing/2014/main" id="{B861A44D-693C-41A2-A90C-96C7EDF0CCA8}"/>
              </a:ext>
            </a:extLst>
          </p:cNvPr>
          <p:cNvPicPr>
            <a:picLocks noChangeAspect="1"/>
          </p:cNvPicPr>
          <p:nvPr/>
        </p:nvPicPr>
        <p:blipFill>
          <a:blip r:embed="rId6"/>
          <a:stretch>
            <a:fillRect/>
          </a:stretch>
        </p:blipFill>
        <p:spPr>
          <a:xfrm>
            <a:off x="8313348" y="3395377"/>
            <a:ext cx="3505200" cy="1334824"/>
          </a:xfrm>
          <a:prstGeom prst="rect">
            <a:avLst/>
          </a:prstGeom>
        </p:spPr>
      </p:pic>
      <p:sp>
        <p:nvSpPr>
          <p:cNvPr id="15" name="TextBox 14">
            <a:extLst>
              <a:ext uri="{FF2B5EF4-FFF2-40B4-BE49-F238E27FC236}">
                <a16:creationId xmlns:a16="http://schemas.microsoft.com/office/drawing/2014/main" id="{FD8033DE-0AC4-4A91-B761-BE3EAFBF1EAA}"/>
              </a:ext>
            </a:extLst>
          </p:cNvPr>
          <p:cNvSpPr txBox="1"/>
          <p:nvPr/>
        </p:nvSpPr>
        <p:spPr>
          <a:xfrm>
            <a:off x="4651642" y="4311395"/>
            <a:ext cx="5951682" cy="1446550"/>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200" b="1">
                <a:solidFill>
                  <a:schemeClr val="tx2"/>
                </a:solidFill>
                <a:latin typeface="Avenir Book"/>
                <a:cs typeface="Arial"/>
              </a:rPr>
              <a:t>And Key Projects</a:t>
            </a:r>
          </a:p>
          <a:p>
            <a:pPr marL="800100" lvl="1" indent="-342900">
              <a:buFont typeface="Arial"/>
              <a:buChar char="•"/>
            </a:pPr>
            <a:r>
              <a:rPr lang="en-US" sz="2200">
                <a:solidFill>
                  <a:schemeClr val="tx2"/>
                </a:solidFill>
                <a:latin typeface="Avenir Book"/>
                <a:cs typeface="Arial"/>
              </a:rPr>
              <a:t>MLK Phase III​</a:t>
            </a:r>
          </a:p>
          <a:p>
            <a:pPr marL="800100" lvl="1" indent="-342900">
              <a:buFont typeface="Arial"/>
              <a:buChar char="•"/>
            </a:pPr>
            <a:r>
              <a:rPr lang="en-US" sz="2200">
                <a:solidFill>
                  <a:schemeClr val="tx2"/>
                </a:solidFill>
                <a:latin typeface="Avenir Book"/>
                <a:cs typeface="Arial"/>
              </a:rPr>
              <a:t>Aspen Street NW Safety Improvements​</a:t>
            </a:r>
          </a:p>
          <a:p>
            <a:pPr marL="800100" lvl="1" indent="-342900">
              <a:buFont typeface="Arial"/>
              <a:buChar char="•"/>
            </a:pPr>
            <a:r>
              <a:rPr lang="en-US" sz="2200">
                <a:solidFill>
                  <a:schemeClr val="tx2"/>
                </a:solidFill>
                <a:latin typeface="Avenir Book"/>
                <a:cs typeface="Arial"/>
              </a:rPr>
              <a:t>Southern Avenue SE Traffic Calming </a:t>
            </a:r>
            <a:endParaRPr lang="en-US" sz="2200">
              <a:solidFill>
                <a:schemeClr val="tx2"/>
              </a:solidFill>
              <a:latin typeface="Avenir Book"/>
            </a:endParaRPr>
          </a:p>
        </p:txBody>
      </p:sp>
      <p:sp>
        <p:nvSpPr>
          <p:cNvPr id="16" name="Flowchart: Process 15">
            <a:extLst>
              <a:ext uri="{FF2B5EF4-FFF2-40B4-BE49-F238E27FC236}">
                <a16:creationId xmlns:a16="http://schemas.microsoft.com/office/drawing/2014/main" id="{12865AF7-5B63-41DE-A4FF-429EB45CCA57}"/>
              </a:ext>
            </a:extLst>
          </p:cNvPr>
          <p:cNvSpPr/>
          <p:nvPr/>
        </p:nvSpPr>
        <p:spPr>
          <a:xfrm>
            <a:off x="8316686" y="631229"/>
            <a:ext cx="3505200" cy="2476500"/>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endParaRPr lang="en-US" sz="2400">
              <a:solidFill>
                <a:srgbClr val="FFFFFF"/>
              </a:solidFill>
              <a:latin typeface="Avenier book"/>
            </a:endParaRPr>
          </a:p>
          <a:p>
            <a:r>
              <a:rPr lang="en-US" sz="2400">
                <a:solidFill>
                  <a:srgbClr val="FFFFFF"/>
                </a:solidFill>
                <a:latin typeface="Avenier book"/>
              </a:rPr>
              <a:t>DDOT requests $</a:t>
            </a:r>
            <a:r>
              <a:rPr lang="en-US" sz="2400">
                <a:solidFill>
                  <a:schemeClr val="bg1"/>
                </a:solidFill>
                <a:latin typeface="Avenier book"/>
              </a:rPr>
              <a:t>57</a:t>
            </a:r>
            <a:r>
              <a:rPr lang="en-US" sz="2400">
                <a:solidFill>
                  <a:srgbClr val="FFFFFF"/>
                </a:solidFill>
                <a:latin typeface="Avenier book"/>
              </a:rPr>
              <a:t>M in FY 2022 and $331M across the 6-year CIP to improve and expand the </a:t>
            </a:r>
            <a:r>
              <a:rPr lang="en-US" sz="2400" b="1">
                <a:solidFill>
                  <a:srgbClr val="FFFFFF"/>
                </a:solidFill>
                <a:latin typeface="Avenier book"/>
              </a:rPr>
              <a:t>walkability </a:t>
            </a:r>
            <a:r>
              <a:rPr lang="en-US" sz="2400">
                <a:solidFill>
                  <a:srgbClr val="FFFFFF"/>
                </a:solidFill>
                <a:latin typeface="Avenier book"/>
              </a:rPr>
              <a:t>of the District</a:t>
            </a:r>
          </a:p>
          <a:p>
            <a:endParaRPr lang="en-US" sz="3000">
              <a:latin typeface="Avenier book"/>
            </a:endParaRPr>
          </a:p>
        </p:txBody>
      </p:sp>
    </p:spTree>
    <p:extLst>
      <p:ext uri="{BB962C8B-B14F-4D97-AF65-F5344CB8AC3E}">
        <p14:creationId xmlns:p14="http://schemas.microsoft.com/office/powerpoint/2010/main" val="9934952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17EB9-39C3-41BA-B5F7-84BF30756241}"/>
              </a:ext>
            </a:extLst>
          </p:cNvPr>
          <p:cNvSpPr>
            <a:spLocks noGrp="1"/>
          </p:cNvSpPr>
          <p:nvPr>
            <p:ph type="title"/>
          </p:nvPr>
        </p:nvSpPr>
        <p:spPr/>
        <p:txBody>
          <a:bodyPr/>
          <a:lstStyle/>
          <a:p>
            <a:r>
              <a:rPr lang="en-US"/>
              <a:t>Walking &amp; Biking in the District: Vision Zero</a:t>
            </a:r>
          </a:p>
        </p:txBody>
      </p:sp>
      <p:pic>
        <p:nvPicPr>
          <p:cNvPr id="4" name="Picture 4">
            <a:extLst>
              <a:ext uri="{FF2B5EF4-FFF2-40B4-BE49-F238E27FC236}">
                <a16:creationId xmlns:a16="http://schemas.microsoft.com/office/drawing/2014/main" id="{3EB1482B-CE9A-406D-BAFA-15195A0CB75D}"/>
              </a:ext>
            </a:extLst>
          </p:cNvPr>
          <p:cNvPicPr>
            <a:picLocks noGrp="1" noChangeAspect="1"/>
          </p:cNvPicPr>
          <p:nvPr>
            <p:ph idx="1"/>
          </p:nvPr>
        </p:nvPicPr>
        <p:blipFill>
          <a:blip r:embed="rId3"/>
          <a:stretch>
            <a:fillRect/>
          </a:stretch>
        </p:blipFill>
        <p:spPr>
          <a:xfrm>
            <a:off x="174567" y="2572897"/>
            <a:ext cx="2591977" cy="1423802"/>
          </a:xfrm>
        </p:spPr>
      </p:pic>
      <p:pic>
        <p:nvPicPr>
          <p:cNvPr id="5" name="Picture 5">
            <a:extLst>
              <a:ext uri="{FF2B5EF4-FFF2-40B4-BE49-F238E27FC236}">
                <a16:creationId xmlns:a16="http://schemas.microsoft.com/office/drawing/2014/main" id="{CFEC98C0-3378-47BF-A281-3BCE9EBF48DD}"/>
              </a:ext>
            </a:extLst>
          </p:cNvPr>
          <p:cNvPicPr>
            <a:picLocks noChangeAspect="1"/>
          </p:cNvPicPr>
          <p:nvPr/>
        </p:nvPicPr>
        <p:blipFill>
          <a:blip r:embed="rId4"/>
          <a:stretch>
            <a:fillRect/>
          </a:stretch>
        </p:blipFill>
        <p:spPr>
          <a:xfrm>
            <a:off x="8660663" y="2833441"/>
            <a:ext cx="2434227" cy="2902805"/>
          </a:xfrm>
          <a:prstGeom prst="rect">
            <a:avLst/>
          </a:prstGeom>
        </p:spPr>
      </p:pic>
      <p:pic>
        <p:nvPicPr>
          <p:cNvPr id="6" name="Picture 6">
            <a:extLst>
              <a:ext uri="{FF2B5EF4-FFF2-40B4-BE49-F238E27FC236}">
                <a16:creationId xmlns:a16="http://schemas.microsoft.com/office/drawing/2014/main" id="{AB23CEF9-0D90-4147-9D2F-309469024119}"/>
              </a:ext>
            </a:extLst>
          </p:cNvPr>
          <p:cNvPicPr>
            <a:picLocks noChangeAspect="1"/>
          </p:cNvPicPr>
          <p:nvPr/>
        </p:nvPicPr>
        <p:blipFill>
          <a:blip r:embed="rId5"/>
          <a:stretch>
            <a:fillRect/>
          </a:stretch>
        </p:blipFill>
        <p:spPr>
          <a:xfrm>
            <a:off x="174813" y="997815"/>
            <a:ext cx="2233967" cy="1465143"/>
          </a:xfrm>
          <a:prstGeom prst="rect">
            <a:avLst/>
          </a:prstGeom>
        </p:spPr>
      </p:pic>
      <p:pic>
        <p:nvPicPr>
          <p:cNvPr id="7" name="Picture 7">
            <a:extLst>
              <a:ext uri="{FF2B5EF4-FFF2-40B4-BE49-F238E27FC236}">
                <a16:creationId xmlns:a16="http://schemas.microsoft.com/office/drawing/2014/main" id="{1CE60C69-0095-4F69-A77A-CCE9E6A7EC37}"/>
              </a:ext>
            </a:extLst>
          </p:cNvPr>
          <p:cNvPicPr>
            <a:picLocks noChangeAspect="1"/>
          </p:cNvPicPr>
          <p:nvPr/>
        </p:nvPicPr>
        <p:blipFill>
          <a:blip r:embed="rId6"/>
          <a:stretch>
            <a:fillRect/>
          </a:stretch>
        </p:blipFill>
        <p:spPr>
          <a:xfrm>
            <a:off x="179537" y="4316146"/>
            <a:ext cx="2582453" cy="1372971"/>
          </a:xfrm>
          <a:prstGeom prst="rect">
            <a:avLst/>
          </a:prstGeom>
        </p:spPr>
      </p:pic>
      <p:sp>
        <p:nvSpPr>
          <p:cNvPr id="9" name="TextBox 8">
            <a:extLst>
              <a:ext uri="{FF2B5EF4-FFF2-40B4-BE49-F238E27FC236}">
                <a16:creationId xmlns:a16="http://schemas.microsoft.com/office/drawing/2014/main" id="{879E0565-5836-4272-BCB2-41977A37002A}"/>
              </a:ext>
            </a:extLst>
          </p:cNvPr>
          <p:cNvSpPr txBox="1"/>
          <p:nvPr/>
        </p:nvSpPr>
        <p:spPr>
          <a:xfrm>
            <a:off x="2830183" y="988149"/>
            <a:ext cx="5034721" cy="458587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chemeClr val="tx2"/>
                </a:solidFill>
                <a:latin typeface="Avenir Book"/>
              </a:rPr>
              <a:t>Safety</a:t>
            </a:r>
            <a:endParaRPr lang="en-US">
              <a:solidFill>
                <a:schemeClr val="tx2"/>
              </a:solidFill>
            </a:endParaRPr>
          </a:p>
          <a:p>
            <a:pPr marL="742950" lvl="1" indent="-285750">
              <a:buFont typeface="Arial"/>
              <a:buChar char="•"/>
            </a:pPr>
            <a:endParaRPr lang="en-US" sz="2400">
              <a:solidFill>
                <a:schemeClr val="tx2"/>
              </a:solidFill>
              <a:latin typeface="Avenir Book"/>
            </a:endParaRPr>
          </a:p>
          <a:p>
            <a:pPr marL="285750" indent="-285750">
              <a:buFont typeface="Arial"/>
              <a:buChar char="•"/>
            </a:pPr>
            <a:r>
              <a:rPr lang="en-US" sz="2400">
                <a:solidFill>
                  <a:schemeClr val="tx2"/>
                </a:solidFill>
                <a:latin typeface="Avenir Book"/>
              </a:rPr>
              <a:t>DDOT is committed to designing infrastructure to improve </a:t>
            </a:r>
            <a:r>
              <a:rPr lang="en-US" sz="2400" b="1">
                <a:solidFill>
                  <a:schemeClr val="tx2"/>
                </a:solidFill>
                <a:latin typeface="Avenir Book"/>
              </a:rPr>
              <a:t>safety for all</a:t>
            </a:r>
            <a:r>
              <a:rPr lang="en-US" sz="2400">
                <a:solidFill>
                  <a:schemeClr val="tx2"/>
                </a:solidFill>
                <a:latin typeface="Avenir Book"/>
              </a:rPr>
              <a:t> - especially the most vulnerable users </a:t>
            </a:r>
            <a:endParaRPr lang="en-US" sz="2400">
              <a:solidFill>
                <a:schemeClr val="tx2"/>
              </a:solidFill>
              <a:latin typeface="Avenir Book"/>
              <a:cs typeface="Calibri"/>
            </a:endParaRPr>
          </a:p>
          <a:p>
            <a:pPr marL="285750" indent="-285750">
              <a:buFont typeface="Arial"/>
              <a:buChar char="•"/>
            </a:pPr>
            <a:endParaRPr lang="en-US" sz="2400">
              <a:solidFill>
                <a:schemeClr val="tx2"/>
              </a:solidFill>
              <a:latin typeface="Avenir Book"/>
              <a:cs typeface="Calibri"/>
            </a:endParaRPr>
          </a:p>
          <a:p>
            <a:pPr marL="285750" indent="-285750">
              <a:buFont typeface="Arial"/>
              <a:buChar char="•"/>
            </a:pPr>
            <a:r>
              <a:rPr lang="en-US" sz="2400">
                <a:solidFill>
                  <a:schemeClr val="tx2"/>
                </a:solidFill>
                <a:latin typeface="Avenir Book"/>
                <a:cs typeface="Calibri"/>
              </a:rPr>
              <a:t>Examples include: </a:t>
            </a:r>
          </a:p>
          <a:p>
            <a:pPr marL="514350" lvl="1" indent="-285750">
              <a:buFont typeface="Arial"/>
              <a:buChar char="•"/>
            </a:pPr>
            <a:r>
              <a:rPr lang="en-US" sz="2000">
                <a:solidFill>
                  <a:schemeClr val="tx2"/>
                </a:solidFill>
                <a:latin typeface="Avenir Book"/>
                <a:cs typeface="Calibri"/>
              </a:rPr>
              <a:t>Florida Avenue, NE interim safety project</a:t>
            </a:r>
          </a:p>
          <a:p>
            <a:pPr marL="514350" lvl="1" indent="-285750">
              <a:buFont typeface="Arial"/>
              <a:buChar char="•"/>
            </a:pPr>
            <a:r>
              <a:rPr lang="en-US" sz="2000">
                <a:solidFill>
                  <a:schemeClr val="tx2"/>
                </a:solidFill>
                <a:latin typeface="Avenir Book"/>
                <a:cs typeface="Calibri"/>
              </a:rPr>
              <a:t>dual-turn lane mitigations</a:t>
            </a:r>
          </a:p>
          <a:p>
            <a:pPr marL="514350" lvl="1" indent="-285750">
              <a:buFont typeface="Arial"/>
              <a:buChar char="•"/>
            </a:pPr>
            <a:r>
              <a:rPr lang="en-US" sz="2000">
                <a:solidFill>
                  <a:schemeClr val="tx2"/>
                </a:solidFill>
                <a:latin typeface="Avenir Book"/>
                <a:cs typeface="Calibri"/>
              </a:rPr>
              <a:t>left-turn traffic calming </a:t>
            </a:r>
          </a:p>
          <a:p>
            <a:pPr marL="514350" lvl="1" indent="-285750">
              <a:buFont typeface="Arial"/>
              <a:buChar char="•"/>
            </a:pPr>
            <a:r>
              <a:rPr lang="en-US" sz="2000">
                <a:solidFill>
                  <a:schemeClr val="tx2"/>
                </a:solidFill>
                <a:latin typeface="Avenir Book"/>
                <a:cs typeface="Calibri"/>
              </a:rPr>
              <a:t>no turn on red restrictions  </a:t>
            </a:r>
          </a:p>
          <a:p>
            <a:pPr marL="514350" lvl="1" indent="-285750">
              <a:buFont typeface="Arial"/>
              <a:buChar char="•"/>
            </a:pPr>
            <a:r>
              <a:rPr lang="en-US" sz="2000">
                <a:solidFill>
                  <a:schemeClr val="tx2"/>
                </a:solidFill>
                <a:latin typeface="Avenir Book"/>
                <a:cs typeface="Calibri"/>
              </a:rPr>
              <a:t>signalization of pedestrian crossing </a:t>
            </a:r>
          </a:p>
        </p:txBody>
      </p:sp>
      <p:sp>
        <p:nvSpPr>
          <p:cNvPr id="3" name="Flowchart: Process 2">
            <a:extLst>
              <a:ext uri="{FF2B5EF4-FFF2-40B4-BE49-F238E27FC236}">
                <a16:creationId xmlns:a16="http://schemas.microsoft.com/office/drawing/2014/main" id="{60D862AF-4DB1-4E95-A5A8-355FF9AF3025}"/>
              </a:ext>
            </a:extLst>
          </p:cNvPr>
          <p:cNvSpPr/>
          <p:nvPr/>
        </p:nvSpPr>
        <p:spPr>
          <a:xfrm>
            <a:off x="8086725" y="779526"/>
            <a:ext cx="3848100" cy="1954735"/>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r>
              <a:rPr lang="en-US" sz="2500">
                <a:solidFill>
                  <a:srgbClr val="FFFFFF"/>
                </a:solidFill>
                <a:latin typeface="Avenier book"/>
              </a:rPr>
              <a:t>DDOT requests $</a:t>
            </a:r>
            <a:r>
              <a:rPr lang="en-US" sz="2500">
                <a:solidFill>
                  <a:schemeClr val="bg1"/>
                </a:solidFill>
                <a:latin typeface="Avenier book"/>
              </a:rPr>
              <a:t>5.3</a:t>
            </a:r>
            <a:r>
              <a:rPr lang="en-US" sz="2500">
                <a:solidFill>
                  <a:srgbClr val="FFFFFF"/>
                </a:solidFill>
                <a:latin typeface="Avenier book"/>
              </a:rPr>
              <a:t>M in FY 2022 and $24.4M across the 6-year CIP to advance the Vision Zero program</a:t>
            </a:r>
            <a:endParaRPr lang="en-US" sz="2500">
              <a:latin typeface="Avenier book"/>
            </a:endParaRPr>
          </a:p>
        </p:txBody>
      </p:sp>
    </p:spTree>
    <p:extLst>
      <p:ext uri="{BB962C8B-B14F-4D97-AF65-F5344CB8AC3E}">
        <p14:creationId xmlns:p14="http://schemas.microsoft.com/office/powerpoint/2010/main" val="25840063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C6C0C-0316-4452-B424-C48AE91BE4F6}"/>
              </a:ext>
            </a:extLst>
          </p:cNvPr>
          <p:cNvSpPr>
            <a:spLocks noGrp="1"/>
          </p:cNvSpPr>
          <p:nvPr>
            <p:ph type="title"/>
          </p:nvPr>
        </p:nvSpPr>
        <p:spPr/>
        <p:txBody>
          <a:bodyPr/>
          <a:lstStyle/>
          <a:p>
            <a:r>
              <a:rPr lang="en-US"/>
              <a:t>Walking &amp; Biking in the District: Trails</a:t>
            </a:r>
          </a:p>
        </p:txBody>
      </p:sp>
      <p:grpSp>
        <p:nvGrpSpPr>
          <p:cNvPr id="20" name="Group 19">
            <a:extLst>
              <a:ext uri="{FF2B5EF4-FFF2-40B4-BE49-F238E27FC236}">
                <a16:creationId xmlns:a16="http://schemas.microsoft.com/office/drawing/2014/main" id="{FCAB9C12-CD0E-40BB-8564-09C09858E0D5}"/>
              </a:ext>
            </a:extLst>
          </p:cNvPr>
          <p:cNvGrpSpPr/>
          <p:nvPr/>
        </p:nvGrpSpPr>
        <p:grpSpPr>
          <a:xfrm>
            <a:off x="177457" y="753291"/>
            <a:ext cx="5549003" cy="4916191"/>
            <a:chOff x="11241" y="-4015"/>
            <a:chExt cx="7460724" cy="6797040"/>
          </a:xfrm>
        </p:grpSpPr>
        <p:pic>
          <p:nvPicPr>
            <p:cNvPr id="5" name="Picture 4">
              <a:extLst>
                <a:ext uri="{FF2B5EF4-FFF2-40B4-BE49-F238E27FC236}">
                  <a16:creationId xmlns:a16="http://schemas.microsoft.com/office/drawing/2014/main" id="{D4743039-AFEA-4972-BD30-F4E8EDC3A059}"/>
                </a:ext>
              </a:extLst>
            </p:cNvPr>
            <p:cNvPicPr>
              <a:picLocks noChangeAspect="1"/>
            </p:cNvPicPr>
            <p:nvPr/>
          </p:nvPicPr>
          <p:blipFill>
            <a:blip r:embed="rId3"/>
            <a:stretch>
              <a:fillRect/>
            </a:stretch>
          </p:blipFill>
          <p:spPr>
            <a:xfrm>
              <a:off x="11241" y="-4015"/>
              <a:ext cx="7460724" cy="6797040"/>
            </a:xfrm>
            <a:prstGeom prst="rect">
              <a:avLst/>
            </a:prstGeom>
            <a:ln>
              <a:solidFill>
                <a:schemeClr val="tx1"/>
              </a:solidFill>
            </a:ln>
          </p:spPr>
        </p:pic>
        <p:grpSp>
          <p:nvGrpSpPr>
            <p:cNvPr id="6" name="Group 5">
              <a:extLst>
                <a:ext uri="{FF2B5EF4-FFF2-40B4-BE49-F238E27FC236}">
                  <a16:creationId xmlns:a16="http://schemas.microsoft.com/office/drawing/2014/main" id="{63A3905D-F53B-4863-94F2-99A762262A43}"/>
                </a:ext>
              </a:extLst>
            </p:cNvPr>
            <p:cNvGrpSpPr/>
            <p:nvPr/>
          </p:nvGrpSpPr>
          <p:grpSpPr>
            <a:xfrm>
              <a:off x="2221416" y="1196717"/>
              <a:ext cx="4193633" cy="4894452"/>
              <a:chOff x="2221416" y="1222843"/>
              <a:chExt cx="4193633" cy="4894452"/>
            </a:xfrm>
          </p:grpSpPr>
          <p:sp>
            <p:nvSpPr>
              <p:cNvPr id="7" name="Oval 6">
                <a:extLst>
                  <a:ext uri="{FF2B5EF4-FFF2-40B4-BE49-F238E27FC236}">
                    <a16:creationId xmlns:a16="http://schemas.microsoft.com/office/drawing/2014/main" id="{8344EB21-FDEF-4425-B160-9D000DB7AD5D}"/>
                  </a:ext>
                </a:extLst>
              </p:cNvPr>
              <p:cNvSpPr/>
              <p:nvPr/>
            </p:nvSpPr>
            <p:spPr>
              <a:xfrm rot="20611889">
                <a:off x="4234228" y="1248178"/>
                <a:ext cx="344128" cy="1111472"/>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Neutra Text" panose="02000000000000000000" pitchFamily="50" charset="0"/>
                </a:endParaRPr>
              </a:p>
            </p:txBody>
          </p:sp>
          <p:sp>
            <p:nvSpPr>
              <p:cNvPr id="8" name="Oval 7">
                <a:extLst>
                  <a:ext uri="{FF2B5EF4-FFF2-40B4-BE49-F238E27FC236}">
                    <a16:creationId xmlns:a16="http://schemas.microsoft.com/office/drawing/2014/main" id="{C19F222D-3E53-4A96-8520-4718C4F4FF15}"/>
                  </a:ext>
                </a:extLst>
              </p:cNvPr>
              <p:cNvSpPr/>
              <p:nvPr/>
            </p:nvSpPr>
            <p:spPr>
              <a:xfrm rot="17656832">
                <a:off x="2177195" y="2601086"/>
                <a:ext cx="419744" cy="331302"/>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Neutra Text" panose="02000000000000000000" pitchFamily="50" charset="0"/>
                </a:endParaRPr>
              </a:p>
            </p:txBody>
          </p:sp>
          <p:sp>
            <p:nvSpPr>
              <p:cNvPr id="9" name="Oval 8">
                <a:extLst>
                  <a:ext uri="{FF2B5EF4-FFF2-40B4-BE49-F238E27FC236}">
                    <a16:creationId xmlns:a16="http://schemas.microsoft.com/office/drawing/2014/main" id="{A579630F-18EE-44F4-91C9-F0B566F5C445}"/>
                  </a:ext>
                </a:extLst>
              </p:cNvPr>
              <p:cNvSpPr/>
              <p:nvPr/>
            </p:nvSpPr>
            <p:spPr>
              <a:xfrm>
                <a:off x="2522525" y="2469213"/>
                <a:ext cx="319924" cy="38965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Neutra Text" panose="02000000000000000000" pitchFamily="50" charset="0"/>
                  </a:rPr>
                  <a:t>5</a:t>
                </a:r>
              </a:p>
            </p:txBody>
          </p:sp>
          <p:sp>
            <p:nvSpPr>
              <p:cNvPr id="10" name="Oval 9">
                <a:extLst>
                  <a:ext uri="{FF2B5EF4-FFF2-40B4-BE49-F238E27FC236}">
                    <a16:creationId xmlns:a16="http://schemas.microsoft.com/office/drawing/2014/main" id="{F628580A-06AB-4059-AE92-AEA9A24BE8FF}"/>
                  </a:ext>
                </a:extLst>
              </p:cNvPr>
              <p:cNvSpPr/>
              <p:nvPr/>
            </p:nvSpPr>
            <p:spPr>
              <a:xfrm>
                <a:off x="3874332" y="1222843"/>
                <a:ext cx="319924" cy="38965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Neutra Text" panose="02000000000000000000" pitchFamily="50" charset="0"/>
                  </a:rPr>
                  <a:t>2</a:t>
                </a:r>
              </a:p>
            </p:txBody>
          </p:sp>
          <p:sp>
            <p:nvSpPr>
              <p:cNvPr id="11" name="Oval 10">
                <a:extLst>
                  <a:ext uri="{FF2B5EF4-FFF2-40B4-BE49-F238E27FC236}">
                    <a16:creationId xmlns:a16="http://schemas.microsoft.com/office/drawing/2014/main" id="{2A47FE1A-2C38-450A-8F58-48D0827B0667}"/>
                  </a:ext>
                </a:extLst>
              </p:cNvPr>
              <p:cNvSpPr/>
              <p:nvPr/>
            </p:nvSpPr>
            <p:spPr>
              <a:xfrm rot="896176">
                <a:off x="4143085" y="4327653"/>
                <a:ext cx="419744" cy="1789642"/>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Neutra Text" panose="02000000000000000000" pitchFamily="50" charset="0"/>
                </a:endParaRPr>
              </a:p>
            </p:txBody>
          </p:sp>
          <p:sp>
            <p:nvSpPr>
              <p:cNvPr id="12" name="Oval 11">
                <a:extLst>
                  <a:ext uri="{FF2B5EF4-FFF2-40B4-BE49-F238E27FC236}">
                    <a16:creationId xmlns:a16="http://schemas.microsoft.com/office/drawing/2014/main" id="{54B71593-43EF-436C-8AB4-84271E529EED}"/>
                  </a:ext>
                </a:extLst>
              </p:cNvPr>
              <p:cNvSpPr/>
              <p:nvPr/>
            </p:nvSpPr>
            <p:spPr>
              <a:xfrm rot="17656832">
                <a:off x="4816578" y="4311932"/>
                <a:ext cx="419744" cy="85705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Neutra Text" panose="02000000000000000000" pitchFamily="50" charset="0"/>
                </a:endParaRPr>
              </a:p>
            </p:txBody>
          </p:sp>
          <p:sp>
            <p:nvSpPr>
              <p:cNvPr id="13" name="Oval 12">
                <a:extLst>
                  <a:ext uri="{FF2B5EF4-FFF2-40B4-BE49-F238E27FC236}">
                    <a16:creationId xmlns:a16="http://schemas.microsoft.com/office/drawing/2014/main" id="{1A9759FD-7802-4B64-B77A-BC16E964B805}"/>
                  </a:ext>
                </a:extLst>
              </p:cNvPr>
              <p:cNvSpPr/>
              <p:nvPr/>
            </p:nvSpPr>
            <p:spPr>
              <a:xfrm rot="17656832">
                <a:off x="5321053" y="3899000"/>
                <a:ext cx="841092" cy="338731"/>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Neutra Text" panose="02000000000000000000" pitchFamily="50" charset="0"/>
                </a:endParaRPr>
              </a:p>
            </p:txBody>
          </p:sp>
          <p:sp>
            <p:nvSpPr>
              <p:cNvPr id="14" name="Rectangle 13">
                <a:extLst>
                  <a:ext uri="{FF2B5EF4-FFF2-40B4-BE49-F238E27FC236}">
                    <a16:creationId xmlns:a16="http://schemas.microsoft.com/office/drawing/2014/main" id="{5E19D7D5-6360-40CD-9180-CAFEB27488BF}"/>
                  </a:ext>
                </a:extLst>
              </p:cNvPr>
              <p:cNvSpPr/>
              <p:nvPr/>
            </p:nvSpPr>
            <p:spPr>
              <a:xfrm>
                <a:off x="5153025" y="3139321"/>
                <a:ext cx="742950" cy="38492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Neutra Text" panose="02000000000000000000" pitchFamily="50" charset="0"/>
                </a:endParaRPr>
              </a:p>
            </p:txBody>
          </p:sp>
          <p:sp>
            <p:nvSpPr>
              <p:cNvPr id="15" name="Oval 14">
                <a:extLst>
                  <a:ext uri="{FF2B5EF4-FFF2-40B4-BE49-F238E27FC236}">
                    <a16:creationId xmlns:a16="http://schemas.microsoft.com/office/drawing/2014/main" id="{F2845668-449D-4423-9401-C83BFDDD6D33}"/>
                  </a:ext>
                </a:extLst>
              </p:cNvPr>
              <p:cNvSpPr/>
              <p:nvPr/>
            </p:nvSpPr>
            <p:spPr>
              <a:xfrm>
                <a:off x="3733123" y="5382588"/>
                <a:ext cx="319924" cy="38965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Neutra Text" panose="02000000000000000000" pitchFamily="50" charset="0"/>
                  </a:rPr>
                  <a:t>1</a:t>
                </a:r>
              </a:p>
            </p:txBody>
          </p:sp>
          <p:sp>
            <p:nvSpPr>
              <p:cNvPr id="16" name="Oval 15">
                <a:extLst>
                  <a:ext uri="{FF2B5EF4-FFF2-40B4-BE49-F238E27FC236}">
                    <a16:creationId xmlns:a16="http://schemas.microsoft.com/office/drawing/2014/main" id="{0FDB1851-E8C8-4B62-9FA0-B33D56E8D649}"/>
                  </a:ext>
                </a:extLst>
              </p:cNvPr>
              <p:cNvSpPr/>
              <p:nvPr/>
            </p:nvSpPr>
            <p:spPr>
              <a:xfrm>
                <a:off x="4935098" y="4979173"/>
                <a:ext cx="319924" cy="38965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Neutra Text" panose="02000000000000000000" pitchFamily="50" charset="0"/>
                  </a:rPr>
                  <a:t>3</a:t>
                </a:r>
              </a:p>
            </p:txBody>
          </p:sp>
          <p:sp>
            <p:nvSpPr>
              <p:cNvPr id="17" name="Oval 16">
                <a:extLst>
                  <a:ext uri="{FF2B5EF4-FFF2-40B4-BE49-F238E27FC236}">
                    <a16:creationId xmlns:a16="http://schemas.microsoft.com/office/drawing/2014/main" id="{8EDE7E81-A2EF-4D8B-91B3-515BD6ED686A}"/>
                  </a:ext>
                </a:extLst>
              </p:cNvPr>
              <p:cNvSpPr/>
              <p:nvPr/>
            </p:nvSpPr>
            <p:spPr>
              <a:xfrm>
                <a:off x="5280220" y="3764965"/>
                <a:ext cx="319924" cy="38965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Neutra Text" panose="02000000000000000000" pitchFamily="50" charset="0"/>
                  </a:rPr>
                  <a:t>6</a:t>
                </a:r>
              </a:p>
            </p:txBody>
          </p:sp>
          <p:sp>
            <p:nvSpPr>
              <p:cNvPr id="18" name="TextBox 17">
                <a:extLst>
                  <a:ext uri="{FF2B5EF4-FFF2-40B4-BE49-F238E27FC236}">
                    <a16:creationId xmlns:a16="http://schemas.microsoft.com/office/drawing/2014/main" id="{6EBCEAF3-2989-4D1B-9C29-8934A01034D1}"/>
                  </a:ext>
                </a:extLst>
              </p:cNvPr>
              <p:cNvSpPr txBox="1"/>
              <p:nvPr/>
            </p:nvSpPr>
            <p:spPr>
              <a:xfrm>
                <a:off x="5146891" y="3060450"/>
                <a:ext cx="248374" cy="510632"/>
              </a:xfrm>
              <a:prstGeom prst="rect">
                <a:avLst/>
              </a:prstGeom>
              <a:noFill/>
            </p:spPr>
            <p:txBody>
              <a:bodyPr wrap="none" rtlCol="0">
                <a:spAutoFit/>
              </a:bodyPr>
              <a:lstStyle/>
              <a:p>
                <a:endParaRPr lang="en-US" b="1">
                  <a:latin typeface="Neutra Text" panose="02000000000000000000" pitchFamily="50" charset="0"/>
                </a:endParaRPr>
              </a:p>
            </p:txBody>
          </p:sp>
          <p:sp>
            <p:nvSpPr>
              <p:cNvPr id="19" name="TextBox 18">
                <a:extLst>
                  <a:ext uri="{FF2B5EF4-FFF2-40B4-BE49-F238E27FC236}">
                    <a16:creationId xmlns:a16="http://schemas.microsoft.com/office/drawing/2014/main" id="{6149C8CC-0246-4C85-B584-F8BA574C9109}"/>
                  </a:ext>
                </a:extLst>
              </p:cNvPr>
              <p:cNvSpPr txBox="1"/>
              <p:nvPr/>
            </p:nvSpPr>
            <p:spPr>
              <a:xfrm>
                <a:off x="5095062" y="2858868"/>
                <a:ext cx="1319987" cy="340421"/>
              </a:xfrm>
              <a:prstGeom prst="rect">
                <a:avLst/>
              </a:prstGeom>
              <a:noFill/>
            </p:spPr>
            <p:txBody>
              <a:bodyPr wrap="square" rtlCol="0">
                <a:spAutoFit/>
              </a:bodyPr>
              <a:lstStyle/>
              <a:p>
                <a:endParaRPr lang="en-US" sz="1000" b="1">
                  <a:latin typeface="Neutra Text" panose="02000000000000000000" pitchFamily="50" charset="0"/>
                </a:endParaRPr>
              </a:p>
            </p:txBody>
          </p:sp>
        </p:grpSp>
      </p:grpSp>
      <p:sp>
        <p:nvSpPr>
          <p:cNvPr id="22" name="Oval 21">
            <a:extLst>
              <a:ext uri="{FF2B5EF4-FFF2-40B4-BE49-F238E27FC236}">
                <a16:creationId xmlns:a16="http://schemas.microsoft.com/office/drawing/2014/main" id="{FBA72C5D-227F-4B80-A964-CD4F929B3C27}"/>
              </a:ext>
            </a:extLst>
          </p:cNvPr>
          <p:cNvSpPr/>
          <p:nvPr/>
        </p:nvSpPr>
        <p:spPr>
          <a:xfrm>
            <a:off x="3960318" y="3070472"/>
            <a:ext cx="237947" cy="28183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Neutra Text" panose="02000000000000000000" pitchFamily="50" charset="0"/>
              </a:rPr>
              <a:t>4</a:t>
            </a:r>
          </a:p>
        </p:txBody>
      </p:sp>
      <p:sp>
        <p:nvSpPr>
          <p:cNvPr id="24" name="TextBox 23">
            <a:extLst>
              <a:ext uri="{FF2B5EF4-FFF2-40B4-BE49-F238E27FC236}">
                <a16:creationId xmlns:a16="http://schemas.microsoft.com/office/drawing/2014/main" id="{7C8C4BE3-9C53-4B30-8787-0947E2649601}"/>
              </a:ext>
            </a:extLst>
          </p:cNvPr>
          <p:cNvSpPr txBox="1"/>
          <p:nvPr/>
        </p:nvSpPr>
        <p:spPr>
          <a:xfrm>
            <a:off x="1106916" y="4824670"/>
            <a:ext cx="1790539" cy="261610"/>
          </a:xfrm>
          <a:prstGeom prst="rect">
            <a:avLst/>
          </a:prstGeom>
          <a:solidFill>
            <a:schemeClr val="bg1"/>
          </a:solidFill>
          <a:ln>
            <a:solidFill>
              <a:schemeClr val="tx1"/>
            </a:solidFill>
          </a:ln>
        </p:spPr>
        <p:txBody>
          <a:bodyPr wrap="square" rtlCol="0">
            <a:spAutoFit/>
          </a:bodyPr>
          <a:lstStyle/>
          <a:p>
            <a:r>
              <a:rPr lang="en-US" sz="1100" b="1">
                <a:latin typeface="Neutra Text Alt" panose="02000000000000000000" pitchFamily="50" charset="0"/>
              </a:rPr>
              <a:t>South Capitol Street Trail</a:t>
            </a:r>
          </a:p>
        </p:txBody>
      </p:sp>
      <p:sp>
        <p:nvSpPr>
          <p:cNvPr id="26" name="TextBox 25">
            <a:extLst>
              <a:ext uri="{FF2B5EF4-FFF2-40B4-BE49-F238E27FC236}">
                <a16:creationId xmlns:a16="http://schemas.microsoft.com/office/drawing/2014/main" id="{5346F1F3-D4CB-415D-BDE1-C9D7AF53E211}"/>
              </a:ext>
            </a:extLst>
          </p:cNvPr>
          <p:cNvSpPr txBox="1"/>
          <p:nvPr/>
        </p:nvSpPr>
        <p:spPr>
          <a:xfrm>
            <a:off x="206197" y="2184127"/>
            <a:ext cx="2646790" cy="261610"/>
          </a:xfrm>
          <a:prstGeom prst="rect">
            <a:avLst/>
          </a:prstGeom>
          <a:solidFill>
            <a:schemeClr val="bg1"/>
          </a:solidFill>
          <a:ln>
            <a:solidFill>
              <a:schemeClr val="tx1"/>
            </a:solidFill>
          </a:ln>
        </p:spPr>
        <p:txBody>
          <a:bodyPr wrap="square" rtlCol="0">
            <a:spAutoFit/>
          </a:bodyPr>
          <a:lstStyle/>
          <a:p>
            <a:r>
              <a:rPr lang="en-US" sz="1100" b="1">
                <a:latin typeface="Neutra Text Alt" panose="02000000000000000000" pitchFamily="50" charset="0"/>
              </a:rPr>
              <a:t> Arizona Ave to Capital Crescent Trail</a:t>
            </a:r>
          </a:p>
        </p:txBody>
      </p:sp>
      <p:sp>
        <p:nvSpPr>
          <p:cNvPr id="28" name="TextBox 27">
            <a:extLst>
              <a:ext uri="{FF2B5EF4-FFF2-40B4-BE49-F238E27FC236}">
                <a16:creationId xmlns:a16="http://schemas.microsoft.com/office/drawing/2014/main" id="{8DD3A41D-1C73-4046-8FF2-9A66D4109BB9}"/>
              </a:ext>
            </a:extLst>
          </p:cNvPr>
          <p:cNvSpPr txBox="1"/>
          <p:nvPr/>
        </p:nvSpPr>
        <p:spPr>
          <a:xfrm>
            <a:off x="3612583" y="1588257"/>
            <a:ext cx="2486819" cy="261610"/>
          </a:xfrm>
          <a:prstGeom prst="rect">
            <a:avLst/>
          </a:prstGeom>
          <a:solidFill>
            <a:schemeClr val="bg1"/>
          </a:solidFill>
          <a:ln>
            <a:solidFill>
              <a:schemeClr val="tx1"/>
            </a:solidFill>
          </a:ln>
        </p:spPr>
        <p:txBody>
          <a:bodyPr wrap="square" rtlCol="0">
            <a:spAutoFit/>
          </a:bodyPr>
          <a:lstStyle/>
          <a:p>
            <a:r>
              <a:rPr lang="en-US" sz="1100" b="1">
                <a:latin typeface="Neutra Text Alt" panose="02000000000000000000" pitchFamily="50" charset="0"/>
              </a:rPr>
              <a:t>Met Branch Trail to Piney Branch </a:t>
            </a:r>
          </a:p>
        </p:txBody>
      </p:sp>
      <p:sp>
        <p:nvSpPr>
          <p:cNvPr id="30" name="TextBox 29">
            <a:extLst>
              <a:ext uri="{FF2B5EF4-FFF2-40B4-BE49-F238E27FC236}">
                <a16:creationId xmlns:a16="http://schemas.microsoft.com/office/drawing/2014/main" id="{596121D9-2684-452F-9618-F8B8642F6DDF}"/>
              </a:ext>
            </a:extLst>
          </p:cNvPr>
          <p:cNvSpPr txBox="1"/>
          <p:nvPr/>
        </p:nvSpPr>
        <p:spPr>
          <a:xfrm>
            <a:off x="3567568" y="4771405"/>
            <a:ext cx="1595706" cy="261610"/>
          </a:xfrm>
          <a:prstGeom prst="rect">
            <a:avLst/>
          </a:prstGeom>
          <a:solidFill>
            <a:schemeClr val="bg1"/>
          </a:solidFill>
          <a:ln>
            <a:solidFill>
              <a:schemeClr val="tx1"/>
            </a:solidFill>
          </a:ln>
        </p:spPr>
        <p:txBody>
          <a:bodyPr wrap="square" rtlCol="0">
            <a:spAutoFit/>
          </a:bodyPr>
          <a:lstStyle/>
          <a:p>
            <a:r>
              <a:rPr lang="en-US" sz="1100" b="1">
                <a:latin typeface="Neutra Text Alt" panose="02000000000000000000" pitchFamily="50" charset="0"/>
              </a:rPr>
              <a:t>Suitland Parkway Trail</a:t>
            </a:r>
          </a:p>
        </p:txBody>
      </p:sp>
      <p:sp>
        <p:nvSpPr>
          <p:cNvPr id="32" name="TextBox 31">
            <a:extLst>
              <a:ext uri="{FF2B5EF4-FFF2-40B4-BE49-F238E27FC236}">
                <a16:creationId xmlns:a16="http://schemas.microsoft.com/office/drawing/2014/main" id="{A6506FF8-B1A3-4B78-86C6-5030EDE40939}"/>
              </a:ext>
            </a:extLst>
          </p:cNvPr>
          <p:cNvSpPr txBox="1"/>
          <p:nvPr/>
        </p:nvSpPr>
        <p:spPr>
          <a:xfrm>
            <a:off x="1279034" y="3717579"/>
            <a:ext cx="2715744" cy="276999"/>
          </a:xfrm>
          <a:prstGeom prst="rect">
            <a:avLst/>
          </a:prstGeom>
          <a:solidFill>
            <a:schemeClr val="bg1"/>
          </a:solidFill>
          <a:ln>
            <a:solidFill>
              <a:schemeClr val="tx1"/>
            </a:solidFill>
          </a:ln>
        </p:spPr>
        <p:txBody>
          <a:bodyPr wrap="square" rtlCol="0">
            <a:spAutoFit/>
          </a:bodyPr>
          <a:lstStyle/>
          <a:p>
            <a:r>
              <a:rPr lang="en-US" sz="1200" b="1">
                <a:latin typeface="Neutra Text Alt" panose="02000000000000000000" pitchFamily="50" charset="0"/>
              </a:rPr>
              <a:t>Fort Davis Dr. and Texas Ave. SE Trail</a:t>
            </a:r>
          </a:p>
        </p:txBody>
      </p:sp>
      <p:grpSp>
        <p:nvGrpSpPr>
          <p:cNvPr id="41" name="Group 40">
            <a:extLst>
              <a:ext uri="{FF2B5EF4-FFF2-40B4-BE49-F238E27FC236}">
                <a16:creationId xmlns:a16="http://schemas.microsoft.com/office/drawing/2014/main" id="{2224653C-85EA-4FD1-A2FC-AB0831086C1C}"/>
              </a:ext>
            </a:extLst>
          </p:cNvPr>
          <p:cNvGrpSpPr/>
          <p:nvPr/>
        </p:nvGrpSpPr>
        <p:grpSpPr>
          <a:xfrm>
            <a:off x="7081830" y="3334223"/>
            <a:ext cx="4504356" cy="2349839"/>
            <a:chOff x="6966383" y="3313605"/>
            <a:chExt cx="4505510" cy="2929805"/>
          </a:xfrm>
        </p:grpSpPr>
        <p:pic>
          <p:nvPicPr>
            <p:cNvPr id="34" name="Picture 33">
              <a:extLst>
                <a:ext uri="{FF2B5EF4-FFF2-40B4-BE49-F238E27FC236}">
                  <a16:creationId xmlns:a16="http://schemas.microsoft.com/office/drawing/2014/main" id="{BD14FA03-0990-41DA-B2D4-215FF1958A5A}"/>
                </a:ext>
              </a:extLst>
            </p:cNvPr>
            <p:cNvPicPr>
              <a:picLocks noChangeAspect="1"/>
            </p:cNvPicPr>
            <p:nvPr/>
          </p:nvPicPr>
          <p:blipFill>
            <a:blip r:embed="rId4"/>
            <a:stretch>
              <a:fillRect/>
            </a:stretch>
          </p:blipFill>
          <p:spPr>
            <a:xfrm>
              <a:off x="6966383" y="3365366"/>
              <a:ext cx="4505510" cy="2878044"/>
            </a:xfrm>
            <a:prstGeom prst="rect">
              <a:avLst/>
            </a:prstGeom>
            <a:ln>
              <a:solidFill>
                <a:schemeClr val="tx1"/>
              </a:solidFill>
            </a:ln>
          </p:spPr>
        </p:pic>
        <p:sp>
          <p:nvSpPr>
            <p:cNvPr id="35" name="Oval 34">
              <a:extLst>
                <a:ext uri="{FF2B5EF4-FFF2-40B4-BE49-F238E27FC236}">
                  <a16:creationId xmlns:a16="http://schemas.microsoft.com/office/drawing/2014/main" id="{8497B1FF-5283-49E0-BA9E-EE7430B90136}"/>
                </a:ext>
              </a:extLst>
            </p:cNvPr>
            <p:cNvSpPr/>
            <p:nvPr/>
          </p:nvSpPr>
          <p:spPr>
            <a:xfrm rot="17656832">
              <a:off x="9009744" y="4644020"/>
              <a:ext cx="1463281" cy="616285"/>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6927FC59-034F-493A-9ADB-7E11D2A620FB}"/>
                </a:ext>
              </a:extLst>
            </p:cNvPr>
            <p:cNvSpPr/>
            <p:nvPr/>
          </p:nvSpPr>
          <p:spPr>
            <a:xfrm>
              <a:off x="7789918" y="3784449"/>
              <a:ext cx="1769001" cy="1037262"/>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FD0DFEE7-09BE-4F02-9CEF-F6148522D7B4}"/>
                </a:ext>
              </a:extLst>
            </p:cNvPr>
            <p:cNvSpPr/>
            <p:nvPr/>
          </p:nvSpPr>
          <p:spPr>
            <a:xfrm rot="19789911">
              <a:off x="9374944" y="3626231"/>
              <a:ext cx="1114204" cy="771525"/>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CB70DDAC-A16F-423A-BC6F-926A053E9BFA}"/>
                </a:ext>
              </a:extLst>
            </p:cNvPr>
            <p:cNvSpPr/>
            <p:nvPr/>
          </p:nvSpPr>
          <p:spPr>
            <a:xfrm>
              <a:off x="9319605" y="3313605"/>
              <a:ext cx="649506" cy="52574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latin typeface="Neutra Text Alt" panose="02000000000000000000" pitchFamily="50" charset="0"/>
                </a:rPr>
                <a:t>4b</a:t>
              </a:r>
            </a:p>
          </p:txBody>
        </p:sp>
        <p:sp>
          <p:nvSpPr>
            <p:cNvPr id="39" name="Oval 38">
              <a:extLst>
                <a:ext uri="{FF2B5EF4-FFF2-40B4-BE49-F238E27FC236}">
                  <a16:creationId xmlns:a16="http://schemas.microsoft.com/office/drawing/2014/main" id="{B5B5E5C6-293C-4BD0-ACA0-338047EFF2F0}"/>
                </a:ext>
              </a:extLst>
            </p:cNvPr>
            <p:cNvSpPr/>
            <p:nvPr/>
          </p:nvSpPr>
          <p:spPr>
            <a:xfrm>
              <a:off x="9976585" y="4943740"/>
              <a:ext cx="592355" cy="52574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latin typeface="Neutra Text Alt" panose="02000000000000000000" pitchFamily="50" charset="0"/>
                </a:rPr>
                <a:t>4a</a:t>
              </a:r>
            </a:p>
          </p:txBody>
        </p:sp>
        <p:sp>
          <p:nvSpPr>
            <p:cNvPr id="40" name="Oval 39">
              <a:extLst>
                <a:ext uri="{FF2B5EF4-FFF2-40B4-BE49-F238E27FC236}">
                  <a16:creationId xmlns:a16="http://schemas.microsoft.com/office/drawing/2014/main" id="{C27D36BA-997A-48DB-96A3-70CB15A5E1C2}"/>
                </a:ext>
              </a:extLst>
            </p:cNvPr>
            <p:cNvSpPr/>
            <p:nvPr/>
          </p:nvSpPr>
          <p:spPr>
            <a:xfrm>
              <a:off x="7946028" y="3455332"/>
              <a:ext cx="592355" cy="52574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latin typeface="Neutra Text Alt" panose="02000000000000000000" pitchFamily="50" charset="0"/>
                </a:rPr>
                <a:t>4c</a:t>
              </a:r>
            </a:p>
          </p:txBody>
        </p:sp>
      </p:grpSp>
      <p:sp>
        <p:nvSpPr>
          <p:cNvPr id="43" name="TextBox 42">
            <a:extLst>
              <a:ext uri="{FF2B5EF4-FFF2-40B4-BE49-F238E27FC236}">
                <a16:creationId xmlns:a16="http://schemas.microsoft.com/office/drawing/2014/main" id="{1FDA7E88-C0C6-441C-95A4-0DE2176E1C32}"/>
              </a:ext>
            </a:extLst>
          </p:cNvPr>
          <p:cNvSpPr txBox="1"/>
          <p:nvPr/>
        </p:nvSpPr>
        <p:spPr>
          <a:xfrm>
            <a:off x="7016712" y="3178898"/>
            <a:ext cx="1915354" cy="261610"/>
          </a:xfrm>
          <a:prstGeom prst="rect">
            <a:avLst/>
          </a:prstGeom>
          <a:noFill/>
          <a:ln>
            <a:noFill/>
          </a:ln>
        </p:spPr>
        <p:txBody>
          <a:bodyPr wrap="square" lIns="91440" tIns="45720" rIns="91440" bIns="45720" rtlCol="0" anchor="t">
            <a:spAutoFit/>
          </a:bodyPr>
          <a:lstStyle/>
          <a:p>
            <a:r>
              <a:rPr lang="en-US" sz="1100" b="1">
                <a:latin typeface="Neutra Text Alt"/>
              </a:rPr>
              <a:t>Anacostia Riverwalk Trail  </a:t>
            </a:r>
            <a:endParaRPr lang="en-US" sz="1100" b="1">
              <a:latin typeface="Neutra Text Alt" panose="02000000000000000000" pitchFamily="50" charset="0"/>
            </a:endParaRPr>
          </a:p>
        </p:txBody>
      </p:sp>
      <p:sp>
        <p:nvSpPr>
          <p:cNvPr id="45" name="TextBox 44">
            <a:extLst>
              <a:ext uri="{FF2B5EF4-FFF2-40B4-BE49-F238E27FC236}">
                <a16:creationId xmlns:a16="http://schemas.microsoft.com/office/drawing/2014/main" id="{EED40EED-7E2A-4E8D-B052-F05741FA7673}"/>
              </a:ext>
            </a:extLst>
          </p:cNvPr>
          <p:cNvSpPr txBox="1"/>
          <p:nvPr/>
        </p:nvSpPr>
        <p:spPr>
          <a:xfrm>
            <a:off x="10078982" y="5083456"/>
            <a:ext cx="1915354" cy="261610"/>
          </a:xfrm>
          <a:prstGeom prst="rect">
            <a:avLst/>
          </a:prstGeom>
          <a:solidFill>
            <a:schemeClr val="bg1"/>
          </a:solidFill>
          <a:ln>
            <a:solidFill>
              <a:schemeClr val="tx1"/>
            </a:solidFill>
          </a:ln>
        </p:spPr>
        <p:txBody>
          <a:bodyPr wrap="square" rtlCol="0">
            <a:spAutoFit/>
          </a:bodyPr>
          <a:lstStyle/>
          <a:p>
            <a:r>
              <a:rPr lang="en-US" sz="1100" b="1">
                <a:latin typeface="Neutra Text Alt" panose="02000000000000000000" pitchFamily="50" charset="0"/>
              </a:rPr>
              <a:t>4a. Kenilworth Park Section</a:t>
            </a:r>
          </a:p>
        </p:txBody>
      </p:sp>
      <p:sp>
        <p:nvSpPr>
          <p:cNvPr id="47" name="TextBox 46">
            <a:extLst>
              <a:ext uri="{FF2B5EF4-FFF2-40B4-BE49-F238E27FC236}">
                <a16:creationId xmlns:a16="http://schemas.microsoft.com/office/drawing/2014/main" id="{E931BD8D-C1F0-404C-9E94-CEDAB3C36B25}"/>
              </a:ext>
            </a:extLst>
          </p:cNvPr>
          <p:cNvSpPr txBox="1"/>
          <p:nvPr/>
        </p:nvSpPr>
        <p:spPr>
          <a:xfrm>
            <a:off x="9814175" y="3206832"/>
            <a:ext cx="2211968" cy="261610"/>
          </a:xfrm>
          <a:prstGeom prst="rect">
            <a:avLst/>
          </a:prstGeom>
          <a:solidFill>
            <a:schemeClr val="bg1"/>
          </a:solidFill>
          <a:ln>
            <a:solidFill>
              <a:schemeClr val="tx1"/>
            </a:solidFill>
          </a:ln>
        </p:spPr>
        <p:txBody>
          <a:bodyPr wrap="square" rtlCol="0">
            <a:spAutoFit/>
          </a:bodyPr>
          <a:lstStyle/>
          <a:p>
            <a:r>
              <a:rPr lang="en-US" sz="1100" b="1">
                <a:latin typeface="Neutra Text Alt" panose="02000000000000000000" pitchFamily="50" charset="0"/>
              </a:rPr>
              <a:t>4b. Arboretum Bridge &amp; Trail</a:t>
            </a:r>
          </a:p>
        </p:txBody>
      </p:sp>
      <p:sp>
        <p:nvSpPr>
          <p:cNvPr id="49" name="TextBox 48">
            <a:extLst>
              <a:ext uri="{FF2B5EF4-FFF2-40B4-BE49-F238E27FC236}">
                <a16:creationId xmlns:a16="http://schemas.microsoft.com/office/drawing/2014/main" id="{E320F448-0B12-40EE-B0C9-1CE42AD06E7B}"/>
              </a:ext>
            </a:extLst>
          </p:cNvPr>
          <p:cNvSpPr txBox="1"/>
          <p:nvPr/>
        </p:nvSpPr>
        <p:spPr>
          <a:xfrm>
            <a:off x="6253804" y="3830882"/>
            <a:ext cx="1949955" cy="430887"/>
          </a:xfrm>
          <a:prstGeom prst="rect">
            <a:avLst/>
          </a:prstGeom>
          <a:solidFill>
            <a:schemeClr val="bg1"/>
          </a:solidFill>
          <a:ln>
            <a:solidFill>
              <a:schemeClr val="tx1"/>
            </a:solidFill>
          </a:ln>
        </p:spPr>
        <p:txBody>
          <a:bodyPr wrap="square" rtlCol="0">
            <a:spAutoFit/>
          </a:bodyPr>
          <a:lstStyle/>
          <a:p>
            <a:r>
              <a:rPr lang="en-US" sz="1100" b="1">
                <a:latin typeface="Neutra Text Alt" panose="02000000000000000000" pitchFamily="50" charset="0"/>
              </a:rPr>
              <a:t>4c. Arboretum Bridge – Maryland Ave. Connection</a:t>
            </a:r>
          </a:p>
        </p:txBody>
      </p:sp>
      <p:grpSp>
        <p:nvGrpSpPr>
          <p:cNvPr id="55" name="Group 54">
            <a:extLst>
              <a:ext uri="{FF2B5EF4-FFF2-40B4-BE49-F238E27FC236}">
                <a16:creationId xmlns:a16="http://schemas.microsoft.com/office/drawing/2014/main" id="{5D08AC85-5832-4C5B-9863-1A33523962B3}"/>
              </a:ext>
            </a:extLst>
          </p:cNvPr>
          <p:cNvGrpSpPr/>
          <p:nvPr/>
        </p:nvGrpSpPr>
        <p:grpSpPr>
          <a:xfrm>
            <a:off x="206197" y="824158"/>
            <a:ext cx="2200225" cy="624445"/>
            <a:chOff x="697230" y="716205"/>
            <a:chExt cx="2200225" cy="624445"/>
          </a:xfrm>
          <a:solidFill>
            <a:schemeClr val="bg2"/>
          </a:solidFill>
        </p:grpSpPr>
        <p:sp>
          <p:nvSpPr>
            <p:cNvPr id="52" name="TextBox 51">
              <a:extLst>
                <a:ext uri="{FF2B5EF4-FFF2-40B4-BE49-F238E27FC236}">
                  <a16:creationId xmlns:a16="http://schemas.microsoft.com/office/drawing/2014/main" id="{DF8948FC-9D80-43A1-8BDB-77C3B243D1CB}"/>
                </a:ext>
              </a:extLst>
            </p:cNvPr>
            <p:cNvSpPr txBox="1"/>
            <p:nvPr/>
          </p:nvSpPr>
          <p:spPr>
            <a:xfrm>
              <a:off x="697230" y="716205"/>
              <a:ext cx="2200225" cy="624445"/>
            </a:xfrm>
            <a:prstGeom prst="rect">
              <a:avLst/>
            </a:prstGeom>
            <a:grpFill/>
          </p:spPr>
          <p:txBody>
            <a:bodyPr wrap="square" rtlCol="0">
              <a:spAutoFit/>
            </a:bodyPr>
            <a:lstStyle/>
            <a:p>
              <a:endParaRPr lang="en-US"/>
            </a:p>
          </p:txBody>
        </p:sp>
        <p:cxnSp>
          <p:nvCxnSpPr>
            <p:cNvPr id="23" name="Straight Connector 22">
              <a:extLst>
                <a:ext uri="{FF2B5EF4-FFF2-40B4-BE49-F238E27FC236}">
                  <a16:creationId xmlns:a16="http://schemas.microsoft.com/office/drawing/2014/main" id="{95C3125E-52F3-4FA3-9968-DC3EEB79BFAC}"/>
                </a:ext>
              </a:extLst>
            </p:cNvPr>
            <p:cNvCxnSpPr>
              <a:cxnSpLocks/>
            </p:cNvCxnSpPr>
            <p:nvPr/>
          </p:nvCxnSpPr>
          <p:spPr>
            <a:xfrm>
              <a:off x="1042793" y="1135808"/>
              <a:ext cx="364250" cy="0"/>
            </a:xfrm>
            <a:prstGeom prst="line">
              <a:avLst/>
            </a:prstGeom>
            <a:grpFill/>
            <a:ln w="31750"/>
          </p:spPr>
          <p:style>
            <a:lnRef idx="1">
              <a:schemeClr val="accent5"/>
            </a:lnRef>
            <a:fillRef idx="0">
              <a:schemeClr val="accent5"/>
            </a:fillRef>
            <a:effectRef idx="0">
              <a:schemeClr val="accent5"/>
            </a:effectRef>
            <a:fontRef idx="minor">
              <a:schemeClr val="tx1"/>
            </a:fontRef>
          </p:style>
        </p:cxnSp>
        <p:cxnSp>
          <p:nvCxnSpPr>
            <p:cNvPr id="42" name="Straight Connector 41">
              <a:extLst>
                <a:ext uri="{FF2B5EF4-FFF2-40B4-BE49-F238E27FC236}">
                  <a16:creationId xmlns:a16="http://schemas.microsoft.com/office/drawing/2014/main" id="{11A88C12-CD8A-4CB4-B73D-1621151E1ADB}"/>
                </a:ext>
              </a:extLst>
            </p:cNvPr>
            <p:cNvCxnSpPr>
              <a:cxnSpLocks/>
            </p:cNvCxnSpPr>
            <p:nvPr/>
          </p:nvCxnSpPr>
          <p:spPr>
            <a:xfrm>
              <a:off x="1032468" y="867650"/>
              <a:ext cx="374575" cy="1098"/>
            </a:xfrm>
            <a:prstGeom prst="line">
              <a:avLst/>
            </a:prstGeom>
            <a:grpFill/>
            <a:ln w="31750">
              <a:solidFill>
                <a:srgbClr val="339966"/>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A27B31C8-2D25-4341-A8D5-439502F08979}"/>
                </a:ext>
              </a:extLst>
            </p:cNvPr>
            <p:cNvSpPr txBox="1"/>
            <p:nvPr/>
          </p:nvSpPr>
          <p:spPr>
            <a:xfrm>
              <a:off x="1416771" y="728038"/>
              <a:ext cx="848707" cy="307777"/>
            </a:xfrm>
            <a:prstGeom prst="rect">
              <a:avLst/>
            </a:prstGeom>
            <a:grpFill/>
          </p:spPr>
          <p:txBody>
            <a:bodyPr wrap="square" rtlCol="0">
              <a:spAutoFit/>
            </a:bodyPr>
            <a:lstStyle/>
            <a:p>
              <a:r>
                <a:rPr lang="en-US" sz="1400" b="1">
                  <a:latin typeface="Neutra Text" panose="02000000000000000000" pitchFamily="50" charset="0"/>
                </a:rPr>
                <a:t>Existing </a:t>
              </a:r>
            </a:p>
          </p:txBody>
        </p:sp>
        <p:sp>
          <p:nvSpPr>
            <p:cNvPr id="44" name="TextBox 43">
              <a:extLst>
                <a:ext uri="{FF2B5EF4-FFF2-40B4-BE49-F238E27FC236}">
                  <a16:creationId xmlns:a16="http://schemas.microsoft.com/office/drawing/2014/main" id="{4D5739B1-3014-4376-A66B-59A6869B0A0B}"/>
                </a:ext>
              </a:extLst>
            </p:cNvPr>
            <p:cNvSpPr txBox="1"/>
            <p:nvPr/>
          </p:nvSpPr>
          <p:spPr>
            <a:xfrm>
              <a:off x="1426499" y="950458"/>
              <a:ext cx="829249" cy="307777"/>
            </a:xfrm>
            <a:prstGeom prst="rect">
              <a:avLst/>
            </a:prstGeom>
            <a:grpFill/>
          </p:spPr>
          <p:txBody>
            <a:bodyPr wrap="square" rtlCol="0">
              <a:spAutoFit/>
            </a:bodyPr>
            <a:lstStyle/>
            <a:p>
              <a:r>
                <a:rPr lang="en-US" sz="1400" b="1">
                  <a:latin typeface="Neutra Text" panose="02000000000000000000" pitchFamily="50" charset="0"/>
                </a:rPr>
                <a:t>Planned</a:t>
              </a:r>
            </a:p>
          </p:txBody>
        </p:sp>
      </p:grpSp>
      <p:sp>
        <p:nvSpPr>
          <p:cNvPr id="57" name="Flowchart: Process 56">
            <a:extLst>
              <a:ext uri="{FF2B5EF4-FFF2-40B4-BE49-F238E27FC236}">
                <a16:creationId xmlns:a16="http://schemas.microsoft.com/office/drawing/2014/main" id="{C758888F-2602-4B07-8469-4F4440D0C60A}"/>
              </a:ext>
            </a:extLst>
          </p:cNvPr>
          <p:cNvSpPr/>
          <p:nvPr/>
        </p:nvSpPr>
        <p:spPr>
          <a:xfrm>
            <a:off x="7446418" y="827151"/>
            <a:ext cx="3867150" cy="2040740"/>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r>
              <a:rPr lang="en-US" sz="2400">
                <a:solidFill>
                  <a:srgbClr val="FFFFFF"/>
                </a:solidFill>
                <a:latin typeface="Avenier book"/>
              </a:rPr>
              <a:t>DDOT requests $</a:t>
            </a:r>
            <a:r>
              <a:rPr lang="en-US" sz="2400">
                <a:solidFill>
                  <a:schemeClr val="bg1"/>
                </a:solidFill>
                <a:latin typeface="Avenier book"/>
              </a:rPr>
              <a:t>6.1</a:t>
            </a:r>
            <a:r>
              <a:rPr lang="en-US" sz="2400">
                <a:solidFill>
                  <a:srgbClr val="FFFFFF"/>
                </a:solidFill>
                <a:latin typeface="Avenier book"/>
              </a:rPr>
              <a:t>M in FY 2022 and $37.7M across the 6-year CIP to expand and improve the trails network</a:t>
            </a:r>
            <a:endParaRPr lang="en-US" sz="2400">
              <a:latin typeface="Avenier book"/>
            </a:endParaRPr>
          </a:p>
        </p:txBody>
      </p:sp>
    </p:spTree>
    <p:extLst>
      <p:ext uri="{BB962C8B-B14F-4D97-AF65-F5344CB8AC3E}">
        <p14:creationId xmlns:p14="http://schemas.microsoft.com/office/powerpoint/2010/main" val="11049928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C6C0C-0316-4452-B424-C48AE91BE4F6}"/>
              </a:ext>
            </a:extLst>
          </p:cNvPr>
          <p:cNvSpPr>
            <a:spLocks noGrp="1"/>
          </p:cNvSpPr>
          <p:nvPr>
            <p:ph type="title"/>
          </p:nvPr>
        </p:nvSpPr>
        <p:spPr/>
        <p:txBody>
          <a:bodyPr/>
          <a:lstStyle/>
          <a:p>
            <a:r>
              <a:rPr lang="en-US"/>
              <a:t>District Department of Transportation (DDOT)</a:t>
            </a:r>
          </a:p>
        </p:txBody>
      </p:sp>
      <p:sp>
        <p:nvSpPr>
          <p:cNvPr id="3" name="Content Placeholder 2">
            <a:extLst>
              <a:ext uri="{FF2B5EF4-FFF2-40B4-BE49-F238E27FC236}">
                <a16:creationId xmlns:a16="http://schemas.microsoft.com/office/drawing/2014/main" id="{A75651B6-C941-45EF-B446-C146CB81F5B5}"/>
              </a:ext>
            </a:extLst>
          </p:cNvPr>
          <p:cNvSpPr>
            <a:spLocks noGrp="1"/>
          </p:cNvSpPr>
          <p:nvPr>
            <p:ph idx="1"/>
          </p:nvPr>
        </p:nvSpPr>
        <p:spPr/>
        <p:txBody>
          <a:bodyPr vert="horz" lIns="91440" tIns="45720" rIns="91440" bIns="45720" rtlCol="0" anchor="t">
            <a:normAutofit/>
          </a:bodyPr>
          <a:lstStyle/>
          <a:p>
            <a:r>
              <a:rPr lang="en-US"/>
              <a:t>DDOT's mission is to equitably deliver a safe, sustainable and reliable multimodal transportation network for all residents and visitors of the District of Columbia. </a:t>
            </a:r>
          </a:p>
          <a:p>
            <a:endParaRPr lang="en-US" i="1"/>
          </a:p>
          <a:p>
            <a:r>
              <a:rPr lang="en-US"/>
              <a:t>DDOT is committed to elevating and advancing </a:t>
            </a:r>
            <a:r>
              <a:rPr lang="en-US" b="1">
                <a:hlinkClick r:id="rId3"/>
              </a:rPr>
              <a:t>transportation equity</a:t>
            </a:r>
            <a:r>
              <a:rPr lang="en-US"/>
              <a:t> to ensure public investments in transportation justly benefit all residents, visitors and commuters. </a:t>
            </a:r>
          </a:p>
          <a:p>
            <a:endParaRPr lang="en-US"/>
          </a:p>
          <a:p>
            <a:r>
              <a:rPr lang="en-US"/>
              <a:t>DDOT is committed to implementing its goals outlined in </a:t>
            </a:r>
            <a:r>
              <a:rPr lang="en-US" b="1">
                <a:hlinkClick r:id="rId4"/>
              </a:rPr>
              <a:t>moveDC</a:t>
            </a:r>
            <a:r>
              <a:rPr lang="en-US"/>
              <a:t>: </a:t>
            </a:r>
          </a:p>
        </p:txBody>
      </p:sp>
      <p:graphicFrame>
        <p:nvGraphicFramePr>
          <p:cNvPr id="5" name="Diagram 4">
            <a:extLst>
              <a:ext uri="{FF2B5EF4-FFF2-40B4-BE49-F238E27FC236}">
                <a16:creationId xmlns:a16="http://schemas.microsoft.com/office/drawing/2014/main" id="{76DB48D3-3E01-460F-8CBA-96417AF0809A}"/>
              </a:ext>
            </a:extLst>
          </p:cNvPr>
          <p:cNvGraphicFramePr>
            <a:graphicFrameLocks noGrp="1"/>
          </p:cNvGraphicFramePr>
          <p:nvPr>
            <p:extLst>
              <p:ext uri="{D42A27DB-BD31-4B8C-83A1-F6EECF244321}">
                <p14:modId xmlns:p14="http://schemas.microsoft.com/office/powerpoint/2010/main" val="3383556271"/>
              </p:ext>
            </p:extLst>
          </p:nvPr>
        </p:nvGraphicFramePr>
        <p:xfrm>
          <a:off x="1542496" y="3257761"/>
          <a:ext cx="5588978" cy="283491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0" name="Callout: Line 29">
            <a:extLst>
              <a:ext uri="{FF2B5EF4-FFF2-40B4-BE49-F238E27FC236}">
                <a16:creationId xmlns:a16="http://schemas.microsoft.com/office/drawing/2014/main" id="{EE412FF1-C6D4-4EB3-A96D-3C43C54E8CD8}"/>
              </a:ext>
            </a:extLst>
          </p:cNvPr>
          <p:cNvSpPr/>
          <p:nvPr/>
        </p:nvSpPr>
        <p:spPr>
          <a:xfrm>
            <a:off x="8596230" y="2817844"/>
            <a:ext cx="3412687" cy="2140774"/>
          </a:xfrm>
          <a:prstGeom prst="borderCallout1">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cs typeface="Calibri"/>
              </a:rPr>
              <a:t>DDOT's</a:t>
            </a:r>
            <a:r>
              <a:rPr lang="en-US" sz="2000" b="1">
                <a:cs typeface="Calibri"/>
              </a:rPr>
              <a:t> </a:t>
            </a:r>
            <a:r>
              <a:rPr lang="en-US" sz="2200" b="1">
                <a:cs typeface="Calibri"/>
              </a:rPr>
              <a:t>investments in pedestrian, bicycle and transit </a:t>
            </a:r>
            <a:r>
              <a:rPr lang="en-US" sz="2000">
                <a:cs typeface="Calibri"/>
              </a:rPr>
              <a:t>meet many of DDOT's goals: especially </a:t>
            </a:r>
            <a:r>
              <a:rPr lang="en-US" sz="2200" b="1">
                <a:cs typeface="Calibri"/>
              </a:rPr>
              <a:t>mobility</a:t>
            </a:r>
            <a:r>
              <a:rPr lang="en-US" sz="2000">
                <a:cs typeface="Calibri"/>
              </a:rPr>
              <a:t> and </a:t>
            </a:r>
            <a:r>
              <a:rPr lang="en-US" sz="2200" b="1">
                <a:cs typeface="Calibri"/>
              </a:rPr>
              <a:t>sustainability</a:t>
            </a:r>
            <a:r>
              <a:rPr lang="en-US" sz="2000">
                <a:cs typeface="Calibri"/>
              </a:rPr>
              <a:t> while advancing </a:t>
            </a:r>
            <a:r>
              <a:rPr lang="en-US" sz="2200" b="1">
                <a:cs typeface="Calibri"/>
              </a:rPr>
              <a:t>equity</a:t>
            </a:r>
            <a:r>
              <a:rPr lang="en-US" sz="2000">
                <a:cs typeface="Calibri"/>
              </a:rPr>
              <a:t>.</a:t>
            </a:r>
          </a:p>
        </p:txBody>
      </p:sp>
    </p:spTree>
    <p:extLst>
      <p:ext uri="{BB962C8B-B14F-4D97-AF65-F5344CB8AC3E}">
        <p14:creationId xmlns:p14="http://schemas.microsoft.com/office/powerpoint/2010/main" val="6107310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1FD95-64C6-450F-8880-5A559FEBC08B}"/>
              </a:ext>
            </a:extLst>
          </p:cNvPr>
          <p:cNvSpPr>
            <a:spLocks noGrp="1"/>
          </p:cNvSpPr>
          <p:nvPr>
            <p:ph type="title"/>
          </p:nvPr>
        </p:nvSpPr>
        <p:spPr/>
        <p:txBody>
          <a:bodyPr/>
          <a:lstStyle/>
          <a:p>
            <a:r>
              <a:rPr lang="en-US"/>
              <a:t>Biking in the District: 20x2022</a:t>
            </a:r>
          </a:p>
        </p:txBody>
      </p:sp>
      <p:sp>
        <p:nvSpPr>
          <p:cNvPr id="17" name="TextBox 16">
            <a:extLst>
              <a:ext uri="{FF2B5EF4-FFF2-40B4-BE49-F238E27FC236}">
                <a16:creationId xmlns:a16="http://schemas.microsoft.com/office/drawing/2014/main" id="{5716CB86-6A93-43E8-9501-51DAB3DAA0EA}"/>
              </a:ext>
            </a:extLst>
          </p:cNvPr>
          <p:cNvSpPr txBox="1"/>
          <p:nvPr/>
        </p:nvSpPr>
        <p:spPr>
          <a:xfrm>
            <a:off x="771122" y="5632761"/>
            <a:ext cx="2647951"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cs typeface="Calibri"/>
              </a:rPr>
              <a:t>moveDC 2021 Update Snapshot</a:t>
            </a:r>
          </a:p>
        </p:txBody>
      </p:sp>
      <p:sp>
        <p:nvSpPr>
          <p:cNvPr id="19" name="Rectangle 18">
            <a:extLst>
              <a:ext uri="{FF2B5EF4-FFF2-40B4-BE49-F238E27FC236}">
                <a16:creationId xmlns:a16="http://schemas.microsoft.com/office/drawing/2014/main" id="{46813FFA-A8A4-4748-A432-2F2332974957}"/>
              </a:ext>
            </a:extLst>
          </p:cNvPr>
          <p:cNvSpPr/>
          <p:nvPr/>
        </p:nvSpPr>
        <p:spPr>
          <a:xfrm>
            <a:off x="197876" y="760518"/>
            <a:ext cx="4594544" cy="509063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9">
            <a:extLst>
              <a:ext uri="{FF2B5EF4-FFF2-40B4-BE49-F238E27FC236}">
                <a16:creationId xmlns:a16="http://schemas.microsoft.com/office/drawing/2014/main" id="{AB56D498-9C7A-48FB-B73B-6DAEE6712B0D}"/>
              </a:ext>
            </a:extLst>
          </p:cNvPr>
          <p:cNvPicPr>
            <a:picLocks noChangeAspect="1"/>
          </p:cNvPicPr>
          <p:nvPr/>
        </p:nvPicPr>
        <p:blipFill>
          <a:blip r:embed="rId3"/>
          <a:stretch>
            <a:fillRect/>
          </a:stretch>
        </p:blipFill>
        <p:spPr>
          <a:xfrm>
            <a:off x="356763" y="876739"/>
            <a:ext cx="4267200" cy="4733792"/>
          </a:xfrm>
          <a:prstGeom prst="rect">
            <a:avLst/>
          </a:prstGeom>
        </p:spPr>
      </p:pic>
      <p:pic>
        <p:nvPicPr>
          <p:cNvPr id="10" name="Picture 10">
            <a:extLst>
              <a:ext uri="{FF2B5EF4-FFF2-40B4-BE49-F238E27FC236}">
                <a16:creationId xmlns:a16="http://schemas.microsoft.com/office/drawing/2014/main" id="{F0D05F19-DBD2-4445-A366-781F334A0FB6}"/>
              </a:ext>
            </a:extLst>
          </p:cNvPr>
          <p:cNvPicPr>
            <a:picLocks noChangeAspect="1"/>
          </p:cNvPicPr>
          <p:nvPr/>
        </p:nvPicPr>
        <p:blipFill>
          <a:blip r:embed="rId4"/>
          <a:stretch>
            <a:fillRect/>
          </a:stretch>
        </p:blipFill>
        <p:spPr>
          <a:xfrm>
            <a:off x="438045" y="4365092"/>
            <a:ext cx="1708031" cy="1204892"/>
          </a:xfrm>
          <a:prstGeom prst="rect">
            <a:avLst/>
          </a:prstGeom>
        </p:spPr>
      </p:pic>
      <p:sp>
        <p:nvSpPr>
          <p:cNvPr id="18" name="TextBox 17">
            <a:extLst>
              <a:ext uri="{FF2B5EF4-FFF2-40B4-BE49-F238E27FC236}">
                <a16:creationId xmlns:a16="http://schemas.microsoft.com/office/drawing/2014/main" id="{B45AC503-E43E-4B45-98C4-BE7E2C5C67EF}"/>
              </a:ext>
            </a:extLst>
          </p:cNvPr>
          <p:cNvSpPr txBox="1"/>
          <p:nvPr/>
        </p:nvSpPr>
        <p:spPr>
          <a:xfrm>
            <a:off x="434812" y="933400"/>
            <a:ext cx="917276" cy="369332"/>
          </a:xfrm>
          <a:prstGeom prst="rect">
            <a:avLst/>
          </a:prstGeom>
          <a:solidFill>
            <a:schemeClr val="bg1">
              <a:lumMod val="8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cs typeface="Calibri"/>
              </a:rPr>
              <a:t>Bicycle Level of Stress</a:t>
            </a:r>
          </a:p>
        </p:txBody>
      </p:sp>
      <p:pic>
        <p:nvPicPr>
          <p:cNvPr id="5" name="Picture 5">
            <a:extLst>
              <a:ext uri="{FF2B5EF4-FFF2-40B4-BE49-F238E27FC236}">
                <a16:creationId xmlns:a16="http://schemas.microsoft.com/office/drawing/2014/main" id="{A85FD0F2-0E77-420E-BAA1-D01CEFEEBA51}"/>
              </a:ext>
            </a:extLst>
          </p:cNvPr>
          <p:cNvPicPr>
            <a:picLocks noChangeAspect="1"/>
          </p:cNvPicPr>
          <p:nvPr/>
        </p:nvPicPr>
        <p:blipFill>
          <a:blip r:embed="rId5"/>
          <a:stretch>
            <a:fillRect/>
          </a:stretch>
        </p:blipFill>
        <p:spPr>
          <a:xfrm>
            <a:off x="8601821" y="3240894"/>
            <a:ext cx="2743200" cy="2061246"/>
          </a:xfrm>
          <a:prstGeom prst="rect">
            <a:avLst/>
          </a:prstGeom>
        </p:spPr>
      </p:pic>
      <p:sp>
        <p:nvSpPr>
          <p:cNvPr id="6" name="TextBox 5">
            <a:extLst>
              <a:ext uri="{FF2B5EF4-FFF2-40B4-BE49-F238E27FC236}">
                <a16:creationId xmlns:a16="http://schemas.microsoft.com/office/drawing/2014/main" id="{694B181D-583D-430D-8431-255ED9F1DC12}"/>
              </a:ext>
            </a:extLst>
          </p:cNvPr>
          <p:cNvSpPr txBox="1"/>
          <p:nvPr/>
        </p:nvSpPr>
        <p:spPr>
          <a:xfrm>
            <a:off x="4950790" y="881567"/>
            <a:ext cx="3045124" cy="47089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000">
                <a:solidFill>
                  <a:schemeClr val="tx2"/>
                </a:solidFill>
                <a:latin typeface="Avenir Book"/>
              </a:rPr>
              <a:t>DDOT is focused on the completion of the </a:t>
            </a:r>
            <a:r>
              <a:rPr lang="en-US" sz="2000" b="1">
                <a:solidFill>
                  <a:schemeClr val="tx2"/>
                </a:solidFill>
                <a:latin typeface="Avenir Book"/>
              </a:rPr>
              <a:t>20x2022 bicycle plan</a:t>
            </a:r>
            <a:r>
              <a:rPr lang="en-US" sz="2000">
                <a:solidFill>
                  <a:schemeClr val="tx2"/>
                </a:solidFill>
                <a:latin typeface="Avenir Book"/>
              </a:rPr>
              <a:t> and DDOT's continued commitment to expand the bicycle network, which will encourage more people to travel by bike. </a:t>
            </a:r>
          </a:p>
          <a:p>
            <a:endParaRPr lang="en-US" sz="2000">
              <a:solidFill>
                <a:schemeClr val="tx2"/>
              </a:solidFill>
              <a:latin typeface="Avenir Book"/>
              <a:cs typeface="Calibri"/>
            </a:endParaRPr>
          </a:p>
          <a:p>
            <a:pPr marL="285750" indent="-285750">
              <a:buFont typeface="Arial"/>
              <a:buChar char="•"/>
            </a:pPr>
            <a:r>
              <a:rPr lang="en-US" sz="2000">
                <a:solidFill>
                  <a:schemeClr val="tx2"/>
                </a:solidFill>
                <a:latin typeface="Avenir Book"/>
                <a:cs typeface="Calibri"/>
              </a:rPr>
              <a:t>Protected bike lanes are safer than riding in the roadway.</a:t>
            </a:r>
            <a:r>
              <a:rPr lang="en-US" sz="2000" b="1">
                <a:solidFill>
                  <a:schemeClr val="tx2"/>
                </a:solidFill>
                <a:latin typeface="Avenir Book"/>
                <a:cs typeface="Calibri"/>
              </a:rPr>
              <a:t> DDOT has installed 16.6 miles of protected bike lanes.</a:t>
            </a:r>
            <a:r>
              <a:rPr lang="en-US" sz="2000">
                <a:solidFill>
                  <a:schemeClr val="tx2"/>
                </a:solidFill>
                <a:latin typeface="Avenir Book"/>
                <a:cs typeface="Calibri"/>
              </a:rPr>
              <a:t> </a:t>
            </a:r>
          </a:p>
        </p:txBody>
      </p:sp>
      <p:sp>
        <p:nvSpPr>
          <p:cNvPr id="7" name="Flowchart: Process 6">
            <a:extLst>
              <a:ext uri="{FF2B5EF4-FFF2-40B4-BE49-F238E27FC236}">
                <a16:creationId xmlns:a16="http://schemas.microsoft.com/office/drawing/2014/main" id="{D18D316D-0BB3-469A-9624-07DC1CAC0BAF}"/>
              </a:ext>
            </a:extLst>
          </p:cNvPr>
          <p:cNvSpPr/>
          <p:nvPr/>
        </p:nvSpPr>
        <p:spPr>
          <a:xfrm>
            <a:off x="8332953" y="759765"/>
            <a:ext cx="3658738" cy="2108721"/>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2400">
                <a:solidFill>
                  <a:srgbClr val="FFFFFF"/>
                </a:solidFill>
                <a:latin typeface="Avenier book"/>
              </a:rPr>
              <a:t>DDOT requests $7.0M in FY 2022 and $94.1M across the 6-year CIP improve the bicycle network</a:t>
            </a:r>
            <a:endParaRPr lang="en-US" sz="2400">
              <a:latin typeface="Avenier book"/>
            </a:endParaRPr>
          </a:p>
        </p:txBody>
      </p:sp>
    </p:spTree>
    <p:extLst>
      <p:ext uri="{BB962C8B-B14F-4D97-AF65-F5344CB8AC3E}">
        <p14:creationId xmlns:p14="http://schemas.microsoft.com/office/powerpoint/2010/main" val="18820159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57462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B9B58-85B8-4E06-AA1B-CC30AFD24DDA}"/>
              </a:ext>
            </a:extLst>
          </p:cNvPr>
          <p:cNvSpPr>
            <a:spLocks noGrp="1"/>
          </p:cNvSpPr>
          <p:nvPr>
            <p:ph type="title"/>
          </p:nvPr>
        </p:nvSpPr>
        <p:spPr>
          <a:xfrm>
            <a:off x="-1" y="133220"/>
            <a:ext cx="12192001" cy="707349"/>
          </a:xfrm>
        </p:spPr>
        <p:txBody>
          <a:bodyPr/>
          <a:lstStyle/>
          <a:p>
            <a:r>
              <a:rPr lang="en-US" sz="3200"/>
              <a:t>Investing in transit, bicycle, and pedestrian facilities will improve equity in accessibility of where residents need to go</a:t>
            </a:r>
          </a:p>
        </p:txBody>
      </p:sp>
      <p:sp>
        <p:nvSpPr>
          <p:cNvPr id="10" name="TextBox 9">
            <a:extLst>
              <a:ext uri="{FF2B5EF4-FFF2-40B4-BE49-F238E27FC236}">
                <a16:creationId xmlns:a16="http://schemas.microsoft.com/office/drawing/2014/main" id="{2B457704-4C84-4208-93FF-EE598E912C0E}"/>
              </a:ext>
            </a:extLst>
          </p:cNvPr>
          <p:cNvSpPr txBox="1"/>
          <p:nvPr/>
        </p:nvSpPr>
        <p:spPr>
          <a:xfrm>
            <a:off x="100806" y="5800500"/>
            <a:ext cx="2647951"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cs typeface="Calibri"/>
              </a:rPr>
              <a:t>moveDC 2021 Update Snapshot</a:t>
            </a:r>
          </a:p>
        </p:txBody>
      </p:sp>
      <p:pic>
        <p:nvPicPr>
          <p:cNvPr id="7" name="Picture 8">
            <a:extLst>
              <a:ext uri="{FF2B5EF4-FFF2-40B4-BE49-F238E27FC236}">
                <a16:creationId xmlns:a16="http://schemas.microsoft.com/office/drawing/2014/main" id="{19CB041C-AACD-498D-B399-2CA90C77B476}"/>
              </a:ext>
            </a:extLst>
          </p:cNvPr>
          <p:cNvPicPr>
            <a:picLocks noChangeAspect="1"/>
          </p:cNvPicPr>
          <p:nvPr/>
        </p:nvPicPr>
        <p:blipFill>
          <a:blip r:embed="rId3"/>
          <a:stretch>
            <a:fillRect/>
          </a:stretch>
        </p:blipFill>
        <p:spPr>
          <a:xfrm>
            <a:off x="76803" y="1100972"/>
            <a:ext cx="3910780" cy="4736001"/>
          </a:xfrm>
          <a:prstGeom prst="rect">
            <a:avLst/>
          </a:prstGeom>
          <a:ln>
            <a:solidFill>
              <a:schemeClr val="tx2"/>
            </a:solidFill>
          </a:ln>
        </p:spPr>
      </p:pic>
      <p:pic>
        <p:nvPicPr>
          <p:cNvPr id="9" name="Picture 12">
            <a:extLst>
              <a:ext uri="{FF2B5EF4-FFF2-40B4-BE49-F238E27FC236}">
                <a16:creationId xmlns:a16="http://schemas.microsoft.com/office/drawing/2014/main" id="{CFD2CFE4-D661-433D-BC6E-9028573CCE04}"/>
              </a:ext>
            </a:extLst>
          </p:cNvPr>
          <p:cNvPicPr>
            <a:picLocks noChangeAspect="1"/>
          </p:cNvPicPr>
          <p:nvPr/>
        </p:nvPicPr>
        <p:blipFill>
          <a:blip r:embed="rId4"/>
          <a:stretch>
            <a:fillRect/>
          </a:stretch>
        </p:blipFill>
        <p:spPr>
          <a:xfrm>
            <a:off x="140098" y="4371544"/>
            <a:ext cx="1178642" cy="1365763"/>
          </a:xfrm>
          <a:prstGeom prst="rect">
            <a:avLst/>
          </a:prstGeom>
        </p:spPr>
      </p:pic>
      <p:pic>
        <p:nvPicPr>
          <p:cNvPr id="13" name="Picture 14">
            <a:extLst>
              <a:ext uri="{FF2B5EF4-FFF2-40B4-BE49-F238E27FC236}">
                <a16:creationId xmlns:a16="http://schemas.microsoft.com/office/drawing/2014/main" id="{53EE1577-B19B-40E1-88BE-0FD666539028}"/>
              </a:ext>
            </a:extLst>
          </p:cNvPr>
          <p:cNvPicPr>
            <a:picLocks noChangeAspect="1"/>
          </p:cNvPicPr>
          <p:nvPr/>
        </p:nvPicPr>
        <p:blipFill>
          <a:blip r:embed="rId5"/>
          <a:stretch>
            <a:fillRect/>
          </a:stretch>
        </p:blipFill>
        <p:spPr>
          <a:xfrm>
            <a:off x="4070926" y="1099630"/>
            <a:ext cx="4021393" cy="4738685"/>
          </a:xfrm>
          <a:prstGeom prst="rect">
            <a:avLst/>
          </a:prstGeom>
          <a:ln>
            <a:solidFill>
              <a:schemeClr val="tx2"/>
            </a:solidFill>
          </a:ln>
        </p:spPr>
      </p:pic>
      <p:pic>
        <p:nvPicPr>
          <p:cNvPr id="15" name="Picture 16">
            <a:extLst>
              <a:ext uri="{FF2B5EF4-FFF2-40B4-BE49-F238E27FC236}">
                <a16:creationId xmlns:a16="http://schemas.microsoft.com/office/drawing/2014/main" id="{2CDAE9C0-E531-4238-850A-1EBB5D826845}"/>
              </a:ext>
            </a:extLst>
          </p:cNvPr>
          <p:cNvPicPr>
            <a:picLocks noChangeAspect="1"/>
          </p:cNvPicPr>
          <p:nvPr/>
        </p:nvPicPr>
        <p:blipFill>
          <a:blip r:embed="rId6"/>
          <a:stretch>
            <a:fillRect/>
          </a:stretch>
        </p:blipFill>
        <p:spPr>
          <a:xfrm>
            <a:off x="4136986" y="4369547"/>
            <a:ext cx="1111660" cy="1369756"/>
          </a:xfrm>
          <a:prstGeom prst="rect">
            <a:avLst/>
          </a:prstGeom>
        </p:spPr>
      </p:pic>
      <p:pic>
        <p:nvPicPr>
          <p:cNvPr id="17" name="Picture 17">
            <a:extLst>
              <a:ext uri="{FF2B5EF4-FFF2-40B4-BE49-F238E27FC236}">
                <a16:creationId xmlns:a16="http://schemas.microsoft.com/office/drawing/2014/main" id="{D62064F1-8DDC-45E8-8F94-8B0CC1FB4E33}"/>
              </a:ext>
            </a:extLst>
          </p:cNvPr>
          <p:cNvPicPr>
            <a:picLocks noChangeAspect="1"/>
          </p:cNvPicPr>
          <p:nvPr/>
        </p:nvPicPr>
        <p:blipFill>
          <a:blip r:embed="rId7"/>
          <a:stretch>
            <a:fillRect/>
          </a:stretch>
        </p:blipFill>
        <p:spPr>
          <a:xfrm>
            <a:off x="8165151" y="1096238"/>
            <a:ext cx="3926143" cy="4740245"/>
          </a:xfrm>
          <a:prstGeom prst="rect">
            <a:avLst/>
          </a:prstGeom>
          <a:ln>
            <a:solidFill>
              <a:schemeClr val="tx2"/>
            </a:solidFill>
          </a:ln>
        </p:spPr>
      </p:pic>
      <p:pic>
        <p:nvPicPr>
          <p:cNvPr id="18" name="Picture 18">
            <a:extLst>
              <a:ext uri="{FF2B5EF4-FFF2-40B4-BE49-F238E27FC236}">
                <a16:creationId xmlns:a16="http://schemas.microsoft.com/office/drawing/2014/main" id="{F6B3C46A-1F27-4C3F-A031-5DA93D722289}"/>
              </a:ext>
            </a:extLst>
          </p:cNvPr>
          <p:cNvPicPr>
            <a:picLocks noChangeAspect="1"/>
          </p:cNvPicPr>
          <p:nvPr/>
        </p:nvPicPr>
        <p:blipFill>
          <a:blip r:embed="rId8"/>
          <a:stretch>
            <a:fillRect/>
          </a:stretch>
        </p:blipFill>
        <p:spPr>
          <a:xfrm>
            <a:off x="8248572" y="4330678"/>
            <a:ext cx="1175877" cy="1373752"/>
          </a:xfrm>
          <a:prstGeom prst="rect">
            <a:avLst/>
          </a:prstGeom>
        </p:spPr>
      </p:pic>
      <p:sp>
        <p:nvSpPr>
          <p:cNvPr id="19" name="TextBox 18">
            <a:extLst>
              <a:ext uri="{FF2B5EF4-FFF2-40B4-BE49-F238E27FC236}">
                <a16:creationId xmlns:a16="http://schemas.microsoft.com/office/drawing/2014/main" id="{10A1F0AE-A41E-4D4E-B634-1CAAAD92667F}"/>
              </a:ext>
            </a:extLst>
          </p:cNvPr>
          <p:cNvSpPr txBox="1"/>
          <p:nvPr/>
        </p:nvSpPr>
        <p:spPr>
          <a:xfrm>
            <a:off x="2343356" y="1122080"/>
            <a:ext cx="1634584" cy="646331"/>
          </a:xfrm>
          <a:prstGeom prst="rect">
            <a:avLst/>
          </a:prstGeom>
          <a:solidFill>
            <a:schemeClr val="bg1">
              <a:lumMod val="8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spcBef>
                <a:spcPct val="0"/>
              </a:spcBef>
            </a:pPr>
            <a:r>
              <a:rPr lang="en-US"/>
              <a:t>30-minute bus ride</a:t>
            </a:r>
            <a:endParaRPr lang="en-US">
              <a:cs typeface="Calibri"/>
            </a:endParaRPr>
          </a:p>
        </p:txBody>
      </p:sp>
      <p:sp>
        <p:nvSpPr>
          <p:cNvPr id="25" name="TextBox 24">
            <a:extLst>
              <a:ext uri="{FF2B5EF4-FFF2-40B4-BE49-F238E27FC236}">
                <a16:creationId xmlns:a16="http://schemas.microsoft.com/office/drawing/2014/main" id="{6557C30F-78CB-491A-A6E3-B7B8760B6B5D}"/>
              </a:ext>
            </a:extLst>
          </p:cNvPr>
          <p:cNvSpPr txBox="1"/>
          <p:nvPr/>
        </p:nvSpPr>
        <p:spPr>
          <a:xfrm>
            <a:off x="6295474" y="1123012"/>
            <a:ext cx="1759975" cy="646331"/>
          </a:xfrm>
          <a:prstGeom prst="rect">
            <a:avLst/>
          </a:prstGeom>
          <a:solidFill>
            <a:schemeClr val="bg1">
              <a:lumMod val="8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a:t>30-minute bike ride</a:t>
            </a:r>
          </a:p>
        </p:txBody>
      </p:sp>
      <p:sp>
        <p:nvSpPr>
          <p:cNvPr id="27" name="TextBox 26">
            <a:extLst>
              <a:ext uri="{FF2B5EF4-FFF2-40B4-BE49-F238E27FC236}">
                <a16:creationId xmlns:a16="http://schemas.microsoft.com/office/drawing/2014/main" id="{DD4C5ED5-E714-4FB6-95CF-BD9877FB19BC}"/>
              </a:ext>
            </a:extLst>
          </p:cNvPr>
          <p:cNvSpPr txBox="1"/>
          <p:nvPr/>
        </p:nvSpPr>
        <p:spPr>
          <a:xfrm>
            <a:off x="10242523" y="1122079"/>
            <a:ext cx="1759975" cy="369332"/>
          </a:xfrm>
          <a:prstGeom prst="rect">
            <a:avLst/>
          </a:prstGeom>
          <a:solidFill>
            <a:schemeClr val="bg1">
              <a:lumMod val="8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a:t>20-minute walk</a:t>
            </a:r>
          </a:p>
        </p:txBody>
      </p:sp>
    </p:spTree>
    <p:extLst>
      <p:ext uri="{BB962C8B-B14F-4D97-AF65-F5344CB8AC3E}">
        <p14:creationId xmlns:p14="http://schemas.microsoft.com/office/powerpoint/2010/main" val="29349146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DB916-B9F8-47AA-9081-059DD33BBFDF}"/>
              </a:ext>
            </a:extLst>
          </p:cNvPr>
          <p:cNvSpPr>
            <a:spLocks noGrp="1"/>
          </p:cNvSpPr>
          <p:nvPr>
            <p:ph type="title"/>
          </p:nvPr>
        </p:nvSpPr>
        <p:spPr/>
        <p:txBody>
          <a:bodyPr/>
          <a:lstStyle/>
          <a:p>
            <a:r>
              <a:rPr lang="en-US" sz="2800"/>
              <a:t>DDOT is focused on improved mobility in all 8 wards </a:t>
            </a:r>
          </a:p>
        </p:txBody>
      </p:sp>
      <p:pic>
        <p:nvPicPr>
          <p:cNvPr id="6" name="Picture 5">
            <a:extLst>
              <a:ext uri="{FF2B5EF4-FFF2-40B4-BE49-F238E27FC236}">
                <a16:creationId xmlns:a16="http://schemas.microsoft.com/office/drawing/2014/main" id="{298C901B-0C06-48CD-AF43-4071B05C1C06}"/>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l="28144" t="7112" r="25022" b="7315"/>
          <a:stretch/>
        </p:blipFill>
        <p:spPr>
          <a:xfrm>
            <a:off x="7572670" y="824958"/>
            <a:ext cx="4186852" cy="4979109"/>
          </a:xfrm>
          <a:prstGeom prst="rect">
            <a:avLst/>
          </a:prstGeom>
        </p:spPr>
      </p:pic>
      <p:grpSp>
        <p:nvGrpSpPr>
          <p:cNvPr id="7" name="Group 6">
            <a:extLst>
              <a:ext uri="{FF2B5EF4-FFF2-40B4-BE49-F238E27FC236}">
                <a16:creationId xmlns:a16="http://schemas.microsoft.com/office/drawing/2014/main" id="{7B70C5CD-CEE7-478C-80F2-56A5587EB686}"/>
              </a:ext>
            </a:extLst>
          </p:cNvPr>
          <p:cNvGrpSpPr/>
          <p:nvPr/>
        </p:nvGrpSpPr>
        <p:grpSpPr>
          <a:xfrm>
            <a:off x="7692930" y="3925302"/>
            <a:ext cx="1570872" cy="1686660"/>
            <a:chOff x="6096000" y="4107715"/>
            <a:chExt cx="1570872" cy="1686660"/>
          </a:xfrm>
        </p:grpSpPr>
        <p:sp>
          <p:nvSpPr>
            <p:cNvPr id="8" name="Rectangle 7">
              <a:extLst>
                <a:ext uri="{FF2B5EF4-FFF2-40B4-BE49-F238E27FC236}">
                  <a16:creationId xmlns:a16="http://schemas.microsoft.com/office/drawing/2014/main" id="{D6798F35-27A6-4383-AF2D-17E8CC456234}"/>
                </a:ext>
              </a:extLst>
            </p:cNvPr>
            <p:cNvSpPr/>
            <p:nvPr/>
          </p:nvSpPr>
          <p:spPr>
            <a:xfrm rot="10800000">
              <a:off x="6203706" y="4630936"/>
              <a:ext cx="285727" cy="1163437"/>
            </a:xfrm>
            <a:prstGeom prst="rect">
              <a:avLst/>
            </a:prstGeom>
            <a:gradFill flip="none" rotWithShape="1">
              <a:gsLst>
                <a:gs pos="0">
                  <a:srgbClr val="5A4A78"/>
                </a:gs>
                <a:gs pos="50000">
                  <a:srgbClr val="D7C4FF"/>
                </a:gs>
                <a:gs pos="100000">
                  <a:srgbClr val="E6E1FF"/>
                </a:gs>
              </a:gsLst>
              <a:lin ang="54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TextBox 4">
              <a:extLst>
                <a:ext uri="{FF2B5EF4-FFF2-40B4-BE49-F238E27FC236}">
                  <a16:creationId xmlns:a16="http://schemas.microsoft.com/office/drawing/2014/main" id="{79DF7403-E467-422A-90A3-F830D2654221}"/>
                </a:ext>
              </a:extLst>
            </p:cNvPr>
            <p:cNvSpPr txBox="1"/>
            <p:nvPr/>
          </p:nvSpPr>
          <p:spPr>
            <a:xfrm>
              <a:off x="6096000" y="4107715"/>
              <a:ext cx="1570872"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a:t>Transportation Needs Index</a:t>
              </a:r>
            </a:p>
          </p:txBody>
        </p:sp>
        <p:sp>
          <p:nvSpPr>
            <p:cNvPr id="10" name="TextBox 5">
              <a:extLst>
                <a:ext uri="{FF2B5EF4-FFF2-40B4-BE49-F238E27FC236}">
                  <a16:creationId xmlns:a16="http://schemas.microsoft.com/office/drawing/2014/main" id="{454E83D8-2475-46D8-A2B3-B6ABC1A5F21D}"/>
                </a:ext>
              </a:extLst>
            </p:cNvPr>
            <p:cNvSpPr txBox="1"/>
            <p:nvPr/>
          </p:nvSpPr>
          <p:spPr>
            <a:xfrm>
              <a:off x="6552121" y="4630936"/>
              <a:ext cx="888256"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t>Least Need</a:t>
              </a:r>
            </a:p>
          </p:txBody>
        </p:sp>
        <p:sp>
          <p:nvSpPr>
            <p:cNvPr id="11" name="TextBox 6">
              <a:extLst>
                <a:ext uri="{FF2B5EF4-FFF2-40B4-BE49-F238E27FC236}">
                  <a16:creationId xmlns:a16="http://schemas.microsoft.com/office/drawing/2014/main" id="{D5085228-A1C9-44CC-BFFB-2267B30572A9}"/>
                </a:ext>
              </a:extLst>
            </p:cNvPr>
            <p:cNvSpPr txBox="1"/>
            <p:nvPr/>
          </p:nvSpPr>
          <p:spPr>
            <a:xfrm>
              <a:off x="6489434" y="5517376"/>
              <a:ext cx="1099660"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t>Greatest Need</a:t>
              </a:r>
            </a:p>
          </p:txBody>
        </p:sp>
      </p:grpSp>
      <p:pic>
        <p:nvPicPr>
          <p:cNvPr id="14" name="Picture 14">
            <a:extLst>
              <a:ext uri="{FF2B5EF4-FFF2-40B4-BE49-F238E27FC236}">
                <a16:creationId xmlns:a16="http://schemas.microsoft.com/office/drawing/2014/main" id="{FE06F0CC-4050-400F-B3F8-4C1D009980D3}"/>
              </a:ext>
            </a:extLst>
          </p:cNvPr>
          <p:cNvPicPr>
            <a:picLocks noGrp="1" noChangeAspect="1"/>
          </p:cNvPicPr>
          <p:nvPr>
            <p:ph idx="1"/>
          </p:nvPr>
        </p:nvPicPr>
        <p:blipFill>
          <a:blip r:embed="rId4"/>
          <a:stretch>
            <a:fillRect/>
          </a:stretch>
        </p:blipFill>
        <p:spPr>
          <a:xfrm>
            <a:off x="671168" y="2633302"/>
            <a:ext cx="5961606" cy="3155694"/>
          </a:xfrm>
          <a:ln>
            <a:noFill/>
          </a:ln>
        </p:spPr>
      </p:pic>
      <p:sp>
        <p:nvSpPr>
          <p:cNvPr id="15" name="TextBox 14">
            <a:extLst>
              <a:ext uri="{FF2B5EF4-FFF2-40B4-BE49-F238E27FC236}">
                <a16:creationId xmlns:a16="http://schemas.microsoft.com/office/drawing/2014/main" id="{06E5B89A-6BEB-448D-8667-F37780563B5A}"/>
              </a:ext>
            </a:extLst>
          </p:cNvPr>
          <p:cNvSpPr txBox="1"/>
          <p:nvPr/>
        </p:nvSpPr>
        <p:spPr>
          <a:xfrm>
            <a:off x="290420" y="805872"/>
            <a:ext cx="6913244"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100">
                <a:solidFill>
                  <a:schemeClr val="tx2"/>
                </a:solidFill>
                <a:latin typeface="Avenir Book"/>
              </a:rPr>
              <a:t>This transportation needs map shows proximity to high frequency transit, access to jobs and destinations, and safety risks. DDOT recognizes the opportunity to</a:t>
            </a:r>
            <a:r>
              <a:rPr lang="en-US" sz="2100" b="1">
                <a:solidFill>
                  <a:schemeClr val="tx2"/>
                </a:solidFill>
                <a:latin typeface="Avenir Book"/>
              </a:rPr>
              <a:t> improve access and safety for historically under-resourced communities</a:t>
            </a:r>
            <a:r>
              <a:rPr lang="en-US" sz="2100">
                <a:solidFill>
                  <a:schemeClr val="tx2"/>
                </a:solidFill>
                <a:latin typeface="Avenir Book"/>
              </a:rPr>
              <a:t>. </a:t>
            </a:r>
            <a:endParaRPr lang="en-US" sz="2100">
              <a:solidFill>
                <a:schemeClr val="tx2"/>
              </a:solidFill>
              <a:latin typeface="Avenir Book"/>
              <a:cs typeface="Calibri"/>
            </a:endParaRPr>
          </a:p>
        </p:txBody>
      </p:sp>
      <p:sp>
        <p:nvSpPr>
          <p:cNvPr id="16" name="TextBox 15">
            <a:extLst>
              <a:ext uri="{FF2B5EF4-FFF2-40B4-BE49-F238E27FC236}">
                <a16:creationId xmlns:a16="http://schemas.microsoft.com/office/drawing/2014/main" id="{43005794-C6F1-4D30-9824-929B06201052}"/>
              </a:ext>
            </a:extLst>
          </p:cNvPr>
          <p:cNvSpPr txBox="1"/>
          <p:nvPr/>
        </p:nvSpPr>
        <p:spPr>
          <a:xfrm>
            <a:off x="2099" y="5789100"/>
            <a:ext cx="1438274"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t>moveDC 2021 Update</a:t>
            </a:r>
          </a:p>
        </p:txBody>
      </p:sp>
      <p:sp>
        <p:nvSpPr>
          <p:cNvPr id="3" name="Rectangle 2">
            <a:extLst>
              <a:ext uri="{FF2B5EF4-FFF2-40B4-BE49-F238E27FC236}">
                <a16:creationId xmlns:a16="http://schemas.microsoft.com/office/drawing/2014/main" id="{9232A658-2736-403C-B3C2-F5A7CBF33EFB}"/>
              </a:ext>
            </a:extLst>
          </p:cNvPr>
          <p:cNvSpPr/>
          <p:nvPr/>
        </p:nvSpPr>
        <p:spPr>
          <a:xfrm>
            <a:off x="7562318" y="749551"/>
            <a:ext cx="4182223" cy="51337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75749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1FD95-64C6-450F-8880-5A559FEBC08B}"/>
              </a:ext>
            </a:extLst>
          </p:cNvPr>
          <p:cNvSpPr>
            <a:spLocks noGrp="1"/>
          </p:cNvSpPr>
          <p:nvPr>
            <p:ph type="title"/>
          </p:nvPr>
        </p:nvSpPr>
        <p:spPr>
          <a:xfrm>
            <a:off x="-1" y="181384"/>
            <a:ext cx="12192001" cy="707349"/>
          </a:xfrm>
        </p:spPr>
        <p:txBody>
          <a:bodyPr/>
          <a:lstStyle/>
          <a:p>
            <a:pPr algn="ctr"/>
            <a:r>
              <a:rPr lang="en-US"/>
              <a:t>The District will achieve 75% of all commute trips </a:t>
            </a:r>
            <a:br>
              <a:rPr lang="en-US"/>
            </a:br>
            <a:r>
              <a:rPr lang="en-US"/>
              <a:t>by non-auto modes by 2032</a:t>
            </a:r>
          </a:p>
        </p:txBody>
      </p:sp>
      <p:sp>
        <p:nvSpPr>
          <p:cNvPr id="5" name="Content Placeholder 4">
            <a:extLst>
              <a:ext uri="{FF2B5EF4-FFF2-40B4-BE49-F238E27FC236}">
                <a16:creationId xmlns:a16="http://schemas.microsoft.com/office/drawing/2014/main" id="{57F08AA2-17E1-4612-896B-7F265669E703}"/>
              </a:ext>
            </a:extLst>
          </p:cNvPr>
          <p:cNvSpPr>
            <a:spLocks noGrp="1"/>
          </p:cNvSpPr>
          <p:nvPr>
            <p:ph idx="1"/>
          </p:nvPr>
        </p:nvSpPr>
        <p:spPr>
          <a:xfrm>
            <a:off x="19473" y="4764382"/>
            <a:ext cx="4011638" cy="1464842"/>
          </a:xfrm>
        </p:spPr>
        <p:txBody>
          <a:bodyPr vert="horz" lIns="91440" tIns="45720" rIns="91440" bIns="45720" rtlCol="0" anchor="t">
            <a:normAutofit/>
          </a:bodyPr>
          <a:lstStyle/>
          <a:p>
            <a:r>
              <a:rPr lang="en-US" sz="1800"/>
              <a:t>DDOT is committed to improving </a:t>
            </a:r>
            <a:r>
              <a:rPr lang="en-US" sz="1800" b="1"/>
              <a:t>bus speeds and reliability </a:t>
            </a:r>
          </a:p>
        </p:txBody>
      </p:sp>
      <p:pic>
        <p:nvPicPr>
          <p:cNvPr id="3" name="Picture 3">
            <a:extLst>
              <a:ext uri="{FF2B5EF4-FFF2-40B4-BE49-F238E27FC236}">
                <a16:creationId xmlns:a16="http://schemas.microsoft.com/office/drawing/2014/main" id="{0BE17C4F-B859-4CC2-8A46-9163122863F9}"/>
              </a:ext>
            </a:extLst>
          </p:cNvPr>
          <p:cNvPicPr>
            <a:picLocks noChangeAspect="1"/>
          </p:cNvPicPr>
          <p:nvPr/>
        </p:nvPicPr>
        <p:blipFill>
          <a:blip r:embed="rId3"/>
          <a:stretch>
            <a:fillRect/>
          </a:stretch>
        </p:blipFill>
        <p:spPr>
          <a:xfrm>
            <a:off x="8589358" y="1976676"/>
            <a:ext cx="2743200" cy="2705565"/>
          </a:xfrm>
          <a:prstGeom prst="rect">
            <a:avLst/>
          </a:prstGeom>
        </p:spPr>
      </p:pic>
      <p:pic>
        <p:nvPicPr>
          <p:cNvPr id="4" name="Picture 5">
            <a:extLst>
              <a:ext uri="{FF2B5EF4-FFF2-40B4-BE49-F238E27FC236}">
                <a16:creationId xmlns:a16="http://schemas.microsoft.com/office/drawing/2014/main" id="{B7F3F364-0438-4728-887E-A4C571070972}"/>
              </a:ext>
            </a:extLst>
          </p:cNvPr>
          <p:cNvPicPr>
            <a:picLocks noChangeAspect="1"/>
          </p:cNvPicPr>
          <p:nvPr/>
        </p:nvPicPr>
        <p:blipFill>
          <a:blip r:embed="rId4"/>
          <a:stretch>
            <a:fillRect/>
          </a:stretch>
        </p:blipFill>
        <p:spPr>
          <a:xfrm>
            <a:off x="212306" y="1973785"/>
            <a:ext cx="3632200" cy="2714223"/>
          </a:xfrm>
          <a:prstGeom prst="rect">
            <a:avLst/>
          </a:prstGeom>
        </p:spPr>
      </p:pic>
      <p:sp>
        <p:nvSpPr>
          <p:cNvPr id="7" name="TextBox 6">
            <a:extLst>
              <a:ext uri="{FF2B5EF4-FFF2-40B4-BE49-F238E27FC236}">
                <a16:creationId xmlns:a16="http://schemas.microsoft.com/office/drawing/2014/main" id="{7EC865A7-2123-488E-B25C-D93B5D0573ED}"/>
              </a:ext>
            </a:extLst>
          </p:cNvPr>
          <p:cNvSpPr txBox="1"/>
          <p:nvPr/>
        </p:nvSpPr>
        <p:spPr>
          <a:xfrm>
            <a:off x="4180005" y="4764821"/>
            <a:ext cx="4007852"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solidFill>
                  <a:srgbClr val="293E6B"/>
                </a:solidFill>
                <a:latin typeface="Avienir book"/>
              </a:rPr>
              <a:t>DDOT is committed to integrating and expanding the </a:t>
            </a:r>
            <a:r>
              <a:rPr lang="en-US" b="1">
                <a:solidFill>
                  <a:srgbClr val="293E6B"/>
                </a:solidFill>
                <a:latin typeface="Avienir book"/>
              </a:rPr>
              <a:t>bicycle and pedestrian network </a:t>
            </a:r>
            <a:endParaRPr lang="en-US">
              <a:latin typeface="Avienir book"/>
              <a:cs typeface="Calibri"/>
            </a:endParaRPr>
          </a:p>
        </p:txBody>
      </p:sp>
      <p:sp>
        <p:nvSpPr>
          <p:cNvPr id="9" name="TextBox 8">
            <a:extLst>
              <a:ext uri="{FF2B5EF4-FFF2-40B4-BE49-F238E27FC236}">
                <a16:creationId xmlns:a16="http://schemas.microsoft.com/office/drawing/2014/main" id="{65A0E136-1D76-4908-80AC-778DF364789D}"/>
              </a:ext>
            </a:extLst>
          </p:cNvPr>
          <p:cNvSpPr txBox="1"/>
          <p:nvPr/>
        </p:nvSpPr>
        <p:spPr>
          <a:xfrm>
            <a:off x="8033169" y="4765438"/>
            <a:ext cx="4141928"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solidFill>
                  <a:srgbClr val="293E6B"/>
                </a:solidFill>
                <a:latin typeface="Avenir Book"/>
              </a:rPr>
              <a:t>DDOT is committed improving economic equity and accessibility through safe, efficient, </a:t>
            </a:r>
            <a:r>
              <a:rPr lang="en-US" b="1">
                <a:solidFill>
                  <a:srgbClr val="293E6B"/>
                </a:solidFill>
                <a:latin typeface="Avenir Book"/>
              </a:rPr>
              <a:t>integrated transit</a:t>
            </a:r>
            <a:r>
              <a:rPr lang="en-US">
                <a:solidFill>
                  <a:srgbClr val="293E6B"/>
                </a:solidFill>
                <a:latin typeface="Avenir Book"/>
              </a:rPr>
              <a:t> options</a:t>
            </a:r>
            <a:endParaRPr lang="en-US">
              <a:cs typeface="Calibri"/>
            </a:endParaRPr>
          </a:p>
        </p:txBody>
      </p:sp>
      <p:sp>
        <p:nvSpPr>
          <p:cNvPr id="6" name="TextBox 5">
            <a:extLst>
              <a:ext uri="{FF2B5EF4-FFF2-40B4-BE49-F238E27FC236}">
                <a16:creationId xmlns:a16="http://schemas.microsoft.com/office/drawing/2014/main" id="{5CB921DD-D21D-44B1-9358-09BE2D7F3091}"/>
              </a:ext>
            </a:extLst>
          </p:cNvPr>
          <p:cNvSpPr txBox="1"/>
          <p:nvPr/>
        </p:nvSpPr>
        <p:spPr>
          <a:xfrm>
            <a:off x="1498430" y="1362004"/>
            <a:ext cx="98641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chemeClr val="accent2"/>
                </a:solidFill>
                <a:latin typeface="Avienir book"/>
              </a:rPr>
              <a:t>BUS</a:t>
            </a:r>
          </a:p>
        </p:txBody>
      </p:sp>
      <p:sp>
        <p:nvSpPr>
          <p:cNvPr id="18" name="TextBox 17">
            <a:extLst>
              <a:ext uri="{FF2B5EF4-FFF2-40B4-BE49-F238E27FC236}">
                <a16:creationId xmlns:a16="http://schemas.microsoft.com/office/drawing/2014/main" id="{A6A4C79F-7C91-4692-8B76-B3CF6D5B7313}"/>
              </a:ext>
            </a:extLst>
          </p:cNvPr>
          <p:cNvSpPr txBox="1"/>
          <p:nvPr/>
        </p:nvSpPr>
        <p:spPr>
          <a:xfrm>
            <a:off x="9280247" y="1364116"/>
            <a:ext cx="136104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b="1">
                <a:solidFill>
                  <a:schemeClr val="accent2"/>
                </a:solidFill>
                <a:latin typeface="Avienir book"/>
              </a:rPr>
              <a:t>&amp; BIKE</a:t>
            </a:r>
          </a:p>
        </p:txBody>
      </p:sp>
      <p:sp>
        <p:nvSpPr>
          <p:cNvPr id="19" name="TextBox 18">
            <a:extLst>
              <a:ext uri="{FF2B5EF4-FFF2-40B4-BE49-F238E27FC236}">
                <a16:creationId xmlns:a16="http://schemas.microsoft.com/office/drawing/2014/main" id="{6E0811F4-8F07-4E3D-9670-58D7C0449123}"/>
              </a:ext>
            </a:extLst>
          </p:cNvPr>
          <p:cNvSpPr txBox="1"/>
          <p:nvPr/>
        </p:nvSpPr>
        <p:spPr>
          <a:xfrm>
            <a:off x="5641033" y="1366896"/>
            <a:ext cx="129961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b="1">
                <a:solidFill>
                  <a:schemeClr val="accent2"/>
                </a:solidFill>
                <a:latin typeface="Avienir book"/>
              </a:rPr>
              <a:t>WALK</a:t>
            </a:r>
          </a:p>
        </p:txBody>
      </p:sp>
      <p:pic>
        <p:nvPicPr>
          <p:cNvPr id="8" name="Picture 10">
            <a:extLst>
              <a:ext uri="{FF2B5EF4-FFF2-40B4-BE49-F238E27FC236}">
                <a16:creationId xmlns:a16="http://schemas.microsoft.com/office/drawing/2014/main" id="{FA0BE01A-5772-4270-AEA6-2A84720E6F8E}"/>
              </a:ext>
            </a:extLst>
          </p:cNvPr>
          <p:cNvPicPr>
            <a:picLocks noChangeAspect="1"/>
          </p:cNvPicPr>
          <p:nvPr/>
        </p:nvPicPr>
        <p:blipFill rotWithShape="1">
          <a:blip r:embed="rId5"/>
          <a:srcRect t="13290" r="-328" b="424"/>
          <a:stretch/>
        </p:blipFill>
        <p:spPr>
          <a:xfrm>
            <a:off x="4835060" y="1973784"/>
            <a:ext cx="2746010" cy="2704930"/>
          </a:xfrm>
          <a:prstGeom prst="rect">
            <a:avLst/>
          </a:prstGeom>
        </p:spPr>
      </p:pic>
    </p:spTree>
    <p:extLst>
      <p:ext uri="{BB962C8B-B14F-4D97-AF65-F5344CB8AC3E}">
        <p14:creationId xmlns:p14="http://schemas.microsoft.com/office/powerpoint/2010/main" val="35099886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1FD95-64C6-450F-8880-5A559FEBC08B}"/>
              </a:ext>
            </a:extLst>
          </p:cNvPr>
          <p:cNvSpPr>
            <a:spLocks noGrp="1"/>
          </p:cNvSpPr>
          <p:nvPr>
            <p:ph type="title"/>
          </p:nvPr>
        </p:nvSpPr>
        <p:spPr/>
        <p:txBody>
          <a:bodyPr/>
          <a:lstStyle/>
          <a:p>
            <a:r>
              <a:rPr lang="en-US"/>
              <a:t>Opportunities for mobility improvements</a:t>
            </a:r>
          </a:p>
        </p:txBody>
      </p:sp>
      <p:sp>
        <p:nvSpPr>
          <p:cNvPr id="17" name="TextBox 16">
            <a:extLst>
              <a:ext uri="{FF2B5EF4-FFF2-40B4-BE49-F238E27FC236}">
                <a16:creationId xmlns:a16="http://schemas.microsoft.com/office/drawing/2014/main" id="{5716CB86-6A93-43E8-9501-51DAB3DAA0EA}"/>
              </a:ext>
            </a:extLst>
          </p:cNvPr>
          <p:cNvSpPr txBox="1"/>
          <p:nvPr/>
        </p:nvSpPr>
        <p:spPr>
          <a:xfrm>
            <a:off x="158315" y="5594724"/>
            <a:ext cx="2647951"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cs typeface="Calibri"/>
              </a:rPr>
              <a:t>moveDC 2021 Update Snapshot</a:t>
            </a:r>
          </a:p>
        </p:txBody>
      </p:sp>
      <p:pic>
        <p:nvPicPr>
          <p:cNvPr id="10" name="Picture 11">
            <a:extLst>
              <a:ext uri="{FF2B5EF4-FFF2-40B4-BE49-F238E27FC236}">
                <a16:creationId xmlns:a16="http://schemas.microsoft.com/office/drawing/2014/main" id="{674A3BEA-68CC-494C-A309-675F5C4A80BE}"/>
              </a:ext>
            </a:extLst>
          </p:cNvPr>
          <p:cNvPicPr>
            <a:picLocks noChangeAspect="1"/>
          </p:cNvPicPr>
          <p:nvPr/>
        </p:nvPicPr>
        <p:blipFill>
          <a:blip r:embed="rId3"/>
          <a:stretch>
            <a:fillRect/>
          </a:stretch>
        </p:blipFill>
        <p:spPr>
          <a:xfrm>
            <a:off x="4421324" y="873501"/>
            <a:ext cx="3585717" cy="4666418"/>
          </a:xfrm>
          <a:prstGeom prst="rect">
            <a:avLst/>
          </a:prstGeom>
        </p:spPr>
      </p:pic>
      <p:pic>
        <p:nvPicPr>
          <p:cNvPr id="12" name="Picture 11">
            <a:extLst>
              <a:ext uri="{FF2B5EF4-FFF2-40B4-BE49-F238E27FC236}">
                <a16:creationId xmlns:a16="http://schemas.microsoft.com/office/drawing/2014/main" id="{CD9F9D15-641D-4774-B438-D3CAAC2E2E01}"/>
              </a:ext>
            </a:extLst>
          </p:cNvPr>
          <p:cNvPicPr>
            <a:picLocks noChangeAspect="1"/>
          </p:cNvPicPr>
          <p:nvPr/>
        </p:nvPicPr>
        <p:blipFill>
          <a:blip r:embed="rId4"/>
          <a:stretch>
            <a:fillRect/>
          </a:stretch>
        </p:blipFill>
        <p:spPr>
          <a:xfrm>
            <a:off x="336310" y="997972"/>
            <a:ext cx="3931956" cy="44274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Picture 20">
            <a:extLst>
              <a:ext uri="{FF2B5EF4-FFF2-40B4-BE49-F238E27FC236}">
                <a16:creationId xmlns:a16="http://schemas.microsoft.com/office/drawing/2014/main" id="{576F7F04-DEF0-4F59-9921-34EB52E137BA}"/>
              </a:ext>
            </a:extLst>
          </p:cNvPr>
          <p:cNvPicPr>
            <a:picLocks noChangeAspect="1"/>
          </p:cNvPicPr>
          <p:nvPr/>
        </p:nvPicPr>
        <p:blipFill rotWithShape="1">
          <a:blip r:embed="rId5"/>
          <a:srcRect t="57844"/>
          <a:stretch/>
        </p:blipFill>
        <p:spPr>
          <a:xfrm>
            <a:off x="389051" y="4546757"/>
            <a:ext cx="1287986" cy="764574"/>
          </a:xfrm>
          <a:prstGeom prst="rect">
            <a:avLst/>
          </a:prstGeom>
        </p:spPr>
      </p:pic>
      <p:sp>
        <p:nvSpPr>
          <p:cNvPr id="23" name="TextBox 5">
            <a:extLst>
              <a:ext uri="{FF2B5EF4-FFF2-40B4-BE49-F238E27FC236}">
                <a16:creationId xmlns:a16="http://schemas.microsoft.com/office/drawing/2014/main" id="{E66CF909-86B6-475C-89FF-15A757AE9C27}"/>
              </a:ext>
            </a:extLst>
          </p:cNvPr>
          <p:cNvSpPr txBox="1"/>
          <p:nvPr/>
        </p:nvSpPr>
        <p:spPr>
          <a:xfrm>
            <a:off x="417537" y="4007622"/>
            <a:ext cx="1235794" cy="507831"/>
          </a:xfrm>
          <a:prstGeom prst="rect">
            <a:avLst/>
          </a:prstGeom>
          <a:solidFill>
            <a:srgbClr val="FCFCFC"/>
          </a:solid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a:solidFill>
                  <a:schemeClr val="tx1">
                    <a:lumMod val="90000"/>
                    <a:lumOff val="10000"/>
                  </a:schemeClr>
                </a:solidFill>
                <a:latin typeface="Avenir Book"/>
              </a:rPr>
              <a:t>Average Commute Time for all Modes by Ward</a:t>
            </a:r>
          </a:p>
        </p:txBody>
      </p:sp>
      <p:sp>
        <p:nvSpPr>
          <p:cNvPr id="6" name="Rectangle 5">
            <a:extLst>
              <a:ext uri="{FF2B5EF4-FFF2-40B4-BE49-F238E27FC236}">
                <a16:creationId xmlns:a16="http://schemas.microsoft.com/office/drawing/2014/main" id="{B1FA9CA0-B47A-4301-BD57-68DF6A4FB00C}"/>
              </a:ext>
            </a:extLst>
          </p:cNvPr>
          <p:cNvSpPr/>
          <p:nvPr/>
        </p:nvSpPr>
        <p:spPr>
          <a:xfrm>
            <a:off x="194534" y="724663"/>
            <a:ext cx="7820927" cy="510152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D8B64B6-25E0-4511-BAD9-6F78C508B68E}"/>
              </a:ext>
            </a:extLst>
          </p:cNvPr>
          <p:cNvSpPr txBox="1"/>
          <p:nvPr/>
        </p:nvSpPr>
        <p:spPr>
          <a:xfrm>
            <a:off x="8177806" y="3150265"/>
            <a:ext cx="3886199"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3845" indent="-283845">
              <a:buFont typeface="Arial"/>
              <a:buChar char="•"/>
            </a:pPr>
            <a:r>
              <a:rPr lang="en-US">
                <a:solidFill>
                  <a:schemeClr val="tx2"/>
                </a:solidFill>
                <a:latin typeface="Neutra Text"/>
                <a:cs typeface="Calibri"/>
              </a:rPr>
              <a:t>Comprehensive transit network improvements will help </a:t>
            </a:r>
            <a:r>
              <a:rPr lang="en-US" b="1">
                <a:solidFill>
                  <a:schemeClr val="tx2"/>
                </a:solidFill>
                <a:latin typeface="Neutra Text"/>
                <a:cs typeface="Calibri"/>
              </a:rPr>
              <a:t>improve the time it takes residents to get to work </a:t>
            </a:r>
            <a:endParaRPr lang="en-US">
              <a:solidFill>
                <a:schemeClr val="tx2"/>
              </a:solidFill>
              <a:latin typeface="Neutra Text"/>
            </a:endParaRPr>
          </a:p>
          <a:p>
            <a:pPr marL="285750" indent="-285750">
              <a:buFont typeface="Arial"/>
              <a:buChar char="•"/>
            </a:pPr>
            <a:endParaRPr lang="en-US">
              <a:solidFill>
                <a:schemeClr val="tx2"/>
              </a:solidFill>
              <a:latin typeface="Neutra Text"/>
              <a:cs typeface="Calibri"/>
            </a:endParaRPr>
          </a:p>
          <a:p>
            <a:pPr marL="285750" indent="-285750">
              <a:buFont typeface="Arial"/>
              <a:buChar char="•"/>
            </a:pPr>
            <a:r>
              <a:rPr lang="en-US">
                <a:solidFill>
                  <a:schemeClr val="tx2"/>
                </a:solidFill>
                <a:latin typeface="Neutra Text"/>
                <a:cs typeface="Calibri"/>
              </a:rPr>
              <a:t>Comprehensive, safe bike and pedestrian networks will help </a:t>
            </a:r>
            <a:r>
              <a:rPr lang="en-US" b="1">
                <a:solidFill>
                  <a:schemeClr val="tx2"/>
                </a:solidFill>
                <a:latin typeface="Neutra Text"/>
                <a:cs typeface="Calibri"/>
              </a:rPr>
              <a:t>accelerate growth in walking and biking</a:t>
            </a:r>
          </a:p>
        </p:txBody>
      </p:sp>
      <p:sp>
        <p:nvSpPr>
          <p:cNvPr id="4" name="Flowchart: Process 3">
            <a:extLst>
              <a:ext uri="{FF2B5EF4-FFF2-40B4-BE49-F238E27FC236}">
                <a16:creationId xmlns:a16="http://schemas.microsoft.com/office/drawing/2014/main" id="{6287F343-CB76-48C1-980F-C4DC5BB1DE9C}"/>
              </a:ext>
            </a:extLst>
          </p:cNvPr>
          <p:cNvSpPr/>
          <p:nvPr/>
        </p:nvSpPr>
        <p:spPr>
          <a:xfrm>
            <a:off x="8173811" y="710130"/>
            <a:ext cx="3819525" cy="2219325"/>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endParaRPr lang="en-US" sz="2400">
              <a:solidFill>
                <a:srgbClr val="FFFFFF"/>
              </a:solidFill>
              <a:latin typeface="Neutra Text"/>
            </a:endParaRPr>
          </a:p>
          <a:p>
            <a:r>
              <a:rPr lang="en-US" sz="2400">
                <a:solidFill>
                  <a:srgbClr val="FFFFFF"/>
                </a:solidFill>
                <a:latin typeface="Neutra Text"/>
              </a:rPr>
              <a:t>46% of DDOT’s 6-year CIP request is directly related to bicycle, pedestrian, and transit improvements</a:t>
            </a:r>
            <a:endParaRPr lang="en-US">
              <a:latin typeface="Neutra Text"/>
            </a:endParaRPr>
          </a:p>
          <a:p>
            <a:endParaRPr lang="en-US" sz="3000">
              <a:latin typeface="Avenier book"/>
            </a:endParaRPr>
          </a:p>
        </p:txBody>
      </p:sp>
    </p:spTree>
    <p:extLst>
      <p:ext uri="{BB962C8B-B14F-4D97-AF65-F5344CB8AC3E}">
        <p14:creationId xmlns:p14="http://schemas.microsoft.com/office/powerpoint/2010/main" val="41190936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B9B58-85B8-4E06-AA1B-CC30AFD24DDA}"/>
              </a:ext>
            </a:extLst>
          </p:cNvPr>
          <p:cNvSpPr>
            <a:spLocks noGrp="1"/>
          </p:cNvSpPr>
          <p:nvPr>
            <p:ph type="title"/>
          </p:nvPr>
        </p:nvSpPr>
        <p:spPr/>
        <p:txBody>
          <a:bodyPr/>
          <a:lstStyle/>
          <a:p>
            <a:r>
              <a:rPr lang="en-US"/>
              <a:t>Taking transit in the District </a:t>
            </a:r>
          </a:p>
        </p:txBody>
      </p:sp>
      <p:sp>
        <p:nvSpPr>
          <p:cNvPr id="3" name="Content Placeholder 2">
            <a:extLst>
              <a:ext uri="{FF2B5EF4-FFF2-40B4-BE49-F238E27FC236}">
                <a16:creationId xmlns:a16="http://schemas.microsoft.com/office/drawing/2014/main" id="{4671391E-B835-4ED9-956D-C80FB0A366FA}"/>
              </a:ext>
            </a:extLst>
          </p:cNvPr>
          <p:cNvSpPr>
            <a:spLocks noGrp="1"/>
          </p:cNvSpPr>
          <p:nvPr>
            <p:ph idx="1"/>
          </p:nvPr>
        </p:nvSpPr>
        <p:spPr>
          <a:xfrm>
            <a:off x="242392" y="949123"/>
            <a:ext cx="4508027" cy="4919241"/>
          </a:xfrm>
        </p:spPr>
        <p:txBody>
          <a:bodyPr vert="horz" lIns="91440" tIns="45720" rIns="91440" bIns="45720" rtlCol="0" anchor="t">
            <a:normAutofit/>
          </a:bodyPr>
          <a:lstStyle/>
          <a:p>
            <a:pPr marL="0" indent="0">
              <a:buNone/>
            </a:pPr>
            <a:endParaRPr lang="nn-NO"/>
          </a:p>
          <a:p>
            <a:pPr marL="0" indent="0">
              <a:buNone/>
            </a:pPr>
            <a:endParaRPr lang="nn-NO"/>
          </a:p>
          <a:p>
            <a:pPr marL="0" indent="0">
              <a:buNone/>
            </a:pPr>
            <a:endParaRPr lang="nn-NO"/>
          </a:p>
          <a:p>
            <a:pPr marL="0" indent="0">
              <a:buNone/>
            </a:pPr>
            <a:endParaRPr lang="nn-NO"/>
          </a:p>
          <a:p>
            <a:pPr marL="0" indent="0">
              <a:buNone/>
            </a:pPr>
            <a:endParaRPr lang="nn-NO"/>
          </a:p>
          <a:p>
            <a:pPr marL="0" indent="0">
              <a:buNone/>
            </a:pPr>
            <a:endParaRPr lang="en-US"/>
          </a:p>
        </p:txBody>
      </p:sp>
      <p:pic>
        <p:nvPicPr>
          <p:cNvPr id="6" name="Picture 6">
            <a:extLst>
              <a:ext uri="{FF2B5EF4-FFF2-40B4-BE49-F238E27FC236}">
                <a16:creationId xmlns:a16="http://schemas.microsoft.com/office/drawing/2014/main" id="{6DCFABB9-4DFA-41C6-9B35-8DA185B66271}"/>
              </a:ext>
            </a:extLst>
          </p:cNvPr>
          <p:cNvPicPr>
            <a:picLocks noChangeAspect="1"/>
          </p:cNvPicPr>
          <p:nvPr/>
        </p:nvPicPr>
        <p:blipFill>
          <a:blip r:embed="rId3"/>
          <a:stretch>
            <a:fillRect/>
          </a:stretch>
        </p:blipFill>
        <p:spPr>
          <a:xfrm>
            <a:off x="268638" y="854771"/>
            <a:ext cx="4008894" cy="4673516"/>
          </a:xfrm>
          <a:prstGeom prst="rect">
            <a:avLst/>
          </a:prstGeom>
        </p:spPr>
      </p:pic>
      <p:sp>
        <p:nvSpPr>
          <p:cNvPr id="8" name="Rectangle 7">
            <a:extLst>
              <a:ext uri="{FF2B5EF4-FFF2-40B4-BE49-F238E27FC236}">
                <a16:creationId xmlns:a16="http://schemas.microsoft.com/office/drawing/2014/main" id="{436BEE6C-2EA7-49D1-9CD2-7C9FFB6AA5CB}"/>
              </a:ext>
            </a:extLst>
          </p:cNvPr>
          <p:cNvSpPr/>
          <p:nvPr/>
        </p:nvSpPr>
        <p:spPr>
          <a:xfrm>
            <a:off x="188677" y="719697"/>
            <a:ext cx="4182223" cy="513376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B457704-4C84-4208-93FF-EE598E912C0E}"/>
              </a:ext>
            </a:extLst>
          </p:cNvPr>
          <p:cNvSpPr txBox="1"/>
          <p:nvPr/>
        </p:nvSpPr>
        <p:spPr>
          <a:xfrm>
            <a:off x="158315" y="5594724"/>
            <a:ext cx="2647951"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cs typeface="Calibri"/>
              </a:rPr>
              <a:t>moveDC 2021 Update Snapshot</a:t>
            </a:r>
          </a:p>
        </p:txBody>
      </p:sp>
      <p:pic>
        <p:nvPicPr>
          <p:cNvPr id="11" name="Picture 11">
            <a:extLst>
              <a:ext uri="{FF2B5EF4-FFF2-40B4-BE49-F238E27FC236}">
                <a16:creationId xmlns:a16="http://schemas.microsoft.com/office/drawing/2014/main" id="{00320C23-84E8-4297-892F-5C613015C563}"/>
              </a:ext>
            </a:extLst>
          </p:cNvPr>
          <p:cNvPicPr>
            <a:picLocks noChangeAspect="1"/>
          </p:cNvPicPr>
          <p:nvPr/>
        </p:nvPicPr>
        <p:blipFill>
          <a:blip r:embed="rId4"/>
          <a:stretch>
            <a:fillRect/>
          </a:stretch>
        </p:blipFill>
        <p:spPr>
          <a:xfrm>
            <a:off x="272418" y="3852795"/>
            <a:ext cx="1364497" cy="1685926"/>
          </a:xfrm>
          <a:prstGeom prst="rect">
            <a:avLst/>
          </a:prstGeom>
        </p:spPr>
      </p:pic>
      <p:sp>
        <p:nvSpPr>
          <p:cNvPr id="12" name="TextBox 11">
            <a:extLst>
              <a:ext uri="{FF2B5EF4-FFF2-40B4-BE49-F238E27FC236}">
                <a16:creationId xmlns:a16="http://schemas.microsoft.com/office/drawing/2014/main" id="{5B0A88FC-7F55-4736-95E9-B208749113AA}"/>
              </a:ext>
            </a:extLst>
          </p:cNvPr>
          <p:cNvSpPr txBox="1"/>
          <p:nvPr/>
        </p:nvSpPr>
        <p:spPr>
          <a:xfrm>
            <a:off x="294469" y="953144"/>
            <a:ext cx="1128792" cy="369332"/>
          </a:xfrm>
          <a:prstGeom prst="rect">
            <a:avLst/>
          </a:prstGeom>
          <a:solidFill>
            <a:schemeClr val="bg1">
              <a:lumMod val="8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t>Metrobus Transit Ridership</a:t>
            </a:r>
          </a:p>
        </p:txBody>
      </p:sp>
      <p:sp>
        <p:nvSpPr>
          <p:cNvPr id="14" name="Rectangle 13">
            <a:extLst>
              <a:ext uri="{FF2B5EF4-FFF2-40B4-BE49-F238E27FC236}">
                <a16:creationId xmlns:a16="http://schemas.microsoft.com/office/drawing/2014/main" id="{0A66E826-C680-4F18-83E5-EA71E6180B8B}"/>
              </a:ext>
            </a:extLst>
          </p:cNvPr>
          <p:cNvSpPr/>
          <p:nvPr/>
        </p:nvSpPr>
        <p:spPr>
          <a:xfrm>
            <a:off x="1584216" y="841588"/>
            <a:ext cx="1149457" cy="116239"/>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2">
            <a:extLst>
              <a:ext uri="{FF2B5EF4-FFF2-40B4-BE49-F238E27FC236}">
                <a16:creationId xmlns:a16="http://schemas.microsoft.com/office/drawing/2014/main" id="{352D6731-6E8E-41ED-BDC1-8875B6687623}"/>
              </a:ext>
            </a:extLst>
          </p:cNvPr>
          <p:cNvSpPr>
            <a:spLocks noGrp="1"/>
          </p:cNvSpPr>
          <p:nvPr/>
        </p:nvSpPr>
        <p:spPr>
          <a:xfrm>
            <a:off x="4497099" y="701575"/>
            <a:ext cx="4073893" cy="5425709"/>
          </a:xfrm>
          <a:prstGeom prst="rect">
            <a:avLst/>
          </a:prstGeom>
        </p:spPr>
        <p:txBody>
          <a:bodyPr vert="horz" lIns="91440" tIns="45720" rIns="91440" bIns="45720" rtlCol="0" anchor="t">
            <a:noAutofit/>
          </a:bodyPr>
          <a:lstStyle>
            <a:lvl1pPr marL="342900" indent="-342900" algn="l" defTabSz="914400" rtl="0" eaLnBrk="1" latinLnBrk="0" hangingPunct="1">
              <a:spcBef>
                <a:spcPct val="20000"/>
              </a:spcBef>
              <a:buFont typeface="Arial" pitchFamily="34" charset="0"/>
              <a:buChar char="•"/>
              <a:defRPr sz="2000" kern="1200">
                <a:solidFill>
                  <a:schemeClr val="tx2"/>
                </a:solidFill>
                <a:latin typeface="Avenir Book"/>
                <a:ea typeface="+mn-ea"/>
                <a:cs typeface="Avenir Book"/>
              </a:defRPr>
            </a:lvl1pPr>
            <a:lvl2pPr marL="742950" indent="-285750" algn="l" defTabSz="914400" rtl="0" eaLnBrk="1" latinLnBrk="0" hangingPunct="1">
              <a:spcBef>
                <a:spcPct val="20000"/>
              </a:spcBef>
              <a:buFont typeface="Arial" pitchFamily="34" charset="0"/>
              <a:buChar char="–"/>
              <a:defRPr sz="1800" kern="1200">
                <a:solidFill>
                  <a:schemeClr val="tx2"/>
                </a:solidFill>
                <a:latin typeface="Avenir Book"/>
                <a:ea typeface="+mn-ea"/>
                <a:cs typeface="Avenir Book"/>
              </a:defRPr>
            </a:lvl2pPr>
            <a:lvl3pPr marL="1143000" indent="-228600" algn="l" defTabSz="914400" rtl="0" eaLnBrk="1" latinLnBrk="0" hangingPunct="1">
              <a:spcBef>
                <a:spcPct val="20000"/>
              </a:spcBef>
              <a:buFont typeface="Arial" pitchFamily="34" charset="0"/>
              <a:buChar char="•"/>
              <a:defRPr sz="1600" kern="1200">
                <a:solidFill>
                  <a:schemeClr val="tx2"/>
                </a:solidFill>
                <a:latin typeface="Avenir Book"/>
                <a:ea typeface="+mn-ea"/>
                <a:cs typeface="Avenir Book"/>
              </a:defRPr>
            </a:lvl3pPr>
            <a:lvl4pPr marL="1600200" indent="-228600" algn="l" defTabSz="914400" rtl="0" eaLnBrk="1" latinLnBrk="0" hangingPunct="1">
              <a:spcBef>
                <a:spcPct val="20000"/>
              </a:spcBef>
              <a:buFont typeface="Arial" pitchFamily="34" charset="0"/>
              <a:buChar char="–"/>
              <a:defRPr sz="1400" kern="1200">
                <a:solidFill>
                  <a:schemeClr val="tx2"/>
                </a:solidFill>
                <a:latin typeface="Avenir Book"/>
                <a:ea typeface="+mn-ea"/>
                <a:cs typeface="Avenir Book"/>
              </a:defRPr>
            </a:lvl4pPr>
            <a:lvl5pPr marL="2057400" indent="-228600" algn="l" defTabSz="914400" rtl="0" eaLnBrk="1" latinLnBrk="0" hangingPunct="1">
              <a:spcBef>
                <a:spcPct val="20000"/>
              </a:spcBef>
              <a:buFont typeface="Arial" pitchFamily="34" charset="0"/>
              <a:buChar char="»"/>
              <a:defRPr sz="1200" kern="1200">
                <a:solidFill>
                  <a:schemeClr val="tx2"/>
                </a:solidFill>
                <a:latin typeface="Avenir Book"/>
                <a:ea typeface="+mn-ea"/>
                <a:cs typeface="Avenir Book"/>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200">
                <a:latin typeface="Neutra Text"/>
              </a:rPr>
              <a:t>The District has many tools to improve and encourage transit ridership including: </a:t>
            </a:r>
            <a:r>
              <a:rPr lang="en-US" sz="2400">
                <a:latin typeface="Neutra Text"/>
              </a:rPr>
              <a:t> </a:t>
            </a:r>
          </a:p>
          <a:p>
            <a:r>
              <a:rPr lang="en-US" sz="2200" b="1">
                <a:latin typeface="Neutra Text"/>
              </a:rPr>
              <a:t>Bus Priority Program</a:t>
            </a:r>
            <a:endParaRPr lang="en-US" sz="2200">
              <a:latin typeface="Neutra Text"/>
            </a:endParaRPr>
          </a:p>
          <a:p>
            <a:pPr lvl="1"/>
            <a:r>
              <a:rPr lang="en-US" sz="2000">
                <a:latin typeface="Neutra Text"/>
              </a:rPr>
              <a:t>Bus Lanes</a:t>
            </a:r>
          </a:p>
          <a:p>
            <a:pPr lvl="1"/>
            <a:r>
              <a:rPr lang="en-US" sz="2000">
                <a:latin typeface="Neutra Text"/>
              </a:rPr>
              <a:t>Queue Jumps</a:t>
            </a:r>
          </a:p>
          <a:p>
            <a:pPr lvl="1"/>
            <a:r>
              <a:rPr lang="en-US" sz="2000">
                <a:latin typeface="Neutra Text"/>
              </a:rPr>
              <a:t>Transit Priority Signals </a:t>
            </a:r>
          </a:p>
          <a:p>
            <a:r>
              <a:rPr lang="en-US" b="1">
                <a:latin typeface="Neutra Text"/>
              </a:rPr>
              <a:t>DC Circulator</a:t>
            </a:r>
          </a:p>
          <a:p>
            <a:pPr lvl="1"/>
            <a:r>
              <a:rPr lang="en-US" sz="2000">
                <a:latin typeface="Neutra Text"/>
              </a:rPr>
              <a:t>Expansion of program and conversion of the buses to electric</a:t>
            </a:r>
          </a:p>
          <a:p>
            <a:r>
              <a:rPr lang="en-US" b="1">
                <a:latin typeface="Neutra Text"/>
              </a:rPr>
              <a:t>DC Streetcar</a:t>
            </a:r>
          </a:p>
          <a:p>
            <a:pPr lvl="1"/>
            <a:r>
              <a:rPr lang="en-US" sz="2000">
                <a:latin typeface="Neutra Text"/>
              </a:rPr>
              <a:t>Completion of Benning Extension </a:t>
            </a:r>
          </a:p>
          <a:p>
            <a:endParaRPr lang="en-US" b="1"/>
          </a:p>
        </p:txBody>
      </p:sp>
      <p:pic>
        <p:nvPicPr>
          <p:cNvPr id="22" name="Picture 21">
            <a:extLst>
              <a:ext uri="{FF2B5EF4-FFF2-40B4-BE49-F238E27FC236}">
                <a16:creationId xmlns:a16="http://schemas.microsoft.com/office/drawing/2014/main" id="{D1DBDAB6-76A3-4DA2-BDAA-6A2E6935D1F2}"/>
              </a:ext>
            </a:extLst>
          </p:cNvPr>
          <p:cNvPicPr/>
          <p:nvPr/>
        </p:nvPicPr>
        <p:blipFill rotWithShape="1">
          <a:blip r:embed="rId5" cstate="email">
            <a:extLst>
              <a:ext uri="{28A0092B-C50C-407E-A947-70E740481C1C}">
                <a14:useLocalDpi xmlns:a14="http://schemas.microsoft.com/office/drawing/2010/main" val="0"/>
              </a:ext>
            </a:extLst>
          </a:blip>
          <a:srcRect l="22277" t="7548" r="1502" b="1438"/>
          <a:stretch/>
        </p:blipFill>
        <p:spPr>
          <a:xfrm>
            <a:off x="9052930" y="4340037"/>
            <a:ext cx="1045729" cy="1037777"/>
          </a:xfrm>
          <a:prstGeom prst="rect">
            <a:avLst/>
          </a:prstGeom>
          <a:solidFill>
            <a:srgbClr val="FFFFFF">
              <a:shade val="85000"/>
            </a:srgbClr>
          </a:solidFill>
          <a:ln w="38100" cap="sq">
            <a:noFill/>
            <a:miter lim="800000"/>
          </a:ln>
          <a:effectLst>
            <a:outerShdw blurRad="55000" dist="18000" dir="5400000" algn="tl" rotWithShape="0">
              <a:srgbClr val="000000">
                <a:alpha val="40000"/>
              </a:srgbClr>
            </a:outerShdw>
          </a:effectLst>
        </p:spPr>
      </p:pic>
      <p:pic>
        <p:nvPicPr>
          <p:cNvPr id="24" name="Picture 23" descr="Line 51: Project Elements | AC Transit">
            <a:extLst>
              <a:ext uri="{FF2B5EF4-FFF2-40B4-BE49-F238E27FC236}">
                <a16:creationId xmlns:a16="http://schemas.microsoft.com/office/drawing/2014/main" id="{959E4C73-F82B-4523-9497-99EA9D42C827}"/>
              </a:ext>
            </a:extLst>
          </p:cNvPr>
          <p:cNvPicPr/>
          <p:nvPr/>
        </p:nvPicPr>
        <p:blipFill rotWithShape="1">
          <a:blip r:embed="rId6" cstate="email">
            <a:extLst>
              <a:ext uri="{28A0092B-C50C-407E-A947-70E740481C1C}">
                <a14:useLocalDpi xmlns:a14="http://schemas.microsoft.com/office/drawing/2010/main" val="0"/>
              </a:ext>
            </a:extLst>
          </a:blip>
          <a:srcRect b="8985"/>
          <a:stretch/>
        </p:blipFill>
        <p:spPr>
          <a:xfrm>
            <a:off x="10263002" y="3136174"/>
            <a:ext cx="1041645" cy="1037778"/>
          </a:xfrm>
          <a:prstGeom prst="rect">
            <a:avLst/>
          </a:prstGeom>
          <a:solidFill>
            <a:srgbClr val="FFFFFF">
              <a:shade val="85000"/>
            </a:srgbClr>
          </a:solidFill>
          <a:ln w="38100" cap="sq">
            <a:noFill/>
            <a:miter lim="800000"/>
          </a:ln>
          <a:effectLst>
            <a:outerShdw blurRad="55000" dist="18000" dir="5400000" algn="tl" rotWithShape="0">
              <a:srgbClr val="000000">
                <a:alpha val="40000"/>
              </a:srgbClr>
            </a:outerShdw>
          </a:effectLst>
        </p:spPr>
      </p:pic>
      <p:pic>
        <p:nvPicPr>
          <p:cNvPr id="26" name="Picture 25">
            <a:extLst>
              <a:ext uri="{FF2B5EF4-FFF2-40B4-BE49-F238E27FC236}">
                <a16:creationId xmlns:a16="http://schemas.microsoft.com/office/drawing/2014/main" id="{FF2C7172-46D7-4560-9743-190D6DC05349}"/>
              </a:ext>
            </a:extLst>
          </p:cNvPr>
          <p:cNvPicPr/>
          <p:nvPr/>
        </p:nvPicPr>
        <p:blipFill rotWithShape="1">
          <a:blip r:embed="rId7" cstate="email">
            <a:extLst>
              <a:ext uri="{28A0092B-C50C-407E-A947-70E740481C1C}">
                <a14:useLocalDpi xmlns:a14="http://schemas.microsoft.com/office/drawing/2010/main" val="0"/>
              </a:ext>
            </a:extLst>
          </a:blip>
          <a:srcRect l="3654" t="8985" r="23577"/>
          <a:stretch/>
        </p:blipFill>
        <p:spPr>
          <a:xfrm>
            <a:off x="9057226" y="3136174"/>
            <a:ext cx="1045730" cy="1037778"/>
          </a:xfrm>
          <a:prstGeom prst="rect">
            <a:avLst/>
          </a:prstGeom>
          <a:solidFill>
            <a:srgbClr val="FFFFFF">
              <a:shade val="85000"/>
            </a:srgbClr>
          </a:solidFill>
          <a:ln w="38100" cap="sq">
            <a:noFill/>
            <a:miter lim="800000"/>
          </a:ln>
          <a:effectLst>
            <a:outerShdw blurRad="55000" dist="18000" dir="5400000" algn="tl" rotWithShape="0">
              <a:srgbClr val="000000">
                <a:alpha val="40000"/>
              </a:srgbClr>
            </a:outerShdw>
          </a:effectLst>
        </p:spPr>
      </p:pic>
      <p:pic>
        <p:nvPicPr>
          <p:cNvPr id="28" name="Picture 27" descr="Logo, icon&#10;&#10;Description automatically generated">
            <a:extLst>
              <a:ext uri="{FF2B5EF4-FFF2-40B4-BE49-F238E27FC236}">
                <a16:creationId xmlns:a16="http://schemas.microsoft.com/office/drawing/2014/main" id="{D0387A1A-BB98-400D-880C-AECC5BEC3870}"/>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10258706" y="4340037"/>
            <a:ext cx="1049061" cy="1037777"/>
          </a:xfrm>
          <a:prstGeom prst="rect">
            <a:avLst/>
          </a:prstGeom>
          <a:solidFill>
            <a:srgbClr val="FFFFFF">
              <a:shade val="85000"/>
            </a:srgbClr>
          </a:solidFill>
          <a:ln w="38100" cap="sq">
            <a:noFill/>
            <a:miter lim="800000"/>
          </a:ln>
          <a:effectLst>
            <a:outerShdw blurRad="55000" dist="18000" dir="5400000" algn="tl" rotWithShape="0">
              <a:srgbClr val="000000">
                <a:alpha val="40000"/>
              </a:srgbClr>
            </a:outerShdw>
          </a:effectLst>
        </p:spPr>
      </p:pic>
      <p:sp>
        <p:nvSpPr>
          <p:cNvPr id="7" name="Flowchart: Process 6">
            <a:extLst>
              <a:ext uri="{FF2B5EF4-FFF2-40B4-BE49-F238E27FC236}">
                <a16:creationId xmlns:a16="http://schemas.microsoft.com/office/drawing/2014/main" id="{C4ECD645-B6E1-4320-8A53-A95E806D0B5E}"/>
              </a:ext>
            </a:extLst>
          </p:cNvPr>
          <p:cNvSpPr/>
          <p:nvPr/>
        </p:nvSpPr>
        <p:spPr>
          <a:xfrm>
            <a:off x="8514950" y="695944"/>
            <a:ext cx="3362325" cy="1866900"/>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2400">
                <a:solidFill>
                  <a:srgbClr val="FFFFFF"/>
                </a:solidFill>
                <a:latin typeface="Avenier book"/>
              </a:rPr>
              <a:t>DDOT requests $117M in FY 2022 and $462M across 6-year CIP for transit improvements </a:t>
            </a:r>
            <a:endParaRPr lang="en-US" sz="2400">
              <a:latin typeface="Avenier book"/>
            </a:endParaRPr>
          </a:p>
        </p:txBody>
      </p:sp>
      <p:sp>
        <p:nvSpPr>
          <p:cNvPr id="5" name="Rectangle 4">
            <a:extLst>
              <a:ext uri="{FF2B5EF4-FFF2-40B4-BE49-F238E27FC236}">
                <a16:creationId xmlns:a16="http://schemas.microsoft.com/office/drawing/2014/main" id="{D89EE60D-6958-44AC-BD18-71EAEBD1B627}"/>
              </a:ext>
            </a:extLst>
          </p:cNvPr>
          <p:cNvSpPr/>
          <p:nvPr/>
        </p:nvSpPr>
        <p:spPr>
          <a:xfrm>
            <a:off x="8951277" y="3041279"/>
            <a:ext cx="2493818" cy="247996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9974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F723D-8360-4BD7-B89D-21F15977776D}"/>
              </a:ext>
            </a:extLst>
          </p:cNvPr>
          <p:cNvSpPr>
            <a:spLocks noGrp="1"/>
          </p:cNvSpPr>
          <p:nvPr/>
        </p:nvSpPr>
        <p:spPr>
          <a:xfrm>
            <a:off x="-1" y="8856"/>
            <a:ext cx="12192001" cy="707349"/>
          </a:xfrm>
          <a:prstGeom prst="rect">
            <a:avLst/>
          </a:prstGeom>
          <a:ln>
            <a:noFill/>
          </a:ln>
        </p:spPr>
        <p:txBody>
          <a:bodyPr vert="horz" lIns="91440" tIns="45720" rIns="91440" bIns="45720" rtlCol="0" anchor="ctr" anchorCtr="0">
            <a:noAutofit/>
          </a:bodyPr>
          <a:lstStyle>
            <a:lvl1pPr algn="l" defTabSz="914400" rtl="0" eaLnBrk="1" latinLnBrk="0" hangingPunct="1">
              <a:spcBef>
                <a:spcPct val="0"/>
              </a:spcBef>
              <a:buNone/>
              <a:defRPr sz="3600" b="1" kern="1200" baseline="0">
                <a:solidFill>
                  <a:schemeClr val="tx2"/>
                </a:solidFill>
                <a:latin typeface="Avenir Heavy"/>
                <a:ea typeface="+mj-ea"/>
                <a:cs typeface="Avenir Heavy"/>
              </a:defRPr>
            </a:lvl1pPr>
          </a:lstStyle>
          <a:p>
            <a:r>
              <a:rPr lang="en-US">
                <a:latin typeface="Avenir Book"/>
              </a:rPr>
              <a:t>Bus Priority Vision</a:t>
            </a:r>
          </a:p>
        </p:txBody>
      </p:sp>
      <p:pic>
        <p:nvPicPr>
          <p:cNvPr id="3" name="Picture 2">
            <a:extLst>
              <a:ext uri="{FF2B5EF4-FFF2-40B4-BE49-F238E27FC236}">
                <a16:creationId xmlns:a16="http://schemas.microsoft.com/office/drawing/2014/main" id="{72B257A3-5DDE-4BDB-A59C-1AB0B3208B38}"/>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180762" y="3126309"/>
            <a:ext cx="3284293" cy="24444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0754EAC5-40E8-4F19-A990-2C416CF3664E}"/>
              </a:ext>
            </a:extLst>
          </p:cNvPr>
          <p:cNvPicPr/>
          <p:nvPr/>
        </p:nvPicPr>
        <p:blipFill rotWithShape="1">
          <a:blip r:embed="rId4" cstate="email">
            <a:extLst>
              <a:ext uri="{28A0092B-C50C-407E-A947-70E740481C1C}">
                <a14:useLocalDpi xmlns:a14="http://schemas.microsoft.com/office/drawing/2010/main" val="0"/>
              </a:ext>
            </a:extLst>
          </a:blip>
          <a:srcRect l="20861" b="4986"/>
          <a:stretch/>
        </p:blipFill>
        <p:spPr bwMode="auto">
          <a:xfrm>
            <a:off x="8182351" y="189403"/>
            <a:ext cx="3276439" cy="25962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84192E78-EC62-48A1-B0F8-78421D26DED8}"/>
              </a:ext>
            </a:extLst>
          </p:cNvPr>
          <p:cNvSpPr txBox="1"/>
          <p:nvPr/>
        </p:nvSpPr>
        <p:spPr>
          <a:xfrm>
            <a:off x="205522" y="5649437"/>
            <a:ext cx="8766140" cy="338554"/>
          </a:xfrm>
          <a:prstGeom prst="rect">
            <a:avLst/>
          </a:prstGeom>
          <a:noFill/>
          <a:effectLst/>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i="1">
                <a:solidFill>
                  <a:schemeClr val="tx2"/>
                </a:solidFill>
                <a:effectLst>
                  <a:glow rad="63500">
                    <a:schemeClr val="accent3">
                      <a:satMod val="175000"/>
                      <a:alpha val="40000"/>
                    </a:schemeClr>
                  </a:glow>
                </a:effectLst>
              </a:rPr>
              <a:t>*https://www.wmata.com/service/covid19/Covid-19-Public-Information.cfm</a:t>
            </a:r>
            <a:endParaRPr lang="en-US" sz="800" i="1">
              <a:solidFill>
                <a:schemeClr val="tx2"/>
              </a:solidFill>
              <a:effectLst>
                <a:glow rad="63500">
                  <a:srgbClr val="B3B3B3">
                    <a:satMod val="175000"/>
                    <a:alpha val="40000"/>
                  </a:srgbClr>
                </a:glow>
              </a:effectLst>
              <a:cs typeface="Calibri"/>
            </a:endParaRPr>
          </a:p>
          <a:p>
            <a:r>
              <a:rPr lang="en-US" sz="800" i="1">
                <a:solidFill>
                  <a:schemeClr val="tx2"/>
                </a:solidFill>
                <a:effectLst>
                  <a:glow rad="63500">
                    <a:schemeClr val="accent3">
                      <a:satMod val="175000"/>
                      <a:alpha val="40000"/>
                    </a:schemeClr>
                  </a:glow>
                </a:effectLst>
              </a:rPr>
              <a:t>**2018 WMATA Metrobus rider survey</a:t>
            </a:r>
            <a:endParaRPr lang="en-US" sz="800" i="1">
              <a:solidFill>
                <a:schemeClr val="tx2"/>
              </a:solidFill>
              <a:effectLst>
                <a:glow rad="63500">
                  <a:srgbClr val="B3B3B3">
                    <a:satMod val="175000"/>
                    <a:alpha val="40000"/>
                  </a:srgbClr>
                </a:glow>
              </a:effectLst>
              <a:cs typeface="Calibri"/>
            </a:endParaRPr>
          </a:p>
        </p:txBody>
      </p:sp>
      <p:sp>
        <p:nvSpPr>
          <p:cNvPr id="6" name="Content Placeholder 2">
            <a:extLst>
              <a:ext uri="{FF2B5EF4-FFF2-40B4-BE49-F238E27FC236}">
                <a16:creationId xmlns:a16="http://schemas.microsoft.com/office/drawing/2014/main" id="{C261F2E9-E930-40F3-A038-377A478F8BFC}"/>
              </a:ext>
            </a:extLst>
          </p:cNvPr>
          <p:cNvSpPr>
            <a:spLocks noGrp="1"/>
          </p:cNvSpPr>
          <p:nvPr/>
        </p:nvSpPr>
        <p:spPr>
          <a:xfrm>
            <a:off x="128092" y="806248"/>
            <a:ext cx="7861477" cy="4759467"/>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Font typeface="Arial" pitchFamily="34" charset="0"/>
              <a:buChar char="•"/>
              <a:defRPr sz="2000" kern="1200">
                <a:solidFill>
                  <a:schemeClr val="tx2"/>
                </a:solidFill>
                <a:latin typeface="Avenir Book"/>
                <a:ea typeface="+mn-ea"/>
                <a:cs typeface="Avenir Book"/>
              </a:defRPr>
            </a:lvl1pPr>
            <a:lvl2pPr marL="742950" indent="-285750" algn="l" defTabSz="914400" rtl="0" eaLnBrk="1" latinLnBrk="0" hangingPunct="1">
              <a:spcBef>
                <a:spcPct val="20000"/>
              </a:spcBef>
              <a:buFont typeface="Arial" pitchFamily="34" charset="0"/>
              <a:buChar char="–"/>
              <a:defRPr sz="1800" kern="1200">
                <a:solidFill>
                  <a:schemeClr val="tx2"/>
                </a:solidFill>
                <a:latin typeface="Avenir Book"/>
                <a:ea typeface="+mn-ea"/>
                <a:cs typeface="Avenir Book"/>
              </a:defRPr>
            </a:lvl2pPr>
            <a:lvl3pPr marL="1143000" indent="-228600" algn="l" defTabSz="914400" rtl="0" eaLnBrk="1" latinLnBrk="0" hangingPunct="1">
              <a:spcBef>
                <a:spcPct val="20000"/>
              </a:spcBef>
              <a:buFont typeface="Arial" pitchFamily="34" charset="0"/>
              <a:buChar char="•"/>
              <a:defRPr sz="1600" kern="1200">
                <a:solidFill>
                  <a:schemeClr val="tx2"/>
                </a:solidFill>
                <a:latin typeface="Avenir Book"/>
                <a:ea typeface="+mn-ea"/>
                <a:cs typeface="Avenir Book"/>
              </a:defRPr>
            </a:lvl3pPr>
            <a:lvl4pPr marL="1600200" indent="-228600" algn="l" defTabSz="914400" rtl="0" eaLnBrk="1" latinLnBrk="0" hangingPunct="1">
              <a:spcBef>
                <a:spcPct val="20000"/>
              </a:spcBef>
              <a:buFont typeface="Arial" pitchFamily="34" charset="0"/>
              <a:buChar char="–"/>
              <a:defRPr sz="1400" kern="1200">
                <a:solidFill>
                  <a:schemeClr val="tx2"/>
                </a:solidFill>
                <a:latin typeface="Avenir Book"/>
                <a:ea typeface="+mn-ea"/>
                <a:cs typeface="Avenir Book"/>
              </a:defRPr>
            </a:lvl4pPr>
            <a:lvl5pPr marL="2057400" indent="-228600" algn="l" defTabSz="914400" rtl="0" eaLnBrk="1" latinLnBrk="0" hangingPunct="1">
              <a:spcBef>
                <a:spcPct val="20000"/>
              </a:spcBef>
              <a:buFont typeface="Arial" pitchFamily="34" charset="0"/>
              <a:buChar char="»"/>
              <a:defRPr sz="1200" kern="1200">
                <a:solidFill>
                  <a:schemeClr val="tx2"/>
                </a:solidFill>
                <a:latin typeface="Avenir Book"/>
                <a:ea typeface="+mn-ea"/>
                <a:cs typeface="Avenir Book"/>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t>Faster and more reliable transit provides better access to more jobs and opportunity, helping to address transportation needs identified in moveDC’s </a:t>
            </a:r>
            <a:r>
              <a:rPr lang="en-US">
                <a:hlinkClick r:id="rId5"/>
              </a:rPr>
              <a:t>analysis</a:t>
            </a:r>
            <a:r>
              <a:rPr lang="en-US"/>
              <a:t> and support an equitable recovery</a:t>
            </a:r>
          </a:p>
          <a:p>
            <a:pPr lvl="1">
              <a:buChar char="•"/>
            </a:pPr>
            <a:r>
              <a:rPr lang="en-US"/>
              <a:t>During the COVID-19 pandemic, Metrobus ridership has consistently been two to three times higher than Metrorail ridership</a:t>
            </a:r>
          </a:p>
          <a:p>
            <a:endParaRPr lang="en-US"/>
          </a:p>
          <a:p>
            <a:r>
              <a:rPr lang="en-US"/>
              <a:t>Almost half of District Metrobus riders make under $30,000 per year and two thirds live in zero-car households**</a:t>
            </a:r>
          </a:p>
          <a:p>
            <a:endParaRPr lang="en-US"/>
          </a:p>
          <a:p>
            <a:r>
              <a:rPr lang="en-US"/>
              <a:t>Improve the </a:t>
            </a:r>
            <a:r>
              <a:rPr lang="en-US" b="1"/>
              <a:t>entire rider experience</a:t>
            </a:r>
            <a:r>
              <a:rPr lang="en-US"/>
              <a:t>, including:</a:t>
            </a:r>
          </a:p>
          <a:p>
            <a:pPr lvl="1">
              <a:buChar char="•"/>
            </a:pPr>
            <a:r>
              <a:rPr lang="en-US"/>
              <a:t>Pedestrian improvements to ensure bus stop accessibility</a:t>
            </a:r>
          </a:p>
          <a:p>
            <a:pPr lvl="1">
              <a:buChar char="•"/>
            </a:pPr>
            <a:r>
              <a:rPr lang="en-US"/>
              <a:t>Bus lanes to reduce congestion delay</a:t>
            </a:r>
          </a:p>
          <a:p>
            <a:pPr lvl="1">
              <a:buChar char="•"/>
            </a:pPr>
            <a:r>
              <a:rPr lang="en-US"/>
              <a:t>Transit signal priority and queue jumps to address signal delay</a:t>
            </a:r>
          </a:p>
          <a:p>
            <a:pPr marL="457200" lvl="1" indent="0">
              <a:buNone/>
            </a:pPr>
            <a:endParaRPr lang="en-US"/>
          </a:p>
          <a:p>
            <a:pPr lvl="1"/>
            <a:endParaRPr lang="en-US"/>
          </a:p>
          <a:p>
            <a:pPr marL="457200" lvl="1" indent="0">
              <a:buNone/>
            </a:pPr>
            <a:endParaRPr lang="en-US"/>
          </a:p>
        </p:txBody>
      </p:sp>
    </p:spTree>
    <p:extLst>
      <p:ext uri="{BB962C8B-B14F-4D97-AF65-F5344CB8AC3E}">
        <p14:creationId xmlns:p14="http://schemas.microsoft.com/office/powerpoint/2010/main" val="40695891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B3718-713B-4C5C-B4FD-BCE1F1D3FEC5}"/>
              </a:ext>
            </a:extLst>
          </p:cNvPr>
          <p:cNvSpPr>
            <a:spLocks noGrp="1"/>
          </p:cNvSpPr>
          <p:nvPr>
            <p:ph type="title"/>
          </p:nvPr>
        </p:nvSpPr>
        <p:spPr/>
        <p:txBody>
          <a:bodyPr/>
          <a:lstStyle/>
          <a:p>
            <a:r>
              <a:rPr lang="en-US"/>
              <a:t>Taking transit in the District </a:t>
            </a:r>
          </a:p>
        </p:txBody>
      </p:sp>
      <p:sp>
        <p:nvSpPr>
          <p:cNvPr id="3" name="Content Placeholder 2">
            <a:extLst>
              <a:ext uri="{FF2B5EF4-FFF2-40B4-BE49-F238E27FC236}">
                <a16:creationId xmlns:a16="http://schemas.microsoft.com/office/drawing/2014/main" id="{2D5D3B59-ADEC-45E7-A8D7-5FE48D68A33C}"/>
              </a:ext>
            </a:extLst>
          </p:cNvPr>
          <p:cNvSpPr>
            <a:spLocks noGrp="1"/>
          </p:cNvSpPr>
          <p:nvPr>
            <p:ph idx="1"/>
          </p:nvPr>
        </p:nvSpPr>
        <p:spPr>
          <a:xfrm>
            <a:off x="135713" y="879495"/>
            <a:ext cx="6569781" cy="4919241"/>
          </a:xfrm>
        </p:spPr>
        <p:txBody>
          <a:bodyPr vert="horz" lIns="91440" tIns="45720" rIns="91440" bIns="45720" rtlCol="0" anchor="t">
            <a:normAutofit lnSpcReduction="10000"/>
          </a:bodyPr>
          <a:lstStyle/>
          <a:p>
            <a:pPr marL="0" indent="0">
              <a:buNone/>
            </a:pPr>
            <a:r>
              <a:rPr lang="en-US" sz="2400" b="1"/>
              <a:t>K Street Transitway </a:t>
            </a:r>
          </a:p>
          <a:p>
            <a:endParaRPr lang="en-US"/>
          </a:p>
          <a:p>
            <a:r>
              <a:rPr lang="en-US"/>
              <a:t>Corridor serves 20,000 daily bus passengers that travel to/from across all Wards of the District</a:t>
            </a:r>
          </a:p>
          <a:p>
            <a:endParaRPr lang="en-US"/>
          </a:p>
          <a:p>
            <a:r>
              <a:rPr lang="en-US"/>
              <a:t>Project will feature a two-way dedicated transitway from 12th Street to 21st Street, NW </a:t>
            </a:r>
          </a:p>
          <a:p>
            <a:endParaRPr lang="en-US"/>
          </a:p>
          <a:p>
            <a:r>
              <a:rPr lang="en-US"/>
              <a:t>Improvements include new bus stops, lighting, landscaping, pedestrian amenities, and a protected bicycle lane</a:t>
            </a:r>
          </a:p>
          <a:p>
            <a:pPr lvl="1">
              <a:buChar char="•"/>
            </a:pPr>
            <a:r>
              <a:rPr lang="en-US"/>
              <a:t>Is compatible with future streetcar needs </a:t>
            </a:r>
          </a:p>
          <a:p>
            <a:endParaRPr lang="en-US"/>
          </a:p>
          <a:p>
            <a:r>
              <a:rPr lang="en-US"/>
              <a:t>The transitway will serve 50-60 buses per hour and </a:t>
            </a:r>
            <a:r>
              <a:rPr lang="en-US" b="1"/>
              <a:t>improve bus travel times by 30-40% </a:t>
            </a:r>
            <a:endParaRPr lang="en-US"/>
          </a:p>
          <a:p>
            <a:pPr marL="0" indent="0">
              <a:buNone/>
            </a:pPr>
            <a:endParaRPr lang="en-US"/>
          </a:p>
        </p:txBody>
      </p:sp>
      <p:pic>
        <p:nvPicPr>
          <p:cNvPr id="4" name="Picture 4">
            <a:extLst>
              <a:ext uri="{FF2B5EF4-FFF2-40B4-BE49-F238E27FC236}">
                <a16:creationId xmlns:a16="http://schemas.microsoft.com/office/drawing/2014/main" id="{FD582BE8-6D82-4E7A-8866-0DF01F8A68F9}"/>
              </a:ext>
            </a:extLst>
          </p:cNvPr>
          <p:cNvPicPr>
            <a:picLocks noChangeAspect="1"/>
          </p:cNvPicPr>
          <p:nvPr/>
        </p:nvPicPr>
        <p:blipFill>
          <a:blip r:embed="rId3"/>
          <a:stretch>
            <a:fillRect/>
          </a:stretch>
        </p:blipFill>
        <p:spPr>
          <a:xfrm>
            <a:off x="7674927" y="2559645"/>
            <a:ext cx="4094428" cy="3284886"/>
          </a:xfrm>
          <a:prstGeom prst="rect">
            <a:avLst/>
          </a:prstGeom>
          <a:ln>
            <a:solidFill>
              <a:schemeClr val="tx2"/>
            </a:solidFill>
          </a:ln>
        </p:spPr>
      </p:pic>
      <p:sp>
        <p:nvSpPr>
          <p:cNvPr id="6" name="Flowchart: Process 5">
            <a:extLst>
              <a:ext uri="{FF2B5EF4-FFF2-40B4-BE49-F238E27FC236}">
                <a16:creationId xmlns:a16="http://schemas.microsoft.com/office/drawing/2014/main" id="{0DB4B6CD-B493-4958-892A-FA42E85FEC92}"/>
              </a:ext>
            </a:extLst>
          </p:cNvPr>
          <p:cNvSpPr/>
          <p:nvPr/>
        </p:nvSpPr>
        <p:spPr>
          <a:xfrm>
            <a:off x="8126761" y="350887"/>
            <a:ext cx="3362325" cy="1866900"/>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2400">
                <a:solidFill>
                  <a:srgbClr val="FFFFFF"/>
                </a:solidFill>
                <a:latin typeface="Avenier book"/>
              </a:rPr>
              <a:t>DDOT requests $58M in FY 2022 and $116M across 6-year CIP for K Street Transitway</a:t>
            </a:r>
            <a:endParaRPr lang="en-US" sz="2400">
              <a:latin typeface="Avenier book"/>
            </a:endParaRPr>
          </a:p>
        </p:txBody>
      </p:sp>
    </p:spTree>
    <p:extLst>
      <p:ext uri="{BB962C8B-B14F-4D97-AF65-F5344CB8AC3E}">
        <p14:creationId xmlns:p14="http://schemas.microsoft.com/office/powerpoint/2010/main" val="3951820942"/>
      </p:ext>
    </p:extLst>
  </p:cSld>
  <p:clrMapOvr>
    <a:masterClrMapping/>
  </p:clrMapOvr>
</p:sld>
</file>

<file path=ppt/theme/theme1.xml><?xml version="1.0" encoding="utf-8"?>
<a:theme xmlns:a="http://schemas.openxmlformats.org/drawingml/2006/main" name="2015_DDOT_Presentation">
  <a:themeElements>
    <a:clrScheme name="DDOT">
      <a:dk1>
        <a:srgbClr val="181818"/>
      </a:dk1>
      <a:lt1>
        <a:srgbClr val="FFFFFF"/>
      </a:lt1>
      <a:dk2>
        <a:srgbClr val="293E6B"/>
      </a:dk2>
      <a:lt2>
        <a:srgbClr val="FFFFFF"/>
      </a:lt2>
      <a:accent1>
        <a:srgbClr val="293E6B"/>
      </a:accent1>
      <a:accent2>
        <a:srgbClr val="F32837"/>
      </a:accent2>
      <a:accent3>
        <a:srgbClr val="B3B3B3"/>
      </a:accent3>
      <a:accent4>
        <a:srgbClr val="96AAD6"/>
      </a:accent4>
      <a:accent5>
        <a:srgbClr val="F77D87"/>
      </a:accent5>
      <a:accent6>
        <a:srgbClr val="7F7F7F"/>
      </a:accent6>
      <a:hlink>
        <a:srgbClr val="F32837"/>
      </a:hlink>
      <a:folHlink>
        <a:srgbClr val="F3283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18 PowerPoint template" id="{8CFDD190-4DFA-1C4D-A62B-4411966D86DE}" vid="{1A118F32-9557-694A-9D36-AC1DC726682B}"/>
    </a:ext>
  </a:extLst>
</a:theme>
</file>

<file path=ppt/theme/theme2.xml><?xml version="1.0" encoding="utf-8"?>
<a:theme xmlns:a="http://schemas.openxmlformats.org/drawingml/2006/main" name="2015_DDOT_Presentation">
  <a:themeElements>
    <a:clrScheme name="DDOT">
      <a:dk1>
        <a:srgbClr val="181818"/>
      </a:dk1>
      <a:lt1>
        <a:srgbClr val="FFFFFF"/>
      </a:lt1>
      <a:dk2>
        <a:srgbClr val="293E6B"/>
      </a:dk2>
      <a:lt2>
        <a:srgbClr val="FFFFFF"/>
      </a:lt2>
      <a:accent1>
        <a:srgbClr val="293E6B"/>
      </a:accent1>
      <a:accent2>
        <a:srgbClr val="F32837"/>
      </a:accent2>
      <a:accent3>
        <a:srgbClr val="B3B3B3"/>
      </a:accent3>
      <a:accent4>
        <a:srgbClr val="96AAD6"/>
      </a:accent4>
      <a:accent5>
        <a:srgbClr val="F77D87"/>
      </a:accent5>
      <a:accent6>
        <a:srgbClr val="7F7F7F"/>
      </a:accent6>
      <a:hlink>
        <a:srgbClr val="F32837"/>
      </a:hlink>
      <a:folHlink>
        <a:srgbClr val="F3283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18 PowerPoint template" id="{8CFDD190-4DFA-1C4D-A62B-4411966D86DE}" vid="{1A118F32-9557-694A-9D36-AC1DC726682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2015_DDOT_Presentation</Template>
  <Application>Microsoft Office PowerPoint</Application>
  <PresentationFormat>Widescreen</PresentationFormat>
  <Slides>21</Slides>
  <Notes>20</Notes>
  <HiddenSlides>0</HiddenSlides>
  <ScaleCrop>false</ScaleCrop>
  <HeadingPairs>
    <vt:vector size="4" baseType="variant">
      <vt:variant>
        <vt:lpstr>Theme</vt:lpstr>
      </vt:variant>
      <vt:variant>
        <vt:i4>2</vt:i4>
      </vt:variant>
      <vt:variant>
        <vt:lpstr>Slide Titles</vt:lpstr>
      </vt:variant>
      <vt:variant>
        <vt:i4>21</vt:i4>
      </vt:variant>
    </vt:vector>
  </HeadingPairs>
  <TitlesOfParts>
    <vt:vector size="23" baseType="lpstr">
      <vt:lpstr>2015_DDOT_Presentation</vt:lpstr>
      <vt:lpstr>2015_DDOT_Presentation</vt:lpstr>
      <vt:lpstr>PowerPoint Presentation</vt:lpstr>
      <vt:lpstr>District Department of Transportation (DDOT)</vt:lpstr>
      <vt:lpstr>Investing in transit, bicycle, and pedestrian facilities will improve equity in accessibility of where residents need to go</vt:lpstr>
      <vt:lpstr>DDOT is focused on improved mobility in all 8 wards </vt:lpstr>
      <vt:lpstr>The District will achieve 75% of all commute trips  by non-auto modes by 2032</vt:lpstr>
      <vt:lpstr>Opportunities for mobility improvements</vt:lpstr>
      <vt:lpstr>Taking transit in the District </vt:lpstr>
      <vt:lpstr>PowerPoint Presentation</vt:lpstr>
      <vt:lpstr>Taking transit in the District </vt:lpstr>
      <vt:lpstr>PowerPoint Presentation</vt:lpstr>
      <vt:lpstr>Process to Identify and Prioritize Projects</vt:lpstr>
      <vt:lpstr>PowerPoint Presentation</vt:lpstr>
      <vt:lpstr>Benefits of Bus Priority Improvements</vt:lpstr>
      <vt:lpstr>DDOT’s FY22-27 Bus Priority Request ($24.5M)</vt:lpstr>
      <vt:lpstr>DDOT’s FY22-27 Bus Priority Request Plus ($49M)</vt:lpstr>
      <vt:lpstr>PowerPoint Presentation</vt:lpstr>
      <vt:lpstr>Walking in the District</vt:lpstr>
      <vt:lpstr>Walking &amp; Biking in the District: Vision Zero</vt:lpstr>
      <vt:lpstr>Walking &amp; Biking in the District: Trails</vt:lpstr>
      <vt:lpstr>Biking in the District: 20x2022</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Insert text here</dc:title>
  <dc:creator>Sessions, Mario (DDOT)</dc:creator>
  <cp:revision>8</cp:revision>
  <dcterms:created xsi:type="dcterms:W3CDTF">2020-02-20T15:03:31Z</dcterms:created>
  <dcterms:modified xsi:type="dcterms:W3CDTF">2021-10-27T15:55:15Z</dcterms:modified>
</cp:coreProperties>
</file>