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349" r:id="rId5"/>
    <p:sldId id="502" r:id="rId6"/>
    <p:sldId id="541" r:id="rId7"/>
    <p:sldId id="542" r:id="rId8"/>
    <p:sldId id="543" r:id="rId9"/>
    <p:sldId id="544" r:id="rId10"/>
    <p:sldId id="547" r:id="rId11"/>
    <p:sldId id="548" r:id="rId12"/>
    <p:sldId id="444" r:id="rId13"/>
    <p:sldId id="575" r:id="rId14"/>
    <p:sldId id="534" r:id="rId15"/>
    <p:sldId id="568" r:id="rId16"/>
    <p:sldId id="576" r:id="rId17"/>
    <p:sldId id="535" r:id="rId18"/>
    <p:sldId id="564" r:id="rId19"/>
    <p:sldId id="566" r:id="rId20"/>
    <p:sldId id="563" r:id="rId21"/>
    <p:sldId id="565" r:id="rId22"/>
    <p:sldId id="448" r:id="rId23"/>
    <p:sldId id="508" r:id="rId24"/>
    <p:sldId id="552" r:id="rId25"/>
    <p:sldId id="553" r:id="rId26"/>
    <p:sldId id="536" r:id="rId27"/>
    <p:sldId id="557" r:id="rId28"/>
    <p:sldId id="559" r:id="rId29"/>
    <p:sldId id="447" r:id="rId30"/>
    <p:sldId id="579" r:id="rId31"/>
    <p:sldId id="529" r:id="rId32"/>
    <p:sldId id="549" r:id="rId33"/>
    <p:sldId id="550" r:id="rId34"/>
    <p:sldId id="540" r:id="rId35"/>
    <p:sldId id="445" r:id="rId36"/>
    <p:sldId id="524" r:id="rId37"/>
    <p:sldId id="560" r:id="rId38"/>
    <p:sldId id="522" r:id="rId39"/>
    <p:sldId id="569" r:id="rId40"/>
    <p:sldId id="571" r:id="rId41"/>
    <p:sldId id="526"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guide id="3" orient="horz" pos="2909" userDrawn="1">
          <p15:clr>
            <a:srgbClr val="A4A3A4"/>
          </p15:clr>
        </p15:guide>
        <p15:guide id="4"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evesz, Paul (DDOT)" initials="R(" lastIdx="35" clrIdx="6">
    <p:extLst>
      <p:ext uri="{19B8F6BF-5375-455C-9EA6-DF929625EA0E}">
        <p15:presenceInfo xmlns:p15="http://schemas.microsoft.com/office/powerpoint/2012/main" userId="S::prevesz@ddot.dc.gov::ccee0043-73f5-4a21-9894-36ac379b1db2" providerId="AD"/>
      </p:ext>
    </p:extLst>
  </p:cmAuthor>
  <p:cmAuthor id="1" name="Headd, Jessica (DDOT)" initials="H(" lastIdx="40" clrIdx="0">
    <p:extLst>
      <p:ext uri="{19B8F6BF-5375-455C-9EA6-DF929625EA0E}">
        <p15:presenceInfo xmlns:p15="http://schemas.microsoft.com/office/powerpoint/2012/main" userId="S::jheadd@ddot.dc.gov::e5c3725f-f6ab-4281-9aef-052dd6f893ee" providerId="AD"/>
      </p:ext>
    </p:extLst>
  </p:cmAuthor>
  <p:cmAuthor id="8" name="Rupert, Lezlie (DDOT)" initials="R(" lastIdx="39" clrIdx="7">
    <p:extLst>
      <p:ext uri="{19B8F6BF-5375-455C-9EA6-DF929625EA0E}">
        <p15:presenceInfo xmlns:p15="http://schemas.microsoft.com/office/powerpoint/2012/main" userId="S::lrupert@ddot.dc.gov::8b876e55-cb3f-49cd-9920-dc2d3524a4a0" providerId="AD"/>
      </p:ext>
    </p:extLst>
  </p:cmAuthor>
  <p:cmAuthor id="2" name="Floyd, Dorinda (DDOT)" initials="F(" lastIdx="11" clrIdx="1">
    <p:extLst>
      <p:ext uri="{19B8F6BF-5375-455C-9EA6-DF929625EA0E}">
        <p15:presenceInfo xmlns:p15="http://schemas.microsoft.com/office/powerpoint/2012/main" userId="S::dfloyd@ddot.dc.gov::74fd939c-0eed-4733-bf61-2f3479ff8a68" providerId="AD"/>
      </p:ext>
    </p:extLst>
  </p:cmAuthor>
  <p:cmAuthor id="9" name="Carlile, Saesha (DDOT)" initials="CS(" lastIdx="45" clrIdx="8">
    <p:extLst>
      <p:ext uri="{19B8F6BF-5375-455C-9EA6-DF929625EA0E}">
        <p15:presenceInfo xmlns:p15="http://schemas.microsoft.com/office/powerpoint/2012/main" userId="S::SCarlile@ddot.dc.gov::47d08360-5379-4578-bc35-20efc75a1113" providerId="AD"/>
      </p:ext>
    </p:extLst>
  </p:cmAuthor>
  <p:cmAuthor id="3" name="Scott, Kyle (DDOT)" initials="SK(" lastIdx="79" clrIdx="2">
    <p:extLst>
      <p:ext uri="{19B8F6BF-5375-455C-9EA6-DF929625EA0E}">
        <p15:presenceInfo xmlns:p15="http://schemas.microsoft.com/office/powerpoint/2012/main" userId="S::KScott@ddot.dc.gov::7d951317-8a79-4015-b77c-e255fb82dfe4" providerId="AD"/>
      </p:ext>
    </p:extLst>
  </p:cmAuthor>
  <p:cmAuthor id="10" name="Brooks, Samuel M. (DDOT)" initials="B(" lastIdx="1" clrIdx="9">
    <p:extLst>
      <p:ext uri="{19B8F6BF-5375-455C-9EA6-DF929625EA0E}">
        <p15:presenceInfo xmlns:p15="http://schemas.microsoft.com/office/powerpoint/2012/main" userId="S::smbrooks@ddot.dc.gov::f108830e-0ecf-4f0f-8841-c46e72c03055" providerId="AD"/>
      </p:ext>
    </p:extLst>
  </p:cmAuthor>
  <p:cmAuthor id="4" name="Revesz, Paul (DDOT)" initials="RP(" lastIdx="18" clrIdx="3">
    <p:extLst>
      <p:ext uri="{19B8F6BF-5375-455C-9EA6-DF929625EA0E}">
        <p15:presenceInfo xmlns:p15="http://schemas.microsoft.com/office/powerpoint/2012/main" userId="S-1-5-21-788224724-1320020459-424430078-15799" providerId="AD"/>
      </p:ext>
    </p:extLst>
  </p:cmAuthor>
  <p:cmAuthor id="11" name="Crabb, Kathleen (DDOT)" initials="C(" lastIdx="8" clrIdx="10">
    <p:extLst>
      <p:ext uri="{19B8F6BF-5375-455C-9EA6-DF929625EA0E}">
        <p15:presenceInfo xmlns:p15="http://schemas.microsoft.com/office/powerpoint/2012/main" userId="S::kcrabb@ddot.dc.gov::a69df045-47cd-4a17-a6d6-7e5bac8ca117" providerId="AD"/>
      </p:ext>
    </p:extLst>
  </p:cmAuthor>
  <p:cmAuthor id="5" name="Stout, Amanda (DDOT)" initials="S(" lastIdx="6" clrIdx="4">
    <p:extLst>
      <p:ext uri="{19B8F6BF-5375-455C-9EA6-DF929625EA0E}">
        <p15:presenceInfo xmlns:p15="http://schemas.microsoft.com/office/powerpoint/2012/main" userId="S::astout@ddot.dc.gov::64e0c822-8fe1-422c-b83b-3aa0c077b1b9" providerId="AD"/>
      </p:ext>
    </p:extLst>
  </p:cmAuthor>
  <p:cmAuthor id="12" name="Stephens, Lauren (DDOT)" initials="S(" lastIdx="1" clrIdx="11">
    <p:extLst>
      <p:ext uri="{19B8F6BF-5375-455C-9EA6-DF929625EA0E}">
        <p15:presenceInfo xmlns:p15="http://schemas.microsoft.com/office/powerpoint/2012/main" userId="S::lstephens@ddot.dc.gov::dbeba417-098d-42b0-a969-f48806b49fea" providerId="AD"/>
      </p:ext>
    </p:extLst>
  </p:cmAuthor>
  <p:cmAuthor id="6" name="Iverson, Dena (DDOT)" initials="I(" lastIdx="9" clrIdx="5">
    <p:extLst>
      <p:ext uri="{19B8F6BF-5375-455C-9EA6-DF929625EA0E}">
        <p15:presenceInfo xmlns:p15="http://schemas.microsoft.com/office/powerpoint/2012/main" userId="S::diverson@ddot.dc.gov::211c44b3-72fb-46f6-a0ac-90ffa4db0bb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E6B"/>
    <a:srgbClr val="0C2AF0"/>
    <a:srgbClr val="F32837"/>
    <a:srgbClr val="F32800"/>
    <a:srgbClr val="FF0000"/>
    <a:srgbClr val="0F01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7F90D3-A4B3-FB94-FFA6-CBF40C8AB5D6}" v="32" dt="2021-06-09T19:19:29.151"/>
    <p1510:client id="{36933222-DED8-4D07-B557-9DBC45A0F000}" v="1046" dt="2021-06-10T00:20:35.824"/>
    <p1510:client id="{3696985F-C71F-4898-8438-64CEDD5709F0}" v="9" dt="2021-06-09T20:49:25.583"/>
    <p1510:client id="{3FF9F3E8-0B3A-E280-689E-2C2FF3C7B3EC}" v="2" dt="2021-06-10T12:13:22.194"/>
    <p1510:client id="{7086FF05-C4B4-1B58-7D2F-2DEA4E3FA549}" v="260" dt="2021-06-09T20:51:39.037"/>
    <p1510:client id="{8488A821-49B4-4F1A-BB0B-0B9879A4197B}" v="1" dt="2021-06-09T17:07:16.518"/>
    <p1510:client id="{A7B864E5-FD35-C2C8-4689-CC4AD5A59A5C}" v="9" dt="2021-06-09T19:29:02.432"/>
    <p1510:client id="{E1006A97-7B0D-6C8D-8767-2F9BDC2A60DB}" v="55" dt="2021-06-09T20:27:58.731"/>
    <p1510:client id="{EE418F44-D006-E8FE-4A5C-6DD05486A61A}" v="6" dt="2021-06-10T17:29:19.373"/>
    <p1510:client id="{F969B866-D50F-0CCE-D748-27F4BDA37693}" v="5" dt="2021-06-09T19:32:26.4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014" y="90"/>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Ddotfile02\rm\Resource%20Allocation\2022\01-Budget%20Formulation\03%20-%20FY%202022%20Budget%20Hearing\01.%20Data\PPT%20Supporting%20Data-%20Operating%20Overview%20Slid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bg2">
                <a:lumMod val="90000"/>
              </a:schemeClr>
            </a:solidFill>
            <a:ln>
              <a:noFill/>
            </a:ln>
            <a:effectLst/>
          </c:spPr>
          <c:invertIfNegative val="0"/>
          <c:dPt>
            <c:idx val="0"/>
            <c:invertIfNegative val="0"/>
            <c:bubble3D val="0"/>
            <c:spPr>
              <a:solidFill>
                <a:srgbClr val="B3B3B3"/>
              </a:solidFill>
              <a:ln>
                <a:noFill/>
              </a:ln>
              <a:effectLst/>
            </c:spPr>
            <c:extLst>
              <c:ext xmlns:c16="http://schemas.microsoft.com/office/drawing/2014/chart" uri="{C3380CC4-5D6E-409C-BE32-E72D297353CC}">
                <c16:uniqueId val="{00000001-EE9D-4F6C-8A52-4B48873C59D2}"/>
              </c:ext>
            </c:extLst>
          </c:dPt>
          <c:dPt>
            <c:idx val="1"/>
            <c:invertIfNegative val="0"/>
            <c:bubble3D val="0"/>
            <c:spPr>
              <a:solidFill>
                <a:srgbClr val="B3B3B3"/>
              </a:solidFill>
              <a:ln>
                <a:noFill/>
              </a:ln>
              <a:effectLst/>
            </c:spPr>
            <c:extLst>
              <c:ext xmlns:c16="http://schemas.microsoft.com/office/drawing/2014/chart" uri="{C3380CC4-5D6E-409C-BE32-E72D297353CC}">
                <c16:uniqueId val="{00000003-EE9D-4F6C-8A52-4B48873C59D2}"/>
              </c:ext>
            </c:extLst>
          </c:dPt>
          <c:dPt>
            <c:idx val="2"/>
            <c:invertIfNegative val="0"/>
            <c:bubble3D val="0"/>
            <c:spPr>
              <a:solidFill>
                <a:srgbClr val="293E6B"/>
              </a:solidFill>
              <a:ln>
                <a:noFill/>
              </a:ln>
              <a:effectLst/>
            </c:spPr>
            <c:extLst>
              <c:ext xmlns:c16="http://schemas.microsoft.com/office/drawing/2014/chart" uri="{C3380CC4-5D6E-409C-BE32-E72D297353CC}">
                <c16:uniqueId val="{00000005-EE9D-4F6C-8A52-4B48873C59D2}"/>
              </c:ext>
            </c:extLst>
          </c:dPt>
          <c:cat>
            <c:strRef>
              <c:f>'[PPT Supporting Data- Operating Overview Slides.xlsx]Overview'!$A$1:$C$1</c:f>
              <c:strCache>
                <c:ptCount val="3"/>
                <c:pt idx="0">
                  <c:v>FY 2020</c:v>
                </c:pt>
                <c:pt idx="1">
                  <c:v>FY 2021</c:v>
                </c:pt>
                <c:pt idx="2">
                  <c:v>FY 2022</c:v>
                </c:pt>
              </c:strCache>
            </c:strRef>
          </c:cat>
          <c:val>
            <c:numRef>
              <c:f>'[PPT Supporting Data- Operating Overview Slides.xlsx]Overview'!$A$2:$C$2</c:f>
              <c:numCache>
                <c:formatCode>"$"#,##0.0_);[Red]\("$"#,##0.0\)</c:formatCode>
                <c:ptCount val="3"/>
                <c:pt idx="0">
                  <c:v>132.6</c:v>
                </c:pt>
                <c:pt idx="1">
                  <c:v>146.9</c:v>
                </c:pt>
                <c:pt idx="2">
                  <c:v>169.2</c:v>
                </c:pt>
              </c:numCache>
            </c:numRef>
          </c:val>
          <c:extLst>
            <c:ext xmlns:c16="http://schemas.microsoft.com/office/drawing/2014/chart" uri="{C3380CC4-5D6E-409C-BE32-E72D297353CC}">
              <c16:uniqueId val="{00000006-EE9D-4F6C-8A52-4B48873C59D2}"/>
            </c:ext>
          </c:extLst>
        </c:ser>
        <c:dLbls>
          <c:showLegendKey val="0"/>
          <c:showVal val="0"/>
          <c:showCatName val="0"/>
          <c:showSerName val="0"/>
          <c:showPercent val="0"/>
          <c:showBubbleSize val="0"/>
        </c:dLbls>
        <c:gapWidth val="66"/>
        <c:overlap val="100"/>
        <c:axId val="1112408152"/>
        <c:axId val="1112408480"/>
      </c:barChart>
      <c:catAx>
        <c:axId val="1112408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crossAx val="1112408480"/>
        <c:crosses val="autoZero"/>
        <c:auto val="1"/>
        <c:lblAlgn val="ctr"/>
        <c:lblOffset val="100"/>
        <c:noMultiLvlLbl val="0"/>
      </c:catAx>
      <c:valAx>
        <c:axId val="1112408480"/>
        <c:scaling>
          <c:orientation val="minMax"/>
          <c:min val="120"/>
        </c:scaling>
        <c:delete val="0"/>
        <c:axPos val="l"/>
        <c:majorGridlines>
          <c:spPr>
            <a:ln w="9525" cap="flat" cmpd="sng" algn="ctr">
              <a:solidFill>
                <a:schemeClr val="tx1">
                  <a:lumMod val="15000"/>
                  <a:lumOff val="85000"/>
                </a:schemeClr>
              </a:solidFill>
              <a:round/>
            </a:ln>
            <a:effectLst/>
          </c:spPr>
        </c:majorGridlines>
        <c:numFmt formatCode="&quot;$&quot;#,##0.0_);[Red]\(&quot;$&quot;#,##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2408152"/>
        <c:crosses val="autoZero"/>
        <c:crossBetween val="between"/>
        <c:majorUnit val="10"/>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1963"/>
          </a:xfrm>
          <a:prstGeom prst="rect">
            <a:avLst/>
          </a:prstGeom>
        </p:spPr>
        <p:txBody>
          <a:bodyPr vert="horz" lIns="91428" tIns="45714" rIns="91428" bIns="45714" rtlCol="0"/>
          <a:lstStyle>
            <a:lvl1pPr algn="r">
              <a:defRPr sz="1200"/>
            </a:lvl1pPr>
          </a:lstStyle>
          <a:p>
            <a:fld id="{D42A1A62-3E26-401D-999A-182C3E0B3890}" type="datetimeFigureOut">
              <a:rPr lang="en-US" smtClean="0"/>
              <a:t>6/11/2021</a:t>
            </a:fld>
            <a:endParaRPr lang="en-US"/>
          </a:p>
        </p:txBody>
      </p:sp>
      <p:sp>
        <p:nvSpPr>
          <p:cNvPr id="4" name="Footer Placeholder 3"/>
          <p:cNvSpPr>
            <a:spLocks noGrp="1"/>
          </p:cNvSpPr>
          <p:nvPr>
            <p:ph type="ftr" sz="quarter" idx="2"/>
          </p:nvPr>
        </p:nvSpPr>
        <p:spPr>
          <a:xfrm>
            <a:off x="0" y="8772525"/>
            <a:ext cx="3011488" cy="461963"/>
          </a:xfrm>
          <a:prstGeom prst="rect">
            <a:avLst/>
          </a:prstGeom>
        </p:spPr>
        <p:txBody>
          <a:bodyPr vert="horz" lIns="91428" tIns="45714" rIns="91428"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28" tIns="45714" rIns="91428" bIns="45714" rtlCol="0" anchor="b"/>
          <a:lstStyle>
            <a:lvl1pPr algn="r">
              <a:defRPr sz="1200"/>
            </a:lvl1pPr>
          </a:lstStyle>
          <a:p>
            <a:fld id="{18465145-61A2-4F52-8FED-8146A187FCF5}" type="slidenum">
              <a:rPr lang="en-US" smtClean="0"/>
              <a:t>‹#›</a:t>
            </a:fld>
            <a:endParaRPr lang="en-US"/>
          </a:p>
        </p:txBody>
      </p:sp>
    </p:spTree>
    <p:extLst>
      <p:ext uri="{BB962C8B-B14F-4D97-AF65-F5344CB8AC3E}">
        <p14:creationId xmlns:p14="http://schemas.microsoft.com/office/powerpoint/2010/main" val="143632373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95328" y="4387853"/>
            <a:ext cx="5559425" cy="4156075"/>
          </a:xfrm>
          <a:prstGeom prst="rect">
            <a:avLst/>
          </a:prstGeom>
        </p:spPr>
        <p:txBody>
          <a:bodyPr vert="horz" lIns="91428" tIns="45714" rIns="91428"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Image Placeholder 8"/>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1428" tIns="45714" rIns="91428" bIns="45714" rtlCol="0" anchor="ctr"/>
          <a:lstStyle/>
          <a:p>
            <a:endParaRPr lang="en-US"/>
          </a:p>
        </p:txBody>
      </p:sp>
    </p:spTree>
    <p:extLst>
      <p:ext uri="{BB962C8B-B14F-4D97-AF65-F5344CB8AC3E}">
        <p14:creationId xmlns:p14="http://schemas.microsoft.com/office/powerpoint/2010/main" val="58257885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6450" cy="3463925"/>
          </a:xfrm>
          <a:prstGeom prst="rect">
            <a:avLst/>
          </a:prstGeom>
        </p:spPr>
      </p:sp>
      <p:sp>
        <p:nvSpPr>
          <p:cNvPr id="3" name="Notes Placeholder 2"/>
          <p:cNvSpPr>
            <a:spLocks noGrp="1"/>
          </p:cNvSpPr>
          <p:nvPr>
            <p:ph type="body" idx="1"/>
          </p:nvPr>
        </p:nvSpPr>
        <p:spPr>
          <a:xfrm>
            <a:off x="695008" y="4387136"/>
            <a:ext cx="5560060" cy="4156234"/>
          </a:xfrm>
          <a:prstGeom prst="rect">
            <a:avLst/>
          </a:prstGeom>
        </p:spPr>
        <p:txBody>
          <a:bodyPr/>
          <a:lstStyle/>
          <a:p>
            <a:endParaRPr lang="en-US" dirty="0">
              <a:cs typeface="Calibri"/>
            </a:endParaRPr>
          </a:p>
        </p:txBody>
      </p:sp>
    </p:spTree>
    <p:extLst>
      <p:ext uri="{BB962C8B-B14F-4D97-AF65-F5344CB8AC3E}">
        <p14:creationId xmlns:p14="http://schemas.microsoft.com/office/powerpoint/2010/main" val="2207719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endParaRPr lang="en-US" b="1" dirty="0">
              <a:cs typeface="Calibri"/>
            </a:endParaRPr>
          </a:p>
          <a:p>
            <a:pPr marL="171450" indent="-171450">
              <a:buFont typeface="Arial" panose="020B0604020202020204" pitchFamily="34" charset="0"/>
              <a:buChar char="•"/>
            </a:pPr>
            <a:endParaRPr lang="en-US">
              <a:latin typeface="Calibri"/>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7012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endParaRPr lang="en-US" b="1" dirty="0">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4429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pPr marL="0" lvl="1">
              <a:lnSpc>
                <a:spcPct val="120000"/>
              </a:lnSpc>
              <a:spcBef>
                <a:spcPts val="560"/>
              </a:spcBef>
            </a:pPr>
            <a:endParaRPr lang="en-US" b="1" dirty="0">
              <a:cs typeface="Calibri"/>
            </a:endParaRPr>
          </a:p>
          <a:p>
            <a:endParaRPr lang="en-US" sz="1100" baseline="0">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9094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endParaRPr lang="en-US" sz="1100" b="1" dirty="0">
              <a:latin typeface="+mj-lt"/>
              <a:cs typeface="Calibri"/>
            </a:endParaRPr>
          </a:p>
          <a:p>
            <a:pPr>
              <a:defRPr/>
            </a:pPr>
            <a:endParaRPr lang="en-US" b="0" i="0" kern="1200">
              <a:solidFill>
                <a:schemeClr val="tx1"/>
              </a:solidFill>
              <a:effectLst/>
              <a:latin typeface="+mj-lt"/>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8811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pPr marL="0" lvl="1">
              <a:lnSpc>
                <a:spcPct val="120000"/>
              </a:lnSpc>
              <a:spcBef>
                <a:spcPts val="560"/>
              </a:spcBef>
            </a:pPr>
            <a:endParaRPr lang="en-US" b="1" dirty="0">
              <a:cs typeface="Calibri"/>
            </a:endParaRPr>
          </a:p>
          <a:p>
            <a:pPr marL="285750" lvl="1" indent="-285750">
              <a:lnSpc>
                <a:spcPct val="120000"/>
              </a:lnSpc>
              <a:spcBef>
                <a:spcPts val="560"/>
              </a:spcBef>
              <a:buFont typeface="Arial,Sans-Serif"/>
              <a:buChar char="•"/>
            </a:pPr>
            <a:endParaRPr lang="en-US">
              <a:cs typeface="Calibri"/>
            </a:endParaRPr>
          </a:p>
          <a:p>
            <a:pPr marL="0" lvl="1">
              <a:lnSpc>
                <a:spcPct val="120000"/>
              </a:lnSpc>
              <a:spcBef>
                <a:spcPts val="560"/>
              </a:spcBef>
            </a:pPr>
            <a:endParaRPr lang="en-US">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880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endParaRPr lang="en-US" sz="1100" b="1" dirty="0">
              <a:latin typeface="+mj-lt"/>
              <a:cs typeface="Calibri"/>
            </a:endParaRPr>
          </a:p>
          <a:p>
            <a:endParaRPr lang="en-US" sz="1100">
              <a:latin typeface="Neutra Text Alt" panose="02000000000000000000" pitchFamily="50" charset="0"/>
            </a:endParaRPr>
          </a:p>
          <a:p>
            <a:pPr marL="171450" indent="-171450">
              <a:buFont typeface="Arial" panose="020B0604020202020204" pitchFamily="34" charset="0"/>
              <a:buChar char="•"/>
            </a:pPr>
            <a:endParaRPr lang="en-US" sz="1100">
              <a:latin typeface="Neutra Text Alt" panose="02000000000000000000" pitchFamily="50" charset="0"/>
            </a:endParaRPr>
          </a:p>
          <a:p>
            <a:endParaRPr lang="en-US" sz="1100">
              <a:latin typeface="Calibri"/>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1223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pPr>
              <a:defRPr/>
            </a:pPr>
            <a:endParaRPr lang="en-US" sz="1100" b="1" dirty="0">
              <a:latin typeface="Calibri"/>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a:latin typeface="Neutra Text" panose="02000000000000000000" pitchFamily="50" charset="0"/>
            </a:endParaRPr>
          </a:p>
          <a:p>
            <a:pPr marL="0" indent="0">
              <a:buFontTx/>
              <a:buNone/>
            </a:pPr>
            <a:endParaRPr lang="en-US" sz="1100" b="0" baseline="0">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9652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endParaRPr lang="en-US" sz="1100" b="1" dirty="0">
              <a:solidFill>
                <a:schemeClr val="dk1"/>
              </a:solidFill>
              <a:latin typeface="+mj-lt"/>
              <a:ea typeface="Calibri"/>
              <a:cs typeface="Calibri"/>
            </a:endParaRPr>
          </a:p>
          <a:p>
            <a:pPr marL="0" indent="0">
              <a:buFontTx/>
              <a:buNone/>
            </a:pPr>
            <a:endParaRPr lang="en-US" sz="1100" b="1">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2273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endParaRPr lang="en-US" sz="1100" b="1" dirty="0">
              <a:latin typeface="Calibri"/>
              <a:cs typeface="Calibri"/>
            </a:endParaRPr>
          </a:p>
          <a:p>
            <a:pPr marL="0" indent="0">
              <a:buFontTx/>
              <a:buNone/>
            </a:pPr>
            <a:endParaRPr lang="en-US" sz="1100" b="0">
              <a:cs typeface="Calibri"/>
            </a:endParaRPr>
          </a:p>
          <a:p>
            <a:endParaRPr lang="en-US" sz="1100" i="1" u="sng">
              <a:solidFill>
                <a:schemeClr val="dk1"/>
              </a:solidFill>
              <a:latin typeface="Neutra Text Alt"/>
              <a:ea typeface="+mn-lt"/>
              <a:cs typeface="Calibri"/>
            </a:endParaRPr>
          </a:p>
          <a:p>
            <a:pPr marL="0" indent="0">
              <a:buFontTx/>
              <a:buNone/>
            </a:pPr>
            <a:endParaRPr lang="en-US" sz="1100" b="1">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8199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719138"/>
            <a:ext cx="4800600" cy="3600450"/>
          </a:xfrm>
          <a:prstGeom prst="rect">
            <a:avLst/>
          </a:prstGeom>
        </p:spPr>
      </p:sp>
      <p:sp>
        <p:nvSpPr>
          <p:cNvPr id="3" name="Notes Placeholder 2"/>
          <p:cNvSpPr>
            <a:spLocks noGrp="1"/>
          </p:cNvSpPr>
          <p:nvPr>
            <p:ph type="body" idx="1"/>
          </p:nvPr>
        </p:nvSpPr>
        <p:spPr>
          <a:xfrm>
            <a:off x="731521" y="4560571"/>
            <a:ext cx="5852160" cy="4320540"/>
          </a:xfrm>
          <a:prstGeom prst="rect">
            <a:avLst/>
          </a:prstGeom>
        </p:spPr>
        <p:txBody>
          <a:bodyPr/>
          <a:lstStyle/>
          <a:p>
            <a:endParaRPr lang="en-US" dirty="0">
              <a:cs typeface="Calibri"/>
            </a:endParaRPr>
          </a:p>
        </p:txBody>
      </p:sp>
    </p:spTree>
    <p:extLst>
      <p:ext uri="{BB962C8B-B14F-4D97-AF65-F5344CB8AC3E}">
        <p14:creationId xmlns:p14="http://schemas.microsoft.com/office/powerpoint/2010/main" val="2221599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pPr marL="0" indent="0">
              <a:buFontTx/>
              <a:buNone/>
            </a:pPr>
            <a:endParaRPr lang="en-US" sz="1100" b="1">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1205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endParaRPr lang="en-US" sz="1100" b="1" dirty="0">
              <a:cs typeface="Calibri"/>
            </a:endParaRPr>
          </a:p>
          <a:p>
            <a:endParaRPr lang="en-US" sz="1100" b="1">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4164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pPr marL="0" lvl="1">
              <a:spcBef>
                <a:spcPts val="560"/>
              </a:spcBef>
            </a:pPr>
            <a:endParaRPr lang="en-US" b="1" dirty="0">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8831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endParaRPr lang="en-US" sz="1100" b="1" dirty="0">
              <a:cs typeface="Calibri"/>
            </a:endParaRPr>
          </a:p>
          <a:p>
            <a:endParaRPr lang="en-US" sz="1100" b="1">
              <a:cs typeface="Calibri"/>
            </a:endParaRPr>
          </a:p>
          <a:p>
            <a:r>
              <a:rPr lang="en-US" dirty="0">
                <a:ea typeface="Calibri"/>
                <a:cs typeface="Calibri"/>
              </a:rPr>
              <a:t> </a:t>
            </a:r>
            <a:endParaRPr lang="en-US" dirty="0">
              <a:solidFill>
                <a:schemeClr val="dk1"/>
              </a:solidFill>
              <a:ea typeface="Calibri"/>
              <a:cs typeface="Calibri"/>
            </a:endParaRPr>
          </a:p>
          <a:p>
            <a:endParaRPr lang="en-US" sz="1100" b="1">
              <a:cs typeface="Calibri"/>
            </a:endParaRPr>
          </a:p>
          <a:p>
            <a:endParaRPr lang="en-US" sz="1100" b="1">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37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r>
              <a:rPr lang="en-US" dirty="0"/>
              <a:t> </a:t>
            </a:r>
            <a:endParaRPr lang="en-US" kern="1200" dirty="0">
              <a:solidFill>
                <a:schemeClr val="tx1"/>
              </a:solidFill>
              <a:effectLst/>
              <a:cs typeface="Calibri"/>
            </a:endParaRPr>
          </a:p>
          <a:p>
            <a:pPr marL="0" indent="0">
              <a:buFontTx/>
              <a:buNone/>
            </a:pPr>
            <a:endParaRPr lang="en-US" sz="1100" b="0" baseline="0">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1938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pPr marL="0" lvl="1">
              <a:lnSpc>
                <a:spcPct val="120000"/>
              </a:lnSpc>
              <a:spcBef>
                <a:spcPts val="560"/>
              </a:spcBef>
            </a:pPr>
            <a:endParaRPr lang="en-US" b="1" dirty="0">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3726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pPr marL="285750" lvl="1" indent="-285750">
              <a:lnSpc>
                <a:spcPct val="120000"/>
              </a:lnSpc>
              <a:spcBef>
                <a:spcPts val="560"/>
              </a:spcBef>
              <a:buFont typeface="Arial,Sans-Serif"/>
              <a:buChar char="•"/>
            </a:pPr>
            <a:endParaRPr lang="en-US">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3572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719138"/>
            <a:ext cx="4800600" cy="3600450"/>
          </a:xfrm>
          <a:prstGeom prst="rect">
            <a:avLst/>
          </a:prstGeom>
        </p:spPr>
      </p:sp>
      <p:sp>
        <p:nvSpPr>
          <p:cNvPr id="3" name="Notes Placeholder 2"/>
          <p:cNvSpPr>
            <a:spLocks noGrp="1"/>
          </p:cNvSpPr>
          <p:nvPr>
            <p:ph type="body" idx="1"/>
          </p:nvPr>
        </p:nvSpPr>
        <p:spPr>
          <a:xfrm>
            <a:off x="731521" y="4560571"/>
            <a:ext cx="5852160" cy="4320540"/>
          </a:xfrm>
          <a:prstGeom prst="rect">
            <a:avLst/>
          </a:prstGeom>
        </p:spPr>
        <p:txBody>
          <a:bodyPr/>
          <a:lstStyle/>
          <a:p>
            <a:endParaRPr lang="en-US" dirty="0">
              <a:cs typeface="Calibri"/>
            </a:endParaRPr>
          </a:p>
        </p:txBody>
      </p:sp>
    </p:spTree>
    <p:extLst>
      <p:ext uri="{BB962C8B-B14F-4D97-AF65-F5344CB8AC3E}">
        <p14:creationId xmlns:p14="http://schemas.microsoft.com/office/powerpoint/2010/main" val="1585366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pPr marL="0" lvl="1">
              <a:lnSpc>
                <a:spcPct val="120000"/>
              </a:lnSpc>
              <a:spcBef>
                <a:spcPts val="560"/>
              </a:spcBef>
            </a:pPr>
            <a:endParaRPr lang="en-US" b="1" dirty="0">
              <a:cs typeface="Calibri"/>
            </a:endParaRPr>
          </a:p>
          <a:p>
            <a:pPr marL="285750" lvl="1" indent="-285750">
              <a:lnSpc>
                <a:spcPct val="120000"/>
              </a:lnSpc>
              <a:spcBef>
                <a:spcPts val="560"/>
              </a:spcBef>
              <a:buFont typeface="Arial,Sans-Serif"/>
              <a:buChar char="•"/>
            </a:pPr>
            <a:endParaRPr lang="en-US">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4944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719138"/>
            <a:ext cx="4800600" cy="3600450"/>
          </a:xfrm>
          <a:prstGeom prst="rect">
            <a:avLst/>
          </a:prstGeom>
        </p:spPr>
      </p:sp>
      <p:sp>
        <p:nvSpPr>
          <p:cNvPr id="3" name="Notes Placeholder 2"/>
          <p:cNvSpPr>
            <a:spLocks noGrp="1"/>
          </p:cNvSpPr>
          <p:nvPr>
            <p:ph type="body" idx="1"/>
          </p:nvPr>
        </p:nvSpPr>
        <p:spPr>
          <a:xfrm>
            <a:off x="731521" y="4560571"/>
            <a:ext cx="5852160" cy="4320540"/>
          </a:xfrm>
          <a:prstGeom prst="rect">
            <a:avLst/>
          </a:prstGeom>
        </p:spPr>
        <p:txBody>
          <a:bodyPr/>
          <a:lstStyle/>
          <a:p>
            <a:endParaRPr lang="en-US" dirty="0">
              <a:cs typeface="Calibri"/>
            </a:endParaRPr>
          </a:p>
        </p:txBody>
      </p:sp>
    </p:spTree>
    <p:extLst>
      <p:ext uri="{BB962C8B-B14F-4D97-AF65-F5344CB8AC3E}">
        <p14:creationId xmlns:p14="http://schemas.microsoft.com/office/powerpoint/2010/main" val="2497874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pPr marL="0" lvl="1">
              <a:spcBef>
                <a:spcPts val="560"/>
              </a:spcBef>
            </a:pPr>
            <a:endParaRPr lang="en-US" b="1" dirty="0">
              <a:cs typeface="Calibri"/>
            </a:endParaRPr>
          </a:p>
          <a:p>
            <a:endParaRPr lang="en-US" sz="1100" b="1">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2013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endParaRPr lang="en-US" sz="1100" b="1" dirty="0">
              <a:cs typeface="Calibri"/>
            </a:endParaRPr>
          </a:p>
          <a:p>
            <a:endParaRPr lang="en-US" sz="1100" b="1">
              <a:cs typeface="Calibri"/>
            </a:endParaRPr>
          </a:p>
          <a:p>
            <a:endParaRPr lang="en-US" sz="1100" b="1">
              <a:cs typeface="Calibri"/>
            </a:endParaRPr>
          </a:p>
          <a:p>
            <a:endParaRPr lang="en-US" sz="1100">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8337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endParaRPr lang="en-US" b="1" dirty="0">
              <a:latin typeface="+mj-lt"/>
              <a:cs typeface="Calibri"/>
            </a:endParaRPr>
          </a:p>
          <a:p>
            <a:endParaRPr lang="en-US" sz="1100">
              <a:latin typeface="Neutra Text Alt"/>
            </a:endParaRPr>
          </a:p>
          <a:p>
            <a:endParaRPr lang="en-US" sz="1100">
              <a:latin typeface="Neutra Text Alt"/>
              <a:cs typeface="Calibri"/>
            </a:endParaRPr>
          </a:p>
          <a:p>
            <a:endParaRPr lang="en-US" sz="1100" b="1">
              <a:latin typeface="Calibri"/>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3319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pPr marL="0" indent="0">
              <a:buFontTx/>
              <a:buNone/>
            </a:pPr>
            <a:endParaRPr lang="en-US" sz="1100" b="1" dirty="0">
              <a:latin typeface="+mj-lt"/>
              <a:cs typeface="Calibri"/>
            </a:endParaRPr>
          </a:p>
          <a:p>
            <a:pPr marL="0" indent="0">
              <a:buFont typeface="Arial" panose="020B0604020202020204" pitchFamily="34" charset="0"/>
              <a:buNone/>
            </a:pPr>
            <a:endParaRPr lang="en-US">
              <a:latin typeface="+mj-lt"/>
            </a:endParaRPr>
          </a:p>
          <a:p>
            <a:pPr marL="171425" indent="-171425">
              <a:buFontTx/>
              <a:buChar char="-"/>
            </a:pPr>
            <a:endParaRPr lang="en-US" sz="1100" b="1"/>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3704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719138"/>
            <a:ext cx="4800600" cy="3600450"/>
          </a:xfrm>
          <a:prstGeom prst="rect">
            <a:avLst/>
          </a:prstGeom>
        </p:spPr>
      </p:sp>
      <p:sp>
        <p:nvSpPr>
          <p:cNvPr id="3" name="Notes Placeholder 2"/>
          <p:cNvSpPr>
            <a:spLocks noGrp="1"/>
          </p:cNvSpPr>
          <p:nvPr>
            <p:ph type="body" idx="1"/>
          </p:nvPr>
        </p:nvSpPr>
        <p:spPr>
          <a:xfrm>
            <a:off x="731521" y="4560571"/>
            <a:ext cx="5852160" cy="4320540"/>
          </a:xfrm>
          <a:prstGeom prst="rect">
            <a:avLst/>
          </a:prstGeom>
        </p:spPr>
        <p:txBody>
          <a:bodyPr/>
          <a:lstStyle/>
          <a:p>
            <a:endParaRPr lang="en-US" dirty="0">
              <a:cs typeface="Calibri"/>
            </a:endParaRPr>
          </a:p>
        </p:txBody>
      </p:sp>
    </p:spTree>
    <p:extLst>
      <p:ext uri="{BB962C8B-B14F-4D97-AF65-F5344CB8AC3E}">
        <p14:creationId xmlns:p14="http://schemas.microsoft.com/office/powerpoint/2010/main" val="41329944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pPr marL="0" indent="0">
              <a:buFontTx/>
              <a:buNone/>
            </a:pPr>
            <a:endParaRPr lang="en-US" sz="1100" b="1" dirty="0">
              <a:cs typeface="Calibri"/>
            </a:endParaRPr>
          </a:p>
          <a:p>
            <a:pPr marL="0" indent="0">
              <a:buFontTx/>
              <a:buNone/>
            </a:pPr>
            <a:endParaRPr lang="en-US" sz="1100" b="1" baseline="0">
              <a:cs typeface="Calibri"/>
            </a:endParaRPr>
          </a:p>
          <a:p>
            <a:pPr marL="0" indent="0">
              <a:buFontTx/>
              <a:buNone/>
            </a:pPr>
            <a:endParaRPr lang="en-US" sz="1100" b="1"/>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382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pPr marL="0" lvl="1">
              <a:lnSpc>
                <a:spcPct val="120000"/>
              </a:lnSpc>
              <a:spcBef>
                <a:spcPts val="560"/>
              </a:spcBef>
            </a:pPr>
            <a:endParaRPr lang="en-US" dirty="0">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9046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pPr marL="0" lvl="1">
              <a:lnSpc>
                <a:spcPct val="120000"/>
              </a:lnSpc>
              <a:spcBef>
                <a:spcPts val="560"/>
              </a:spcBef>
            </a:pPr>
            <a:endParaRPr lang="en-US" b="1" dirty="0">
              <a:cs typeface="Calibri"/>
            </a:endParaRPr>
          </a:p>
          <a:p>
            <a:pPr marL="285750" lvl="1" indent="-285750">
              <a:lnSpc>
                <a:spcPct val="120000"/>
              </a:lnSpc>
              <a:spcBef>
                <a:spcPts val="560"/>
              </a:spcBef>
              <a:buFont typeface="Arial,Sans-Serif"/>
              <a:buChar char="•"/>
            </a:pPr>
            <a:endParaRPr lang="en-US">
              <a:cs typeface="Calibri"/>
            </a:endParaRPr>
          </a:p>
          <a:p>
            <a:pPr marL="171425" indent="-171425">
              <a:buFontTx/>
              <a:buChar char="-"/>
            </a:pPr>
            <a:endParaRPr lang="en-US" sz="1100" b="1">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7729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pPr marL="0" lvl="1">
              <a:lnSpc>
                <a:spcPct val="120000"/>
              </a:lnSpc>
              <a:spcBef>
                <a:spcPts val="560"/>
              </a:spcBef>
            </a:pPr>
            <a:endParaRPr lang="en-US" b="1" dirty="0">
              <a:cs typeface="Calibri"/>
            </a:endParaRPr>
          </a:p>
          <a:p>
            <a:pPr marL="171425" indent="-171425">
              <a:buFontTx/>
              <a:buChar char="-"/>
            </a:pPr>
            <a:endParaRPr lang="en-US" sz="1100" b="1" baseline="0">
              <a:cs typeface="Calibri"/>
            </a:endParaRPr>
          </a:p>
          <a:p>
            <a:pPr marL="171425" indent="-171425">
              <a:buFontTx/>
              <a:buChar char="-"/>
            </a:pPr>
            <a:endParaRPr lang="en-US" sz="1100" b="1">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59420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pPr marL="0" lvl="1">
              <a:lnSpc>
                <a:spcPct val="120000"/>
              </a:lnSpc>
              <a:spcBef>
                <a:spcPts val="560"/>
              </a:spcBef>
            </a:pPr>
            <a:endParaRPr lang="en-US" b="1" dirty="0">
              <a:cs typeface="Calibri"/>
            </a:endParaRPr>
          </a:p>
          <a:p>
            <a:pPr marL="171425" indent="-171425">
              <a:buFontTx/>
              <a:buChar char="-"/>
            </a:pPr>
            <a:endParaRPr lang="en-US" sz="1100" b="1" baseline="0">
              <a:cs typeface="Calibri"/>
            </a:endParaRPr>
          </a:p>
          <a:p>
            <a:pPr marL="171425" indent="-171425">
              <a:buFontTx/>
              <a:buChar char="-"/>
            </a:pPr>
            <a:endParaRPr lang="en-US" sz="1100" b="1">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1780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a:p>
          <a:p>
            <a:endParaRPr lang="en-US"/>
          </a:p>
        </p:txBody>
      </p:sp>
    </p:spTree>
    <p:extLst>
      <p:ext uri="{BB962C8B-B14F-4D97-AF65-F5344CB8AC3E}">
        <p14:creationId xmlns:p14="http://schemas.microsoft.com/office/powerpoint/2010/main" val="3665556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endParaRPr lang="en-US" sz="1100" b="1" dirty="0">
              <a:latin typeface="+mj-lt"/>
              <a:cs typeface="Calibri"/>
            </a:endParaRPr>
          </a:p>
          <a:p>
            <a:pPr>
              <a:defRPr/>
            </a:pPr>
            <a:endParaRPr lang="en-US" sz="1100" b="1" i="1" u="sng">
              <a:latin typeface="+mj-lt"/>
            </a:endParaRPr>
          </a:p>
          <a:p>
            <a:endParaRPr lang="en-US" sz="1100">
              <a:latin typeface="+mj-lt"/>
              <a:cs typeface="Calibri"/>
            </a:endParaRPr>
          </a:p>
          <a:p>
            <a:endParaRPr lang="en-US" sz="1100">
              <a:latin typeface="+mj-lt"/>
              <a:cs typeface="Calibri"/>
            </a:endParaRPr>
          </a:p>
          <a:p>
            <a:endParaRPr lang="en-US" sz="1100" b="1">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1442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pPr marL="0" indent="0">
              <a:buFontTx/>
              <a:buNone/>
            </a:pPr>
            <a:endParaRPr lang="en-US" sz="1100" b="1" dirty="0">
              <a:cs typeface="Calibri"/>
            </a:endParaRPr>
          </a:p>
          <a:p>
            <a:pPr>
              <a:lnSpc>
                <a:spcPct val="90000"/>
              </a:lnSpc>
              <a:spcBef>
                <a:spcPts val="1000"/>
              </a:spcBef>
            </a:pPr>
            <a:endParaRPr lang="en-US" sz="1100">
              <a:latin typeface="+mj-lt"/>
              <a:cs typeface="Calibri"/>
            </a:endParaRPr>
          </a:p>
          <a:p>
            <a:pPr marL="628650" lvl="1" indent="-171450">
              <a:lnSpc>
                <a:spcPct val="90000"/>
              </a:lnSpc>
              <a:spcBef>
                <a:spcPts val="500"/>
              </a:spcBef>
              <a:buFont typeface="Arial"/>
              <a:buChar char="•"/>
            </a:pPr>
            <a:endParaRPr lang="en-US" sz="1100">
              <a:latin typeface="+mj-lt"/>
              <a:cs typeface="Calibri"/>
            </a:endParaRPr>
          </a:p>
          <a:p>
            <a:endParaRPr lang="en-US" sz="1100" b="1">
              <a:latin typeface="+mj-lt"/>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8201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endParaRPr lang="en-US" b="1" dirty="0">
              <a:cs typeface="Calibri"/>
            </a:endParaRPr>
          </a:p>
          <a:p>
            <a:pPr marL="742950" lvl="1" indent="-285750">
              <a:buFont typeface="Arial"/>
              <a:buChar char="•"/>
            </a:pPr>
            <a:endParaRPr lang="en-US">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2151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pPr marL="0" indent="0">
              <a:buFontTx/>
              <a:buNone/>
            </a:pPr>
            <a:endParaRPr lang="en-US" sz="1100" b="1" dirty="0">
              <a:cs typeface="Calibri"/>
            </a:endParaRPr>
          </a:p>
          <a:p>
            <a:pPr marL="171450" lvl="1"/>
            <a:endParaRPr lang="en-US">
              <a:cs typeface="Calibri"/>
            </a:endParaRPr>
          </a:p>
          <a:p>
            <a:pPr indent="0">
              <a:buFontTx/>
              <a:buNone/>
            </a:pPr>
            <a:endParaRPr lang="en-US" sz="1100">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8254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95326" y="4387853"/>
            <a:ext cx="5559424" cy="4156075"/>
          </a:xfrm>
          <a:prstGeom prst="rect">
            <a:avLst/>
          </a:prstGeom>
        </p:spPr>
        <p:txBody>
          <a:bodyPr lIns="91412" tIns="91412" rIns="91412" bIns="91412" anchor="t" anchorCtr="0">
            <a:noAutofit/>
          </a:bodyPr>
          <a:lstStyle/>
          <a:p>
            <a:endParaRPr lang="en-US" sz="1100" b="1" dirty="0">
              <a:cs typeface="Calibri"/>
            </a:endParaRPr>
          </a:p>
          <a:p>
            <a:endParaRPr lang="en-US" sz="1100">
              <a:cs typeface="Calibri"/>
            </a:endParaRPr>
          </a:p>
          <a:p>
            <a:endParaRPr lang="en-US" sz="1100">
              <a:cs typeface="Calibri"/>
            </a:endParaRPr>
          </a:p>
        </p:txBody>
      </p:sp>
      <p:sp>
        <p:nvSpPr>
          <p:cNvPr id="109" name="Shape 109"/>
          <p:cNvSpPr>
            <a:spLocks noGrp="1" noRot="1" noChangeAspect="1"/>
          </p:cNvSpPr>
          <p:nvPr>
            <p:ph type="sldImg" idx="2"/>
          </p:nvPr>
        </p:nvSpPr>
        <p:spPr>
          <a:xfrm>
            <a:off x="1166813" y="692150"/>
            <a:ext cx="4616450"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8076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719138"/>
            <a:ext cx="4800600" cy="3600450"/>
          </a:xfrm>
          <a:prstGeom prst="rect">
            <a:avLst/>
          </a:prstGeom>
        </p:spPr>
      </p:sp>
      <p:sp>
        <p:nvSpPr>
          <p:cNvPr id="3" name="Notes Placeholder 2"/>
          <p:cNvSpPr>
            <a:spLocks noGrp="1"/>
          </p:cNvSpPr>
          <p:nvPr>
            <p:ph type="body" idx="1"/>
          </p:nvPr>
        </p:nvSpPr>
        <p:spPr>
          <a:xfrm>
            <a:off x="731521" y="4560571"/>
            <a:ext cx="5852160" cy="4320540"/>
          </a:xfrm>
          <a:prstGeom prst="rect">
            <a:avLst/>
          </a:prstGeom>
        </p:spPr>
        <p:txBody>
          <a:bodyPr/>
          <a:lstStyle/>
          <a:p>
            <a:endParaRPr lang="en-US" dirty="0">
              <a:cs typeface="Calibri"/>
            </a:endParaRPr>
          </a:p>
        </p:txBody>
      </p:sp>
    </p:spTree>
    <p:extLst>
      <p:ext uri="{BB962C8B-B14F-4D97-AF65-F5344CB8AC3E}">
        <p14:creationId xmlns:p14="http://schemas.microsoft.com/office/powerpoint/2010/main" val="785325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3AAC12-7839-4DD0-9613-D674C92C2239}"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CFDF18-8BF2-4A4A-BB31-4519D1735719}" type="slidenum">
              <a:rPr lang="en-US" smtClean="0"/>
              <a:t>‹#›</a:t>
            </a:fld>
            <a:endParaRPr lang="en-US"/>
          </a:p>
        </p:txBody>
      </p:sp>
    </p:spTree>
    <p:extLst>
      <p:ext uri="{BB962C8B-B14F-4D97-AF65-F5344CB8AC3E}">
        <p14:creationId xmlns:p14="http://schemas.microsoft.com/office/powerpoint/2010/main" val="2393949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3AAC12-7839-4DD0-9613-D674C92C2239}"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CFDF18-8BF2-4A4A-BB31-4519D1735719}" type="slidenum">
              <a:rPr lang="en-US" smtClean="0"/>
              <a:t>‹#›</a:t>
            </a:fld>
            <a:endParaRPr lang="en-US"/>
          </a:p>
        </p:txBody>
      </p:sp>
    </p:spTree>
    <p:extLst>
      <p:ext uri="{BB962C8B-B14F-4D97-AF65-F5344CB8AC3E}">
        <p14:creationId xmlns:p14="http://schemas.microsoft.com/office/powerpoint/2010/main" val="147731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3AAC12-7839-4DD0-9613-D674C92C2239}"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CFDF18-8BF2-4A4A-BB31-4519D1735719}" type="slidenum">
              <a:rPr lang="en-US" smtClean="0"/>
              <a:t>‹#›</a:t>
            </a:fld>
            <a:endParaRPr lang="en-US"/>
          </a:p>
        </p:txBody>
      </p:sp>
    </p:spTree>
    <p:extLst>
      <p:ext uri="{BB962C8B-B14F-4D97-AF65-F5344CB8AC3E}">
        <p14:creationId xmlns:p14="http://schemas.microsoft.com/office/powerpoint/2010/main" val="1016099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3AAC12-7839-4DD0-9613-D674C92C2239}"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CFDF18-8BF2-4A4A-BB31-4519D1735719}" type="slidenum">
              <a:rPr lang="en-US" smtClean="0"/>
              <a:t>‹#›</a:t>
            </a:fld>
            <a:endParaRPr lang="en-US"/>
          </a:p>
        </p:txBody>
      </p:sp>
    </p:spTree>
    <p:extLst>
      <p:ext uri="{BB962C8B-B14F-4D97-AF65-F5344CB8AC3E}">
        <p14:creationId xmlns:p14="http://schemas.microsoft.com/office/powerpoint/2010/main" val="1709474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3AAC12-7839-4DD0-9613-D674C92C2239}"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CFDF18-8BF2-4A4A-BB31-4519D1735719}" type="slidenum">
              <a:rPr lang="en-US" smtClean="0"/>
              <a:t>‹#›</a:t>
            </a:fld>
            <a:endParaRPr lang="en-US"/>
          </a:p>
        </p:txBody>
      </p:sp>
    </p:spTree>
    <p:extLst>
      <p:ext uri="{BB962C8B-B14F-4D97-AF65-F5344CB8AC3E}">
        <p14:creationId xmlns:p14="http://schemas.microsoft.com/office/powerpoint/2010/main" val="922660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3AAC12-7839-4DD0-9613-D674C92C2239}" type="datetimeFigureOut">
              <a:rPr lang="en-US" smtClean="0"/>
              <a:t>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CFDF18-8BF2-4A4A-BB31-4519D1735719}" type="slidenum">
              <a:rPr lang="en-US" smtClean="0"/>
              <a:t>‹#›</a:t>
            </a:fld>
            <a:endParaRPr lang="en-US"/>
          </a:p>
        </p:txBody>
      </p:sp>
    </p:spTree>
    <p:extLst>
      <p:ext uri="{BB962C8B-B14F-4D97-AF65-F5344CB8AC3E}">
        <p14:creationId xmlns:p14="http://schemas.microsoft.com/office/powerpoint/2010/main" val="3369979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3AAC12-7839-4DD0-9613-D674C92C2239}" type="datetimeFigureOut">
              <a:rPr lang="en-US" smtClean="0"/>
              <a:t>6/11/2021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CFDF18-8BF2-4A4A-BB31-4519D1735719}" type="slidenum">
              <a:rPr lang="en-US" smtClean="0"/>
              <a:t>‹#›</a:t>
            </a:fld>
            <a:endParaRPr lang="en-US"/>
          </a:p>
        </p:txBody>
      </p:sp>
    </p:spTree>
    <p:extLst>
      <p:ext uri="{BB962C8B-B14F-4D97-AF65-F5344CB8AC3E}">
        <p14:creationId xmlns:p14="http://schemas.microsoft.com/office/powerpoint/2010/main" val="2841100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3AAC12-7839-4DD0-9613-D674C92C2239}" type="datetimeFigureOut">
              <a:rPr lang="en-US" smtClean="0"/>
              <a:t>6/11/2021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CFDF18-8BF2-4A4A-BB31-4519D1735719}" type="slidenum">
              <a:rPr lang="en-US" smtClean="0"/>
              <a:t>‹#›</a:t>
            </a:fld>
            <a:endParaRPr lang="en-US"/>
          </a:p>
        </p:txBody>
      </p:sp>
    </p:spTree>
    <p:extLst>
      <p:ext uri="{BB962C8B-B14F-4D97-AF65-F5344CB8AC3E}">
        <p14:creationId xmlns:p14="http://schemas.microsoft.com/office/powerpoint/2010/main" val="2593162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3AAC12-7839-4DD0-9613-D674C92C2239}" type="datetimeFigureOut">
              <a:rPr lang="en-US" smtClean="0"/>
              <a:t>6/11/2021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CFDF18-8BF2-4A4A-BB31-4519D1735719}" type="slidenum">
              <a:rPr lang="en-US" smtClean="0"/>
              <a:t>‹#›</a:t>
            </a:fld>
            <a:endParaRPr lang="en-US"/>
          </a:p>
        </p:txBody>
      </p:sp>
    </p:spTree>
    <p:extLst>
      <p:ext uri="{BB962C8B-B14F-4D97-AF65-F5344CB8AC3E}">
        <p14:creationId xmlns:p14="http://schemas.microsoft.com/office/powerpoint/2010/main" val="2869202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3AAC12-7839-4DD0-9613-D674C92C2239}" type="datetimeFigureOut">
              <a:rPr lang="en-US" smtClean="0"/>
              <a:t>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CFDF18-8BF2-4A4A-BB31-4519D1735719}" type="slidenum">
              <a:rPr lang="en-US" smtClean="0"/>
              <a:t>‹#›</a:t>
            </a:fld>
            <a:endParaRPr lang="en-US"/>
          </a:p>
        </p:txBody>
      </p:sp>
    </p:spTree>
    <p:extLst>
      <p:ext uri="{BB962C8B-B14F-4D97-AF65-F5344CB8AC3E}">
        <p14:creationId xmlns:p14="http://schemas.microsoft.com/office/powerpoint/2010/main" val="1260365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3AAC12-7839-4DD0-9613-D674C92C2239}" type="datetimeFigureOut">
              <a:rPr lang="en-US" smtClean="0"/>
              <a:t>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CFDF18-8BF2-4A4A-BB31-4519D1735719}" type="slidenum">
              <a:rPr lang="en-US" smtClean="0"/>
              <a:t>‹#›</a:t>
            </a:fld>
            <a:endParaRPr lang="en-US"/>
          </a:p>
        </p:txBody>
      </p:sp>
    </p:spTree>
    <p:extLst>
      <p:ext uri="{BB962C8B-B14F-4D97-AF65-F5344CB8AC3E}">
        <p14:creationId xmlns:p14="http://schemas.microsoft.com/office/powerpoint/2010/main" val="2604703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3AAC12-7839-4DD0-9613-D674C92C2239}" type="datetimeFigureOut">
              <a:rPr lang="en-US" smtClean="0"/>
              <a:t>6/11/2021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CFDF18-8BF2-4A4A-BB31-4519D1735719}" type="slidenum">
              <a:rPr lang="en-US" smtClean="0"/>
              <a:t>‹#›</a:t>
            </a:fld>
            <a:endParaRPr lang="en-US"/>
          </a:p>
        </p:txBody>
      </p:sp>
    </p:spTree>
    <p:extLst>
      <p:ext uri="{BB962C8B-B14F-4D97-AF65-F5344CB8AC3E}">
        <p14:creationId xmlns:p14="http://schemas.microsoft.com/office/powerpoint/2010/main" val="1449536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9.png"/><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4.wdp"/><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63" y="-12700"/>
            <a:ext cx="9148763" cy="712788"/>
          </a:xfrm>
          <a:prstGeom prst="rect">
            <a:avLst/>
          </a:prstGeom>
          <a:solidFill>
            <a:schemeClr val="bg1"/>
          </a:solidFill>
          <a:ln>
            <a:solidFill>
              <a:schemeClr val="bg1"/>
            </a:solidFill>
          </a:ln>
        </p:spPr>
        <p:style>
          <a:lnRef idx="1">
            <a:schemeClr val="dk1"/>
          </a:lnRef>
          <a:fillRef idx="3">
            <a:schemeClr val="dk1"/>
          </a:fillRef>
          <a:effectRef idx="2">
            <a:schemeClr val="dk1"/>
          </a:effectRef>
          <a:fontRef idx="minor">
            <a:schemeClr val="lt1"/>
          </a:fontRef>
        </p:style>
        <p:txBody>
          <a:bodyPr lIns="91440" tIns="45720" rIns="91440" bIns="45720" anchor="ctr"/>
          <a:lstStyle/>
          <a:p>
            <a:pPr algn="ctr">
              <a:defRPr/>
            </a:pPr>
            <a:r>
              <a:rPr lang="en-US" sz="2800">
                <a:solidFill>
                  <a:schemeClr val="tx2"/>
                </a:solidFill>
                <a:latin typeface="Neutra Text"/>
              </a:rPr>
              <a:t>Mayor Bowser’s Fiscal Year 2022 Budget for DDOT</a:t>
            </a:r>
            <a:endParaRPr lang="en-US" sz="2000" i="1">
              <a:solidFill>
                <a:schemeClr val="tx2"/>
              </a:solidFill>
              <a:latin typeface="Neutra Text"/>
            </a:endParaRPr>
          </a:p>
        </p:txBody>
      </p:sp>
      <p:sp>
        <p:nvSpPr>
          <p:cNvPr id="8" name="Shape 102"/>
          <p:cNvSpPr txBox="1"/>
          <p:nvPr/>
        </p:nvSpPr>
        <p:spPr>
          <a:xfrm>
            <a:off x="218356" y="6162981"/>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sz="1200">
              <a:solidFill>
                <a:schemeClr val="dk1"/>
              </a:solidFill>
              <a:latin typeface="Cambria"/>
              <a:ea typeface="Cambria"/>
              <a:cs typeface="Cambria"/>
            </a:endParaRPr>
          </a:p>
        </p:txBody>
      </p:sp>
      <p:pic>
        <p:nvPicPr>
          <p:cNvPr id="9"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https://usgovtexas1-mediap.svc.ms/transform/thumbnail?provider=spo&amp;inputFormat=jpg&amp;cs=fFNQTw&amp;docid=https%3A%2F%2Fdcgovict-my.sharepoint.com%3A443%2F_api%2Fv2.0%2Fdrives%2Fb!qXFuAua_UUG3piuxE2uWCje4SmtYlQpCpcOW04fDcsL8VYCYLK-eQ52FSs_-MpJu%2Fitems%2F01SUOE7BYHNNLW6KP5UBE2GRUFXRQA23GJ%3Fversion%3DPublished&amp;access_token=eyJ0eXAiOiJKV1QiLCJhbGciOiJub25lIn0.eyJhdWQiOiIwMDAwMDAwMy0wMDAwLTBmZjEtY2UwMC0wMDAwMDAwMDAwMDAvZGNnb3ZpY3QtbXkuc2hhcmVwb2ludC5jb21AOGZlNDQ5ZjEtOGI5NC00ZmI3LTk5MDYtNmY5MzlkYTgyZDczIiwiaXNzIjoiMDAwMDAwMDMtMDAwMC0wZmYxLWNlMDAtMDAwMDAwMDAwMDAwIiwibmJmIjoiMTYxNzYxMzE5OSIsImV4cCI6IjE2MTc2MzQ3OTkiLCJlbmRwb2ludHVybCI6IlcreUJpMmhmbGhYTUFIYVVSSTNjbEZtLzd6bzlrei9TUFdxVk5lSnpxalU9IiwiZW5kcG9pbnR1cmxMZW5ndGgiOiIxMTgiLCJpc2xvb3BiYWNrIjoiVHJ1ZSIsInZlciI6Imhhc2hlZHByb29mdG9rZW4iLCJzaXRlaWQiOiJNREkyWlRjeFlUa3RZbVpsTmkwME1UVXhMV0kzWVRZdE1tSmlNVEV6Tm1JNU5qQmgiLCJuYW1laWQiOiIwIy5mfG1lbWJlcnNoaXB8cHJldmVzekBkZG90LmRjLmdvdiIsIm5paSI6Im1pY3Jvc29mdC5zaGFyZXBvaW50IiwiaXN1c2VyIjoidHJ1ZSIsImNhY2hla2V5IjoiMGguZnxtZW1iZXJzaGlwfDEwMDM3ZmZlYTFhZjhhMmRAbGl2ZS5jb20iLCJ0dCI6IjAiLCJ1c2VQZXJzaXN0ZW50Q29va2llIjoiMiJ9.YjZVZm4wL2E2Tmp2V0FxZVVYT0h3VEk3cTdDcm5ITXJiclRncElob016cz0&amp;encodeFailures=1&amp;width=1697&amp;height=953&amp;srcWidth=5249&amp;srcHeight=2949">
            <a:extLst>
              <a:ext uri="{FF2B5EF4-FFF2-40B4-BE49-F238E27FC236}">
                <a16:creationId xmlns:a16="http://schemas.microsoft.com/office/drawing/2014/main" id="{7BF2E665-A7B6-4EEF-9CD2-CA71B2435EE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5300"/>
                    </a14:imgEffect>
                    <a14:imgEffect>
                      <a14:brightnessContrast contrast="5000"/>
                    </a14:imgEffect>
                  </a14:imgLayer>
                </a14:imgProps>
              </a:ext>
              <a:ext uri="{28A0092B-C50C-407E-A947-70E740481C1C}">
                <a14:useLocalDpi xmlns:a14="http://schemas.microsoft.com/office/drawing/2010/main" val="0"/>
              </a:ext>
            </a:extLst>
          </a:blip>
          <a:srcRect/>
          <a:stretch>
            <a:fillRect/>
          </a:stretch>
        </p:blipFill>
        <p:spPr bwMode="auto">
          <a:xfrm>
            <a:off x="-868045" y="-99060"/>
            <a:ext cx="10977787" cy="6164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729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a:buNone/>
            </a:pPr>
            <a:r>
              <a:rPr lang="en-US" sz="2000">
                <a:solidFill>
                  <a:srgbClr val="F32837"/>
                </a:solidFill>
                <a:latin typeface="Neutra Text Alt"/>
                <a:cs typeface="Calibri"/>
              </a:rPr>
              <a:t>Vision Zero Summer Safety Initiative</a:t>
            </a:r>
            <a:endParaRPr lang="en-US">
              <a:latin typeface="Neutra Text Alt"/>
              <a:cs typeface="Calibri"/>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10</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93E6B"/>
              </a:buClr>
              <a:buSzPct val="25000"/>
              <a:buFont typeface="Avenir"/>
              <a:buNone/>
            </a:pPr>
            <a:r>
              <a:rPr lang="en-US" sz="2400">
                <a:solidFill>
                  <a:srgbClr val="293E6B"/>
                </a:solidFill>
                <a:latin typeface="Neutra Text" panose="02000000000000000000" pitchFamily="50" charset="0"/>
                <a:ea typeface="Avenir"/>
                <a:cs typeface="Arial" panose="020B0604020202020204" pitchFamily="34" charset="0"/>
                <a:sym typeface="Avenir"/>
              </a:rPr>
              <a:t>Safety</a:t>
            </a:r>
            <a:endParaRPr lang="en-US" sz="2400" b="0" i="0" u="none">
              <a:solidFill>
                <a:srgbClr val="FF0000"/>
              </a:solidFill>
              <a:latin typeface="Neutra Text" panose="02000000000000000000" pitchFamily="50" charset="0"/>
              <a:ea typeface="Avenir"/>
              <a:cs typeface="Arial" panose="020B0604020202020204" pitchFamily="34" charset="0"/>
              <a:sym typeface="Avenir"/>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a:solidFill>
                <a:schemeClr val="dk1"/>
              </a:solidFill>
            </a:endParaRPr>
          </a:p>
        </p:txBody>
      </p:sp>
      <p:pic>
        <p:nvPicPr>
          <p:cNvPr id="14" name="Picture 13"/>
          <p:cNvPicPr>
            <a:picLocks noChangeAspect="1"/>
          </p:cNvPicPr>
          <p:nvPr/>
        </p:nvPicPr>
        <p:blipFill>
          <a:blip r:embed="rId4"/>
          <a:stretch>
            <a:fillRect/>
          </a:stretch>
        </p:blipFill>
        <p:spPr>
          <a:xfrm>
            <a:off x="8153398" y="191524"/>
            <a:ext cx="796750" cy="548640"/>
          </a:xfrm>
          <a:prstGeom prst="rect">
            <a:avLst/>
          </a:prstGeom>
        </p:spPr>
      </p:pic>
      <p:sp>
        <p:nvSpPr>
          <p:cNvPr id="3" name="Rectangle 2">
            <a:extLst>
              <a:ext uri="{FF2B5EF4-FFF2-40B4-BE49-F238E27FC236}">
                <a16:creationId xmlns:a16="http://schemas.microsoft.com/office/drawing/2014/main" id="{96B8DAF2-38E7-4726-B9FA-D507DFC58CF0}"/>
              </a:ext>
            </a:extLst>
          </p:cNvPr>
          <p:cNvSpPr/>
          <p:nvPr/>
        </p:nvSpPr>
        <p:spPr>
          <a:xfrm>
            <a:off x="4599781" y="2902644"/>
            <a:ext cx="4295458" cy="2523768"/>
          </a:xfrm>
          <a:prstGeom prst="rect">
            <a:avLst/>
          </a:prstGeom>
        </p:spPr>
        <p:txBody>
          <a:bodyPr wrap="square" lIns="91440" tIns="45720" rIns="91440" bIns="45720" anchor="t">
            <a:spAutoFit/>
          </a:bodyPr>
          <a:lstStyle/>
          <a:p>
            <a:pPr fontAlgn="base"/>
            <a:r>
              <a:rPr lang="en-US" sz="1600" b="1">
                <a:solidFill>
                  <a:srgbClr val="000000"/>
                </a:solidFill>
                <a:latin typeface="Neutra Text Alt"/>
              </a:rPr>
              <a:t>Summer Safety Implementation Plan </a:t>
            </a:r>
          </a:p>
          <a:p>
            <a:pPr fontAlgn="base"/>
            <a:endParaRPr lang="en-US" sz="1600" b="1">
              <a:solidFill>
                <a:srgbClr val="000000"/>
              </a:solidFill>
              <a:latin typeface="Neutra Text Alt" panose="02000000000000000000" pitchFamily="50" charset="0"/>
            </a:endParaRPr>
          </a:p>
          <a:p>
            <a:pPr marL="226695" indent="-226695" fontAlgn="base">
              <a:buFont typeface="Arial" panose="020B0604020202020204" pitchFamily="34" charset="0"/>
              <a:buChar char="•"/>
            </a:pPr>
            <a:r>
              <a:rPr lang="en-US" sz="1400">
                <a:solidFill>
                  <a:srgbClr val="000000"/>
                </a:solidFill>
                <a:latin typeface="Neutra Text Alt"/>
              </a:rPr>
              <a:t>Construct 14 shovel-ready Livability Improvements projects across DC.</a:t>
            </a:r>
            <a:endParaRPr lang="en-US" sz="1400">
              <a:solidFill>
                <a:srgbClr val="000000"/>
              </a:solidFill>
              <a:latin typeface="Neutra Text Alt" panose="02000000000000000000" pitchFamily="50" charset="0"/>
            </a:endParaRPr>
          </a:p>
          <a:p>
            <a:pPr marL="226695" indent="-226695" fontAlgn="base">
              <a:buFont typeface="Arial" panose="020B0604020202020204" pitchFamily="34" charset="0"/>
              <a:buChar char="•"/>
            </a:pPr>
            <a:endParaRPr lang="en-US" sz="1400">
              <a:solidFill>
                <a:srgbClr val="000000"/>
              </a:solidFill>
              <a:latin typeface="Neutra Text Alt" panose="02000000000000000000" pitchFamily="50" charset="0"/>
            </a:endParaRPr>
          </a:p>
          <a:p>
            <a:pPr marL="226695" indent="-226695" fontAlgn="base">
              <a:buFont typeface="Arial" panose="020B0604020202020204" pitchFamily="34" charset="0"/>
              <a:buChar char="•"/>
            </a:pPr>
            <a:r>
              <a:rPr lang="en-US" sz="1400">
                <a:solidFill>
                  <a:srgbClr val="000000"/>
                </a:solidFill>
                <a:latin typeface="Neutra Text Alt"/>
              </a:rPr>
              <a:t>Implement 15 intersection safety projects across DC’s Critical Emphasis Areas.</a:t>
            </a:r>
            <a:endParaRPr lang="en-US" sz="1400">
              <a:solidFill>
                <a:srgbClr val="000000"/>
              </a:solidFill>
              <a:latin typeface="Neutra Text Alt" panose="02000000000000000000" pitchFamily="50" charset="0"/>
            </a:endParaRPr>
          </a:p>
          <a:p>
            <a:pPr marL="226695" indent="-226695" fontAlgn="base">
              <a:buFont typeface="Arial" panose="020B0604020202020204" pitchFamily="34" charset="0"/>
              <a:buChar char="•"/>
            </a:pPr>
            <a:endParaRPr lang="en-US" sz="1400">
              <a:solidFill>
                <a:srgbClr val="000000"/>
              </a:solidFill>
              <a:latin typeface="Neutra Text Alt" panose="02000000000000000000" pitchFamily="50" charset="0"/>
            </a:endParaRPr>
          </a:p>
          <a:p>
            <a:pPr marL="226695" indent="-226695" fontAlgn="base">
              <a:buFont typeface="Arial" panose="020B0604020202020204" pitchFamily="34" charset="0"/>
              <a:buChar char="•"/>
            </a:pPr>
            <a:r>
              <a:rPr lang="en-US" sz="1400">
                <a:solidFill>
                  <a:srgbClr val="000000"/>
                </a:solidFill>
                <a:latin typeface="Neutra Text Alt"/>
              </a:rPr>
              <a:t>Implement pedestrian and traffic calming improvements on high-priority streets in our current-year paving plan.</a:t>
            </a:r>
            <a:endParaRPr lang="en-US" sz="1400">
              <a:solidFill>
                <a:srgbClr val="000000"/>
              </a:solidFill>
              <a:latin typeface="Neutra Text Alt" panose="02000000000000000000" pitchFamily="50" charset="0"/>
            </a:endParaRPr>
          </a:p>
        </p:txBody>
      </p:sp>
      <p:sp>
        <p:nvSpPr>
          <p:cNvPr id="13" name="Rectangle 12">
            <a:extLst>
              <a:ext uri="{FF2B5EF4-FFF2-40B4-BE49-F238E27FC236}">
                <a16:creationId xmlns:a16="http://schemas.microsoft.com/office/drawing/2014/main" id="{C4638EAA-C331-431F-836B-0D691C2660A7}"/>
              </a:ext>
            </a:extLst>
          </p:cNvPr>
          <p:cNvSpPr/>
          <p:nvPr/>
        </p:nvSpPr>
        <p:spPr>
          <a:xfrm>
            <a:off x="502648" y="2920791"/>
            <a:ext cx="3943783" cy="2308324"/>
          </a:xfrm>
          <a:prstGeom prst="rect">
            <a:avLst/>
          </a:prstGeom>
        </p:spPr>
        <p:txBody>
          <a:bodyPr wrap="square" lIns="91440" tIns="45720" rIns="91440" bIns="45720" anchor="t">
            <a:spAutoFit/>
          </a:bodyPr>
          <a:lstStyle/>
          <a:p>
            <a:pPr fontAlgn="base"/>
            <a:r>
              <a:rPr lang="en-US" sz="1600" b="1">
                <a:solidFill>
                  <a:srgbClr val="000000"/>
                </a:solidFill>
                <a:latin typeface="Neutra Text Alt"/>
              </a:rPr>
              <a:t>Rapid Response Plan</a:t>
            </a:r>
          </a:p>
          <a:p>
            <a:pPr fontAlgn="base"/>
            <a:endParaRPr lang="en-US" sz="1600">
              <a:solidFill>
                <a:srgbClr val="000000"/>
              </a:solidFill>
              <a:latin typeface="Neutra Text Alt" panose="02000000000000000000" pitchFamily="50" charset="0"/>
            </a:endParaRPr>
          </a:p>
          <a:p>
            <a:pPr marL="285750" indent="-285750" fontAlgn="base">
              <a:buFont typeface="Arial" panose="020B0604020202020204" pitchFamily="34" charset="0"/>
              <a:buChar char="•"/>
            </a:pPr>
            <a:r>
              <a:rPr lang="en-US" sz="1400">
                <a:latin typeface="Neutra Text Alt"/>
              </a:rPr>
              <a:t>Internal Realignment of Safety Functions within DDOT. </a:t>
            </a:r>
            <a:endParaRPr lang="en-US" sz="1400">
              <a:latin typeface="Neutra Text Alt" panose="02000000000000000000" pitchFamily="50" charset="0"/>
            </a:endParaRPr>
          </a:p>
          <a:p>
            <a:pPr marL="285750" indent="-285750" fontAlgn="base">
              <a:buFont typeface="Arial" panose="020B0604020202020204" pitchFamily="34" charset="0"/>
              <a:buChar char="•"/>
            </a:pPr>
            <a:endParaRPr lang="en-US" sz="1400">
              <a:latin typeface="Neutra Text Alt" panose="02000000000000000000" pitchFamily="50" charset="0"/>
            </a:endParaRPr>
          </a:p>
          <a:p>
            <a:pPr marL="285750" indent="-285750" fontAlgn="base">
              <a:buFont typeface="Arial" panose="020B0604020202020204" pitchFamily="34" charset="0"/>
              <a:buChar char="•"/>
            </a:pPr>
            <a:r>
              <a:rPr lang="en-US" sz="1400">
                <a:latin typeface="Neutra Text Alt"/>
              </a:rPr>
              <a:t>DDOT has begun implementation of the Post Fatal Crash Site 24 Hour Response team.</a:t>
            </a:r>
            <a:endParaRPr lang="en-US" sz="1400">
              <a:latin typeface="Neutra Text Alt" panose="02000000000000000000" pitchFamily="50" charset="0"/>
            </a:endParaRPr>
          </a:p>
          <a:p>
            <a:pPr fontAlgn="base"/>
            <a:endParaRPr lang="en-US" sz="1400">
              <a:latin typeface="Neutra Text Alt" panose="02000000000000000000" pitchFamily="50" charset="0"/>
            </a:endParaRPr>
          </a:p>
          <a:p>
            <a:pPr marL="285750" indent="-285750" fontAlgn="base">
              <a:buFont typeface="Arial" panose="020B0604020202020204" pitchFamily="34" charset="0"/>
              <a:buChar char="•"/>
            </a:pPr>
            <a:r>
              <a:rPr lang="en-US" sz="1400">
                <a:latin typeface="Neutra Text Alt"/>
              </a:rPr>
              <a:t>Immediate implementation of flashing pedestrian signals and driver feedback signs.</a:t>
            </a:r>
          </a:p>
        </p:txBody>
      </p:sp>
      <p:sp>
        <p:nvSpPr>
          <p:cNvPr id="5" name="TextBox 4">
            <a:extLst>
              <a:ext uri="{FF2B5EF4-FFF2-40B4-BE49-F238E27FC236}">
                <a16:creationId xmlns:a16="http://schemas.microsoft.com/office/drawing/2014/main" id="{12A3738F-2214-40D4-B7C0-90B77D1A44F5}"/>
              </a:ext>
            </a:extLst>
          </p:cNvPr>
          <p:cNvSpPr txBox="1"/>
          <p:nvPr/>
        </p:nvSpPr>
        <p:spPr>
          <a:xfrm>
            <a:off x="502648" y="1506232"/>
            <a:ext cx="8049125" cy="1200329"/>
          </a:xfrm>
          <a:prstGeom prst="rect">
            <a:avLst/>
          </a:prstGeom>
          <a:noFill/>
        </p:spPr>
        <p:txBody>
          <a:bodyPr wrap="square" lIns="91440" tIns="45720" rIns="91440" bIns="45720" rtlCol="0" anchor="t">
            <a:spAutoFit/>
          </a:bodyPr>
          <a:lstStyle/>
          <a:p>
            <a:r>
              <a:rPr lang="en-US">
                <a:latin typeface="Neutra Text Alt"/>
              </a:rPr>
              <a:t>Prior to releasing the FY 2022 Budget, Mayor Bowser demonstrated her commitment to reaching zero fatalities and serious injuries to travelers of our transportation system by announcing a Summer Safety Initiative with a $10M commitment. </a:t>
            </a:r>
            <a:endParaRPr lang="en-US">
              <a:latin typeface="Neutra Text Alt" panose="02000000000000000000" pitchFamily="50" charset="0"/>
            </a:endParaRPr>
          </a:p>
        </p:txBody>
      </p:sp>
    </p:spTree>
    <p:extLst>
      <p:ext uri="{BB962C8B-B14F-4D97-AF65-F5344CB8AC3E}">
        <p14:creationId xmlns:p14="http://schemas.microsoft.com/office/powerpoint/2010/main" val="2089965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a:buNone/>
            </a:pPr>
            <a:r>
              <a:rPr lang="en-US" sz="2000">
                <a:solidFill>
                  <a:srgbClr val="F32837"/>
                </a:solidFill>
                <a:latin typeface="Neutra Text Alt"/>
                <a:cs typeface="Calibri"/>
              </a:rPr>
              <a:t>Vision Zero  Operating Improvements: Traffic Safety</a:t>
            </a:r>
            <a:endParaRPr lang="en-US">
              <a:latin typeface="Neutra Text Alt"/>
              <a:cs typeface="Calibri"/>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11</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93E6B"/>
              </a:buClr>
              <a:buSzPct val="25000"/>
              <a:buFont typeface="Avenir"/>
              <a:buNone/>
            </a:pPr>
            <a:r>
              <a:rPr lang="en-US" sz="2400">
                <a:solidFill>
                  <a:srgbClr val="293E6B"/>
                </a:solidFill>
                <a:latin typeface="Neutra Text" panose="02000000000000000000" pitchFamily="50" charset="0"/>
                <a:ea typeface="Avenir"/>
                <a:cs typeface="Arial" panose="020B0604020202020204" pitchFamily="34" charset="0"/>
                <a:sym typeface="Avenir"/>
              </a:rPr>
              <a:t>Safety</a:t>
            </a:r>
            <a:endParaRPr lang="en-US" sz="2400" b="0" i="0" u="none">
              <a:solidFill>
                <a:srgbClr val="FF0000"/>
              </a:solidFill>
              <a:latin typeface="Neutra Text" panose="02000000000000000000" pitchFamily="50" charset="0"/>
              <a:ea typeface="Avenir"/>
              <a:cs typeface="Arial" panose="020B0604020202020204" pitchFamily="34" charset="0"/>
              <a:sym typeface="Avenir"/>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a:solidFill>
                <a:schemeClr val="dk1"/>
              </a:solidFill>
            </a:endParaRPr>
          </a:p>
        </p:txBody>
      </p:sp>
      <p:pic>
        <p:nvPicPr>
          <p:cNvPr id="14" name="Picture 13"/>
          <p:cNvPicPr>
            <a:picLocks noChangeAspect="1"/>
          </p:cNvPicPr>
          <p:nvPr/>
        </p:nvPicPr>
        <p:blipFill>
          <a:blip r:embed="rId4"/>
          <a:stretch>
            <a:fillRect/>
          </a:stretch>
        </p:blipFill>
        <p:spPr>
          <a:xfrm>
            <a:off x="8153398" y="191524"/>
            <a:ext cx="796750" cy="548640"/>
          </a:xfrm>
          <a:prstGeom prst="rect">
            <a:avLst/>
          </a:prstGeom>
        </p:spPr>
      </p:pic>
      <p:sp>
        <p:nvSpPr>
          <p:cNvPr id="12" name="Rectangle 11">
            <a:extLst>
              <a:ext uri="{FF2B5EF4-FFF2-40B4-BE49-F238E27FC236}">
                <a16:creationId xmlns:a16="http://schemas.microsoft.com/office/drawing/2014/main" id="{3D2E84A8-8061-4575-AE53-649C0976B083}"/>
              </a:ext>
            </a:extLst>
          </p:cNvPr>
          <p:cNvSpPr/>
          <p:nvPr/>
        </p:nvSpPr>
        <p:spPr>
          <a:xfrm>
            <a:off x="4465725" y="2194140"/>
            <a:ext cx="4533052" cy="3331361"/>
          </a:xfrm>
          <a:prstGeom prst="rect">
            <a:avLst/>
          </a:prstGeom>
        </p:spPr>
        <p:txBody>
          <a:bodyPr wrap="square" lIns="91440" tIns="45720" rIns="91440" bIns="45720" anchor="t">
            <a:spAutoFit/>
          </a:bodyPr>
          <a:lstStyle/>
          <a:p>
            <a:pPr marL="285750" lvl="1" indent="-285750">
              <a:lnSpc>
                <a:spcPct val="120000"/>
              </a:lnSpc>
              <a:spcBef>
                <a:spcPts val="560"/>
              </a:spcBef>
              <a:buClr>
                <a:schemeClr val="dk1"/>
              </a:buClr>
              <a:buSzPct val="100000"/>
              <a:buFont typeface="Arial" panose="020B0604020202020204" pitchFamily="34" charset="0"/>
              <a:buChar char="•"/>
            </a:pPr>
            <a:r>
              <a:rPr lang="en-US" sz="1400">
                <a:latin typeface="Neutra Text Alt"/>
                <a:ea typeface="Calibri"/>
                <a:cs typeface="Calibri"/>
              </a:rPr>
              <a:t>The Mayor's budget makes historic investments in an expansion of critical safety infrastructure.</a:t>
            </a:r>
            <a:endParaRPr lang="en-US"/>
          </a:p>
          <a:p>
            <a:pPr marL="285750" lvl="1" indent="-285750">
              <a:lnSpc>
                <a:spcPct val="120000"/>
              </a:lnSpc>
              <a:spcBef>
                <a:spcPts val="560"/>
              </a:spcBef>
              <a:buClr>
                <a:schemeClr val="dk1"/>
              </a:buClr>
              <a:buSzPct val="100000"/>
              <a:buFont typeface="Arial" panose="020B0604020202020204" pitchFamily="34" charset="0"/>
              <a:buChar char="•"/>
            </a:pPr>
            <a:r>
              <a:rPr lang="en-US" sz="1400">
                <a:solidFill>
                  <a:schemeClr val="dk1"/>
                </a:solidFill>
                <a:latin typeface="Neutra Text Alt"/>
                <a:ea typeface="Calibri"/>
                <a:cs typeface="Calibri"/>
              </a:rPr>
              <a:t>Provides resources for an asset refresh and expansion of bus lanes, red light, and speed cameras ($6.9M), as well as transferring the Automated Traffic Enforcement (ATE) program to DDOT ($5.5M).</a:t>
            </a:r>
          </a:p>
          <a:p>
            <a:pPr marL="285750" lvl="1" indent="-285750">
              <a:lnSpc>
                <a:spcPct val="120000"/>
              </a:lnSpc>
              <a:spcBef>
                <a:spcPts val="560"/>
              </a:spcBef>
              <a:buClr>
                <a:srgbClr val="000000"/>
              </a:buClr>
              <a:buSzPct val="100000"/>
              <a:buFont typeface="Arial" panose="020B0604020202020204" pitchFamily="34" charset="0"/>
              <a:buChar char="•"/>
            </a:pPr>
            <a:r>
              <a:rPr lang="en-US" sz="1400">
                <a:solidFill>
                  <a:schemeClr val="dk1"/>
                </a:solidFill>
                <a:latin typeface="Neutra Text Alt"/>
                <a:cs typeface="Calibri"/>
              </a:rPr>
              <a:t>The Mayor’s $1.0M investment to convert 20 Safety Technicians from part-time to full-time status creates career pathways for full-time staff who will be able to cover rapid deployment needs ($821K), as well as hire two additional supervisors to ensure adequate manager coverage. ($197K).</a:t>
            </a:r>
          </a:p>
        </p:txBody>
      </p:sp>
      <p:pic>
        <p:nvPicPr>
          <p:cNvPr id="3" name="Picture 2">
            <a:extLst>
              <a:ext uri="{FF2B5EF4-FFF2-40B4-BE49-F238E27FC236}">
                <a16:creationId xmlns:a16="http://schemas.microsoft.com/office/drawing/2014/main" id="{5C471BBD-204F-4B2A-9EB0-C635781674BD}"/>
              </a:ext>
            </a:extLst>
          </p:cNvPr>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39591"/>
          <a:stretch/>
        </p:blipFill>
        <p:spPr>
          <a:xfrm>
            <a:off x="822035" y="1922136"/>
            <a:ext cx="3426692" cy="35978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36788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Clr>
                <a:srgbClr val="F32837"/>
              </a:buClr>
              <a:buSzPct val="25000"/>
              <a:buNone/>
            </a:pPr>
            <a:r>
              <a:rPr lang="en-US" sz="2000">
                <a:solidFill>
                  <a:srgbClr val="F32837"/>
                </a:solidFill>
                <a:latin typeface="Neutra Text Alt"/>
                <a:cs typeface="Calibri"/>
              </a:rPr>
              <a:t>Vision Zero </a:t>
            </a:r>
            <a:endParaRPr lang="en-US" sz="2000">
              <a:solidFill>
                <a:srgbClr val="F32837"/>
              </a:solidFill>
              <a:latin typeface="Neutra Text Alt" panose="02000000000000000000" pitchFamily="50" charset="0"/>
              <a:cs typeface="Calibri"/>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12</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93E6B"/>
              </a:buClr>
              <a:buSzPct val="25000"/>
              <a:buFont typeface="Avenir"/>
              <a:buNone/>
            </a:pPr>
            <a:r>
              <a:rPr lang="en-US" sz="2400">
                <a:solidFill>
                  <a:srgbClr val="293E6B"/>
                </a:solidFill>
                <a:latin typeface="Neutra Text" panose="02000000000000000000" pitchFamily="50" charset="0"/>
                <a:ea typeface="Avenir"/>
                <a:cs typeface="Arial" panose="020B0604020202020204" pitchFamily="34" charset="0"/>
                <a:sym typeface="Avenir"/>
              </a:rPr>
              <a:t>Safety</a:t>
            </a:r>
            <a:endParaRPr lang="en-US" sz="2400" b="0" i="0" u="none">
              <a:solidFill>
                <a:srgbClr val="FF0000"/>
              </a:solidFill>
              <a:latin typeface="Neutra Text" panose="02000000000000000000" pitchFamily="50" charset="0"/>
              <a:ea typeface="Avenir"/>
              <a:cs typeface="Arial" panose="020B0604020202020204" pitchFamily="34" charset="0"/>
              <a:sym typeface="Avenir"/>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a:solidFill>
                <a:schemeClr val="dk1"/>
              </a:solidFill>
            </a:endParaRPr>
          </a:p>
        </p:txBody>
      </p:sp>
      <p:pic>
        <p:nvPicPr>
          <p:cNvPr id="14" name="Picture 13"/>
          <p:cNvPicPr>
            <a:picLocks noChangeAspect="1"/>
          </p:cNvPicPr>
          <p:nvPr/>
        </p:nvPicPr>
        <p:blipFill>
          <a:blip r:embed="rId4"/>
          <a:stretch>
            <a:fillRect/>
          </a:stretch>
        </p:blipFill>
        <p:spPr>
          <a:xfrm>
            <a:off x="8153398" y="191524"/>
            <a:ext cx="796750" cy="548640"/>
          </a:xfrm>
          <a:prstGeom prst="rect">
            <a:avLst/>
          </a:prstGeom>
        </p:spPr>
      </p:pic>
      <p:sp>
        <p:nvSpPr>
          <p:cNvPr id="2" name="Rectangle 1">
            <a:extLst>
              <a:ext uri="{FF2B5EF4-FFF2-40B4-BE49-F238E27FC236}">
                <a16:creationId xmlns:a16="http://schemas.microsoft.com/office/drawing/2014/main" id="{776FDED1-4614-4FDB-BD5A-E5321524E57D}"/>
              </a:ext>
            </a:extLst>
          </p:cNvPr>
          <p:cNvSpPr/>
          <p:nvPr/>
        </p:nvSpPr>
        <p:spPr>
          <a:xfrm>
            <a:off x="4432151" y="1468769"/>
            <a:ext cx="4254647" cy="4465197"/>
          </a:xfrm>
          <a:prstGeom prst="rect">
            <a:avLst/>
          </a:prstGeom>
        </p:spPr>
        <p:txBody>
          <a:bodyPr wrap="square" lIns="91440" tIns="45720" rIns="91440" bIns="45720" anchor="t">
            <a:spAutoFit/>
          </a:bodyPr>
          <a:lstStyle/>
          <a:p>
            <a:pPr marL="285750" lvl="1" indent="-285750">
              <a:lnSpc>
                <a:spcPct val="120000"/>
              </a:lnSpc>
              <a:spcBef>
                <a:spcPts val="560"/>
              </a:spcBef>
              <a:buClr>
                <a:schemeClr val="dk1"/>
              </a:buClr>
              <a:buSzPct val="100000"/>
              <a:buFont typeface="Arial" panose="020B0604020202020204" pitchFamily="34" charset="0"/>
              <a:buChar char="•"/>
            </a:pPr>
            <a:r>
              <a:rPr lang="en-US" sz="1300">
                <a:latin typeface="Neutra Text Alt"/>
                <a:ea typeface="Calibri"/>
                <a:cs typeface="Calibri"/>
              </a:rPr>
              <a:t>Mayor Bowser is doubling down on investments in safety and mobility projects in FY 2022 -  2024; investing $64.4M in the first three years of the CIP.</a:t>
            </a:r>
          </a:p>
          <a:p>
            <a:pPr marL="285750" lvl="1" indent="-285750">
              <a:lnSpc>
                <a:spcPct val="120000"/>
              </a:lnSpc>
              <a:spcBef>
                <a:spcPts val="560"/>
              </a:spcBef>
              <a:buClr>
                <a:srgbClr val="000000"/>
              </a:buClr>
              <a:buSzPct val="100000"/>
              <a:buFont typeface="Arial" panose="020B0604020202020204" pitchFamily="34" charset="0"/>
              <a:buChar char="•"/>
            </a:pPr>
            <a:r>
              <a:rPr lang="en-US" sz="1300">
                <a:latin typeface="Neutra Text Alt"/>
                <a:ea typeface="Calibri"/>
                <a:cs typeface="Calibri"/>
              </a:rPr>
              <a:t>The </a:t>
            </a:r>
            <a:r>
              <a:rPr lang="en-US" sz="1300" i="1">
                <a:solidFill>
                  <a:schemeClr val="dk1"/>
                </a:solidFill>
                <a:latin typeface="Neutra Text Alt"/>
                <a:ea typeface="Calibri"/>
                <a:cs typeface="Calibri"/>
              </a:rPr>
              <a:t>Vision Zero</a:t>
            </a:r>
            <a:r>
              <a:rPr lang="en-US" sz="1300">
                <a:solidFill>
                  <a:schemeClr val="dk1"/>
                </a:solidFill>
                <a:latin typeface="Neutra Text Alt"/>
                <a:ea typeface="Calibri"/>
                <a:cs typeface="Calibri"/>
              </a:rPr>
              <a:t> Safety </a:t>
            </a:r>
            <a:r>
              <a:rPr lang="en-US" sz="1300" i="1">
                <a:solidFill>
                  <a:schemeClr val="dk1"/>
                </a:solidFill>
                <a:latin typeface="Neutra Text Alt"/>
                <a:ea typeface="Calibri"/>
                <a:cs typeface="Calibri"/>
              </a:rPr>
              <a:t>Improvements </a:t>
            </a:r>
            <a:r>
              <a:rPr lang="en-US" sz="1300">
                <a:solidFill>
                  <a:schemeClr val="dk1"/>
                </a:solidFill>
                <a:latin typeface="Neutra Text Alt"/>
                <a:ea typeface="Calibri"/>
                <a:cs typeface="Calibri"/>
              </a:rPr>
              <a:t>sub-project is DDOT’s primary project for addressing small and medium-scale safety improvements at high-risk intersections and corridors across the District.</a:t>
            </a:r>
            <a:endParaRPr lang="en-US" sz="1300">
              <a:solidFill>
                <a:schemeClr val="dk1"/>
              </a:solidFill>
              <a:cs typeface="Calibri"/>
            </a:endParaRPr>
          </a:p>
          <a:p>
            <a:pPr marL="285750" lvl="1" indent="-285750">
              <a:lnSpc>
                <a:spcPct val="120000"/>
              </a:lnSpc>
              <a:spcBef>
                <a:spcPts val="560"/>
              </a:spcBef>
              <a:buClr>
                <a:schemeClr val="dk1"/>
              </a:buClr>
              <a:buSzPct val="100000"/>
              <a:buFont typeface="Arial" panose="020B0604020202020204" pitchFamily="34" charset="0"/>
              <a:buChar char="•"/>
            </a:pPr>
            <a:r>
              <a:rPr lang="en-US" sz="1300">
                <a:latin typeface="Neutra Text"/>
                <a:ea typeface="Calibri"/>
                <a:cs typeface="Calibri"/>
              </a:rPr>
              <a:t>Examples include dual-turn</a:t>
            </a:r>
            <a:r>
              <a:rPr lang="en-US" sz="1300">
                <a:latin typeface="Neutra Text"/>
              </a:rPr>
              <a:t> lane mitigations, left-turn traffic calming, no turn on red restrictions,  signalization of pedestrian crossing and bicycle and bus priority lane expansions.</a:t>
            </a:r>
            <a:endParaRPr lang="en-US" sz="1300">
              <a:latin typeface="Neutra Text"/>
              <a:ea typeface="Calibri"/>
              <a:cs typeface="Calibri"/>
            </a:endParaRPr>
          </a:p>
          <a:p>
            <a:pPr marL="285750" lvl="1" indent="-285750">
              <a:lnSpc>
                <a:spcPct val="120000"/>
              </a:lnSpc>
              <a:spcBef>
                <a:spcPts val="560"/>
              </a:spcBef>
              <a:buClr>
                <a:schemeClr val="dk1"/>
              </a:buClr>
              <a:buSzPct val="100000"/>
              <a:buFont typeface="Arial" panose="020B0604020202020204" pitchFamily="34" charset="0"/>
              <a:buChar char="•"/>
            </a:pPr>
            <a:r>
              <a:rPr lang="en-US" sz="1300">
                <a:latin typeface="Neutra Text Alt"/>
                <a:ea typeface="Calibri"/>
                <a:cs typeface="Calibri"/>
              </a:rPr>
              <a:t>The new </a:t>
            </a:r>
            <a:r>
              <a:rPr lang="en-US" sz="1300" i="1">
                <a:latin typeface="Neutra Text Alt"/>
                <a:ea typeface="Calibri"/>
                <a:cs typeface="Calibri"/>
              </a:rPr>
              <a:t>Vision Zero Asset Preservation </a:t>
            </a:r>
            <a:r>
              <a:rPr lang="en-US" sz="1300">
                <a:latin typeface="Neutra Text Alt"/>
                <a:ea typeface="Calibri"/>
                <a:cs typeface="Calibri"/>
              </a:rPr>
              <a:t>sub-project ensures that newly installed assets are maintained or replaced when damaged.</a:t>
            </a:r>
          </a:p>
          <a:p>
            <a:pPr marL="285750" lvl="1" indent="-285750">
              <a:lnSpc>
                <a:spcPct val="120000"/>
              </a:lnSpc>
              <a:spcBef>
                <a:spcPts val="560"/>
              </a:spcBef>
              <a:buClr>
                <a:srgbClr val="000000"/>
              </a:buClr>
              <a:buSzPct val="100000"/>
              <a:buFont typeface="Arial" panose="020B0604020202020204" pitchFamily="34" charset="0"/>
              <a:buChar char="•"/>
            </a:pPr>
            <a:r>
              <a:rPr lang="en-US" sz="1300">
                <a:solidFill>
                  <a:schemeClr val="dk1"/>
                </a:solidFill>
                <a:latin typeface="Neutra Text Alt"/>
                <a:ea typeface="Calibri"/>
                <a:cs typeface="Calibri"/>
              </a:rPr>
              <a:t>$200K will be provided for the creation of an expanded public communication campaign on Vision Zero practices and behaviors.</a:t>
            </a:r>
          </a:p>
        </p:txBody>
      </p:sp>
      <p:pic>
        <p:nvPicPr>
          <p:cNvPr id="12" name="Picture 11">
            <a:extLst>
              <a:ext uri="{FF2B5EF4-FFF2-40B4-BE49-F238E27FC236}">
                <a16:creationId xmlns:a16="http://schemas.microsoft.com/office/drawing/2014/main" id="{15A93B32-3AE9-4B18-8DF3-DB87EECA8E4C}"/>
              </a:ext>
            </a:extLst>
          </p:cNvPr>
          <p:cNvPicPr>
            <a:picLocks noChangeAspect="1"/>
          </p:cNvPicPr>
          <p:nvPr/>
        </p:nvPicPr>
        <p:blipFill>
          <a:blip r:embed="rId5"/>
          <a:stretch>
            <a:fillRect/>
          </a:stretch>
        </p:blipFill>
        <p:spPr>
          <a:xfrm>
            <a:off x="569852" y="1524275"/>
            <a:ext cx="3595747" cy="43685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45443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Clr>
                <a:srgbClr val="F32837"/>
              </a:buClr>
              <a:buSzPct val="25000"/>
              <a:buNone/>
            </a:pPr>
            <a:r>
              <a:rPr lang="en-US" sz="2000">
                <a:solidFill>
                  <a:srgbClr val="F32837"/>
                </a:solidFill>
                <a:latin typeface="Neutra Text Alt" panose="02000000000000000000" pitchFamily="50" charset="0"/>
                <a:cs typeface="Calibri"/>
              </a:rPr>
              <a:t>Vision Zero Livability Implementation</a:t>
            </a: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13</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93E6B"/>
              </a:buClr>
              <a:buSzPct val="25000"/>
              <a:buFont typeface="Avenir"/>
              <a:buNone/>
            </a:pPr>
            <a:r>
              <a:rPr lang="en-US" sz="2400">
                <a:solidFill>
                  <a:srgbClr val="293E6B"/>
                </a:solidFill>
                <a:latin typeface="Neutra Text" panose="02000000000000000000" pitchFamily="50" charset="0"/>
                <a:ea typeface="Avenir"/>
                <a:cs typeface="Arial" panose="020B0604020202020204" pitchFamily="34" charset="0"/>
                <a:sym typeface="Avenir"/>
              </a:rPr>
              <a:t>Safety</a:t>
            </a:r>
            <a:endParaRPr lang="en-US" sz="2400" b="0" i="0" u="none">
              <a:solidFill>
                <a:srgbClr val="FF0000"/>
              </a:solidFill>
              <a:latin typeface="Neutra Text" panose="02000000000000000000" pitchFamily="50" charset="0"/>
              <a:ea typeface="Avenir"/>
              <a:cs typeface="Arial" panose="020B0604020202020204" pitchFamily="34" charset="0"/>
              <a:sym typeface="Avenir"/>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a:solidFill>
                <a:schemeClr val="dk1"/>
              </a:solidFill>
            </a:endParaRPr>
          </a:p>
        </p:txBody>
      </p:sp>
      <p:pic>
        <p:nvPicPr>
          <p:cNvPr id="14" name="Picture 13"/>
          <p:cNvPicPr>
            <a:picLocks noChangeAspect="1"/>
          </p:cNvPicPr>
          <p:nvPr/>
        </p:nvPicPr>
        <p:blipFill>
          <a:blip r:embed="rId4"/>
          <a:stretch>
            <a:fillRect/>
          </a:stretch>
        </p:blipFill>
        <p:spPr>
          <a:xfrm>
            <a:off x="8153398" y="191524"/>
            <a:ext cx="796750" cy="548640"/>
          </a:xfrm>
          <a:prstGeom prst="rect">
            <a:avLst/>
          </a:prstGeom>
        </p:spPr>
      </p:pic>
      <p:sp>
        <p:nvSpPr>
          <p:cNvPr id="3" name="Rectangle 2">
            <a:extLst>
              <a:ext uri="{FF2B5EF4-FFF2-40B4-BE49-F238E27FC236}">
                <a16:creationId xmlns:a16="http://schemas.microsoft.com/office/drawing/2014/main" id="{C328EBEF-E993-4760-B00A-99F4F8E0B135}"/>
              </a:ext>
            </a:extLst>
          </p:cNvPr>
          <p:cNvSpPr/>
          <p:nvPr/>
        </p:nvSpPr>
        <p:spPr>
          <a:xfrm>
            <a:off x="457201" y="1544897"/>
            <a:ext cx="4323522" cy="3539430"/>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1600">
                <a:latin typeface="Neutra Text Alt"/>
              </a:rPr>
              <a:t>The Mayor’s budget provides $4.9M across the 6-year plan for the implementation of Livability Study recommendations. </a:t>
            </a:r>
            <a:endParaRPr lang="en-US" sz="1600">
              <a:latin typeface="Neutra Text Alt" panose="02000000000000000000" pitchFamily="50" charset="0"/>
            </a:endParaRPr>
          </a:p>
          <a:p>
            <a:pPr marL="285750" indent="-285750">
              <a:buFont typeface="Arial" panose="020B0604020202020204" pitchFamily="34" charset="0"/>
              <a:buChar char="•"/>
            </a:pPr>
            <a:endParaRPr lang="en-US" sz="1600">
              <a:latin typeface="Neutra Text Alt" panose="02000000000000000000" pitchFamily="50" charset="0"/>
            </a:endParaRPr>
          </a:p>
          <a:p>
            <a:pPr marL="285750" indent="-285750">
              <a:buFont typeface="Arial" panose="020B0604020202020204" pitchFamily="34" charset="0"/>
              <a:buChar char="•"/>
            </a:pPr>
            <a:r>
              <a:rPr lang="en-US" sz="1600">
                <a:latin typeface="Neutra Text Alt"/>
              </a:rPr>
              <a:t>Livability is about making a neighborhood safer and healthier for residents. </a:t>
            </a:r>
            <a:endParaRPr lang="en-US" sz="1600">
              <a:latin typeface="Neutra Text Alt" panose="02000000000000000000" pitchFamily="50" charset="0"/>
            </a:endParaRPr>
          </a:p>
          <a:p>
            <a:pPr marL="285750" indent="-285750">
              <a:buFont typeface="Arial" panose="020B0604020202020204" pitchFamily="34" charset="0"/>
              <a:buChar char="•"/>
            </a:pPr>
            <a:endParaRPr lang="en-US" sz="1600">
              <a:latin typeface="Neutra Text Alt" panose="02000000000000000000" pitchFamily="50" charset="0"/>
            </a:endParaRPr>
          </a:p>
          <a:p>
            <a:pPr marL="285750" indent="-285750">
              <a:buFont typeface="Arial" panose="020B0604020202020204" pitchFamily="34" charset="0"/>
              <a:buChar char="•"/>
            </a:pPr>
            <a:r>
              <a:rPr lang="en-US" sz="1600">
                <a:latin typeface="Neutra Text Alt"/>
              </a:rPr>
              <a:t>DDOT has completed 9 livability studies which include 555 recommendations.</a:t>
            </a:r>
          </a:p>
          <a:p>
            <a:endParaRPr lang="en-US" sz="1600">
              <a:latin typeface="Neutra Text Alt" panose="02000000000000000000" pitchFamily="50" charset="0"/>
            </a:endParaRPr>
          </a:p>
          <a:p>
            <a:pPr marL="285750" indent="-285750">
              <a:buFont typeface="Arial" panose="020B0604020202020204" pitchFamily="34" charset="0"/>
              <a:buChar char="•"/>
            </a:pPr>
            <a:r>
              <a:rPr lang="en-US" sz="1600">
                <a:latin typeface="Neutra Text Alt"/>
              </a:rPr>
              <a:t>The Mayor’s budget will allow DDOT to continue to deliver on recommendations developed by the residents of the District.</a:t>
            </a:r>
          </a:p>
          <a:p>
            <a:pPr marL="285750" indent="-285750">
              <a:buFont typeface="Arial" panose="020B0604020202020204" pitchFamily="34" charset="0"/>
              <a:buChar char="•"/>
            </a:pPr>
            <a:endParaRPr lang="en-US" sz="1600">
              <a:latin typeface="Neutra Text Alt" panose="02000000000000000000" pitchFamily="50" charset="0"/>
            </a:endParaRPr>
          </a:p>
        </p:txBody>
      </p:sp>
      <p:sp>
        <p:nvSpPr>
          <p:cNvPr id="4" name="Rectangle 3">
            <a:extLst>
              <a:ext uri="{FF2B5EF4-FFF2-40B4-BE49-F238E27FC236}">
                <a16:creationId xmlns:a16="http://schemas.microsoft.com/office/drawing/2014/main" id="{9AF5DBFC-6A46-4B15-8579-830417F2B140}"/>
              </a:ext>
            </a:extLst>
          </p:cNvPr>
          <p:cNvSpPr/>
          <p:nvPr/>
        </p:nvSpPr>
        <p:spPr>
          <a:xfrm>
            <a:off x="5182189" y="1473254"/>
            <a:ext cx="3504610" cy="2308324"/>
          </a:xfrm>
          <a:prstGeom prst="rect">
            <a:avLst/>
          </a:prstGeom>
        </p:spPr>
        <p:txBody>
          <a:bodyPr wrap="square" lIns="91440" tIns="45720" rIns="91440" bIns="45720" anchor="t">
            <a:spAutoFit/>
          </a:bodyPr>
          <a:lstStyle/>
          <a:p>
            <a:pPr>
              <a:buClr>
                <a:srgbClr val="000000"/>
              </a:buClr>
              <a:tabLst>
                <a:tab pos="914400" algn="l"/>
              </a:tabLst>
            </a:pPr>
            <a:r>
              <a:rPr lang="en-US" sz="1600" b="1">
                <a:latin typeface="Neutra Text Alt"/>
                <a:ea typeface="Times New Roman" panose="02020603050405020304" pitchFamily="18" charset="0"/>
                <a:cs typeface="Times New Roman"/>
              </a:rPr>
              <a:t>Recommendation types include: </a:t>
            </a:r>
            <a:endParaRPr lang="en-US" sz="1600" b="1">
              <a:latin typeface="Neutra Text Alt" panose="02000000000000000000" pitchFamily="50" charset="0"/>
              <a:ea typeface="Times New Roman" panose="02020603050405020304" pitchFamily="18" charset="0"/>
              <a:cs typeface="Times New Roman" panose="02020603050405020304" pitchFamily="18" charset="0"/>
            </a:endParaRPr>
          </a:p>
          <a:p>
            <a:pPr indent="-285750">
              <a:buFont typeface="Arial" panose="020B0604020202020204" pitchFamily="34" charset="0"/>
              <a:buChar char="•"/>
              <a:tabLst>
                <a:tab pos="914400" algn="l"/>
              </a:tabLst>
            </a:pPr>
            <a:r>
              <a:rPr lang="en-US" sz="1600">
                <a:latin typeface="Neutra Text Alt"/>
                <a:ea typeface="Times New Roman" panose="02020603050405020304" pitchFamily="18" charset="0"/>
                <a:cs typeface="Times New Roman"/>
              </a:rPr>
              <a:t>Safer pedestrian crossings.</a:t>
            </a:r>
            <a:endParaRPr lang="en-US" sz="1600">
              <a:latin typeface="Neutra Text Alt" panose="02000000000000000000" pitchFamily="50" charset="0"/>
              <a:ea typeface="Times New Roman" panose="02020603050405020304" pitchFamily="18" charset="0"/>
              <a:cs typeface="Times New Roman" panose="02020603050405020304" pitchFamily="18" charset="0"/>
            </a:endParaRPr>
          </a:p>
          <a:p>
            <a:pPr indent="-285750">
              <a:buFont typeface="Arial" panose="020B0604020202020204" pitchFamily="34" charset="0"/>
              <a:buChar char="•"/>
              <a:tabLst>
                <a:tab pos="914400" algn="l"/>
              </a:tabLst>
            </a:pPr>
            <a:r>
              <a:rPr lang="en-US" sz="1600">
                <a:latin typeface="Neutra Text Alt"/>
                <a:ea typeface="Times New Roman" panose="02020603050405020304" pitchFamily="18" charset="0"/>
                <a:cs typeface="Times New Roman"/>
              </a:rPr>
              <a:t>More accessible bus stops.</a:t>
            </a:r>
            <a:endParaRPr lang="en-US" sz="1600">
              <a:latin typeface="Neutra Text Alt" panose="02000000000000000000" pitchFamily="50"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914400" algn="l"/>
              </a:tabLst>
            </a:pPr>
            <a:r>
              <a:rPr lang="en-US" sz="1600">
                <a:latin typeface="Neutra Text Alt"/>
                <a:ea typeface="Times New Roman" panose="02020603050405020304" pitchFamily="18" charset="0"/>
                <a:cs typeface="Times New Roman"/>
              </a:rPr>
              <a:t>Geometric adjustments that support intersection safety.</a:t>
            </a:r>
            <a:endParaRPr lang="en-US" sz="1600">
              <a:latin typeface="Neutra Text Alt" panose="02000000000000000000" pitchFamily="50"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914400" algn="l"/>
              </a:tabLst>
            </a:pPr>
            <a:r>
              <a:rPr lang="en-US" sz="1600">
                <a:latin typeface="Neutra Text Alt"/>
                <a:ea typeface="Times New Roman" panose="02020603050405020304" pitchFamily="18" charset="0"/>
                <a:cs typeface="Times New Roman"/>
              </a:rPr>
              <a:t>Traffic signal modification.</a:t>
            </a:r>
            <a:endParaRPr lang="en-US" sz="1600">
              <a:latin typeface="Neutra Text Alt" panose="02000000000000000000" pitchFamily="50"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914400" algn="l"/>
              </a:tabLst>
            </a:pPr>
            <a:r>
              <a:rPr lang="en-US" sz="1600">
                <a:latin typeface="Neutra Text Alt"/>
                <a:ea typeface="Times New Roman" panose="02020603050405020304" pitchFamily="18" charset="0"/>
                <a:cs typeface="Times New Roman"/>
              </a:rPr>
              <a:t>Enhanced green spaces, signage for better driver information</a:t>
            </a:r>
            <a:endParaRPr lang="en-US" sz="1600">
              <a:latin typeface="Neutra Text Alt" panose="02000000000000000000" pitchFamily="50"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914400" algn="l"/>
              </a:tabLst>
            </a:pPr>
            <a:r>
              <a:rPr lang="en-US" sz="1600">
                <a:latin typeface="Neutra Text Alt"/>
                <a:ea typeface="Times New Roman" panose="02020603050405020304" pitchFamily="18" charset="0"/>
                <a:cs typeface="Times New Roman"/>
              </a:rPr>
              <a:t>Speed controls in sensitive areas.</a:t>
            </a:r>
            <a:endParaRPr lang="en-US">
              <a:latin typeface="Neutra Text Alt" panose="02000000000000000000" pitchFamily="50" charset="0"/>
              <a:ea typeface="Calibri" panose="020F0502020204030204" pitchFamily="34" charset="0"/>
              <a:cs typeface="Times New Roman" panose="02020603050405020304" pitchFamily="18" charset="0"/>
            </a:endParaRPr>
          </a:p>
        </p:txBody>
      </p:sp>
      <p:pic>
        <p:nvPicPr>
          <p:cNvPr id="15" name="Picture 10">
            <a:extLst>
              <a:ext uri="{FF2B5EF4-FFF2-40B4-BE49-F238E27FC236}">
                <a16:creationId xmlns:a16="http://schemas.microsoft.com/office/drawing/2014/main" id="{E425F24A-1090-42EA-972A-AA13C14DC56F}"/>
              </a:ext>
            </a:extLst>
          </p:cNvPr>
          <p:cNvPicPr>
            <a:picLocks noChangeAspect="1"/>
          </p:cNvPicPr>
          <p:nvPr/>
        </p:nvPicPr>
        <p:blipFill>
          <a:blip r:embed="rId5"/>
          <a:stretch>
            <a:fillRect/>
          </a:stretch>
        </p:blipFill>
        <p:spPr>
          <a:xfrm>
            <a:off x="4983419" y="4243768"/>
            <a:ext cx="1935540" cy="1746272"/>
          </a:xfrm>
          <a:prstGeom prst="rect">
            <a:avLst/>
          </a:prstGeom>
        </p:spPr>
      </p:pic>
      <p:pic>
        <p:nvPicPr>
          <p:cNvPr id="16" name="Picture 9">
            <a:extLst>
              <a:ext uri="{FF2B5EF4-FFF2-40B4-BE49-F238E27FC236}">
                <a16:creationId xmlns:a16="http://schemas.microsoft.com/office/drawing/2014/main" id="{DB9E65E6-3D59-4DC0-8B3A-E1FBED6AF5CF}"/>
              </a:ext>
            </a:extLst>
          </p:cNvPr>
          <p:cNvPicPr>
            <a:picLocks noChangeAspect="1"/>
          </p:cNvPicPr>
          <p:nvPr/>
        </p:nvPicPr>
        <p:blipFill>
          <a:blip r:embed="rId6"/>
          <a:stretch>
            <a:fillRect/>
          </a:stretch>
        </p:blipFill>
        <p:spPr>
          <a:xfrm>
            <a:off x="6934494" y="4495017"/>
            <a:ext cx="2029469" cy="1134869"/>
          </a:xfrm>
          <a:prstGeom prst="rect">
            <a:avLst/>
          </a:prstGeom>
        </p:spPr>
      </p:pic>
    </p:spTree>
    <p:extLst>
      <p:ext uri="{BB962C8B-B14F-4D97-AF65-F5344CB8AC3E}">
        <p14:creationId xmlns:p14="http://schemas.microsoft.com/office/powerpoint/2010/main" val="1188033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Clr>
                <a:srgbClr val="F32837"/>
              </a:buClr>
              <a:buSzPct val="25000"/>
              <a:buNone/>
            </a:pPr>
            <a:r>
              <a:rPr lang="en-US" sz="2000">
                <a:solidFill>
                  <a:srgbClr val="F32837"/>
                </a:solidFill>
                <a:latin typeface="Neutra Text"/>
                <a:cs typeface="Calibri"/>
              </a:rPr>
              <a:t>Protected Bicycle Lanes</a:t>
            </a: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14</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93E6B"/>
              </a:buClr>
              <a:buSzPct val="25000"/>
              <a:buFont typeface="Avenir"/>
              <a:buNone/>
            </a:pPr>
            <a:r>
              <a:rPr lang="en-US" sz="2400">
                <a:solidFill>
                  <a:srgbClr val="293E6B"/>
                </a:solidFill>
                <a:latin typeface="Neutra Text" panose="02000000000000000000" pitchFamily="50" charset="0"/>
                <a:ea typeface="Avenir"/>
                <a:cs typeface="Arial" panose="020B0604020202020204" pitchFamily="34" charset="0"/>
                <a:sym typeface="Avenir"/>
              </a:rPr>
              <a:t>Safety</a:t>
            </a:r>
            <a:endParaRPr lang="en-US" sz="2400" b="0" i="0" u="none">
              <a:solidFill>
                <a:srgbClr val="FF0000"/>
              </a:solidFill>
              <a:latin typeface="Neutra Text" panose="02000000000000000000" pitchFamily="50" charset="0"/>
              <a:ea typeface="Avenir"/>
              <a:cs typeface="Arial" panose="020B0604020202020204" pitchFamily="34" charset="0"/>
              <a:sym typeface="Avenir"/>
            </a:endParaRPr>
          </a:p>
        </p:txBody>
      </p:sp>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a:solidFill>
                <a:schemeClr val="dk1"/>
              </a:solidFill>
            </a:endParaRPr>
          </a:p>
        </p:txBody>
      </p:sp>
      <p:pic>
        <p:nvPicPr>
          <p:cNvPr id="14" name="Picture 13"/>
          <p:cNvPicPr>
            <a:picLocks noChangeAspect="1"/>
          </p:cNvPicPr>
          <p:nvPr/>
        </p:nvPicPr>
        <p:blipFill>
          <a:blip r:embed="rId3"/>
          <a:stretch>
            <a:fillRect/>
          </a:stretch>
        </p:blipFill>
        <p:spPr>
          <a:xfrm>
            <a:off x="8153398" y="191524"/>
            <a:ext cx="796750" cy="548640"/>
          </a:xfrm>
          <a:prstGeom prst="rect">
            <a:avLst/>
          </a:prstGeom>
        </p:spPr>
      </p:pic>
      <p:sp>
        <p:nvSpPr>
          <p:cNvPr id="2" name="Rectangle 1">
            <a:extLst>
              <a:ext uri="{FF2B5EF4-FFF2-40B4-BE49-F238E27FC236}">
                <a16:creationId xmlns:a16="http://schemas.microsoft.com/office/drawing/2014/main" id="{503C739F-30C8-4948-B8FE-5F574A838D03}"/>
              </a:ext>
            </a:extLst>
          </p:cNvPr>
          <p:cNvSpPr/>
          <p:nvPr/>
        </p:nvSpPr>
        <p:spPr>
          <a:xfrm>
            <a:off x="461701" y="1411486"/>
            <a:ext cx="3838087" cy="2513252"/>
          </a:xfrm>
          <a:prstGeom prst="rect">
            <a:avLst/>
          </a:prstGeom>
        </p:spPr>
        <p:txBody>
          <a:bodyPr wrap="square" lIns="91440" tIns="45720" rIns="91440" bIns="45720" anchor="t">
            <a:spAutoFit/>
          </a:bodyPr>
          <a:lstStyle/>
          <a:p>
            <a:pPr marL="0" lvl="1">
              <a:lnSpc>
                <a:spcPct val="120000"/>
              </a:lnSpc>
              <a:spcBef>
                <a:spcPts val="560"/>
              </a:spcBef>
              <a:buClr>
                <a:srgbClr val="000000"/>
              </a:buClr>
              <a:buSzPct val="100000"/>
            </a:pPr>
            <a:r>
              <a:rPr lang="en-US" sz="1600">
                <a:latin typeface="Neutra Text"/>
                <a:cs typeface="Calibri"/>
              </a:rPr>
              <a:t>Mayor Bowser's FY 2022 local capital budget and 6-year CIP continues the momentum in accelerating the construction of bicycle lanes across the District.</a:t>
            </a:r>
          </a:p>
          <a:p>
            <a:pPr marL="285750" lvl="1" indent="-285750">
              <a:lnSpc>
                <a:spcPct val="120000"/>
              </a:lnSpc>
              <a:spcBef>
                <a:spcPts val="560"/>
              </a:spcBef>
              <a:buClr>
                <a:srgbClr val="000000"/>
              </a:buClr>
              <a:buSzPct val="100000"/>
              <a:buFont typeface="Arial" panose="020B0604020202020204" pitchFamily="34" charset="0"/>
              <a:buChar char="•"/>
            </a:pPr>
            <a:r>
              <a:rPr lang="en-US" sz="1600">
                <a:latin typeface="Neutra Text"/>
                <a:cs typeface="Calibri"/>
              </a:rPr>
              <a:t>The PBL plan grows the network 10 miles per year, including the $2.7M for the 9th Street Protected Bike Lane, from Florida Ave to Pennsylvania Ave.</a:t>
            </a:r>
          </a:p>
        </p:txBody>
      </p:sp>
      <p:pic>
        <p:nvPicPr>
          <p:cNvPr id="5" name="Picture 5">
            <a:extLst>
              <a:ext uri="{FF2B5EF4-FFF2-40B4-BE49-F238E27FC236}">
                <a16:creationId xmlns:a16="http://schemas.microsoft.com/office/drawing/2014/main" id="{88ED5075-7777-4456-92B1-C8C22DB2F50C}"/>
              </a:ext>
            </a:extLst>
          </p:cNvPr>
          <p:cNvPicPr>
            <a:picLocks noChangeAspect="1"/>
          </p:cNvPicPr>
          <p:nvPr/>
        </p:nvPicPr>
        <p:blipFill>
          <a:blip r:embed="rId4"/>
          <a:stretch>
            <a:fillRect/>
          </a:stretch>
        </p:blipFill>
        <p:spPr>
          <a:xfrm>
            <a:off x="4675315" y="1032917"/>
            <a:ext cx="4345756" cy="5314200"/>
          </a:xfrm>
          <a:prstGeom prst="rect">
            <a:avLst/>
          </a:prstGeom>
        </p:spPr>
      </p:pic>
      <p:sp>
        <p:nvSpPr>
          <p:cNvPr id="6" name="Rectangle 5">
            <a:extLst>
              <a:ext uri="{FF2B5EF4-FFF2-40B4-BE49-F238E27FC236}">
                <a16:creationId xmlns:a16="http://schemas.microsoft.com/office/drawing/2014/main" id="{A79F9076-E6B4-4BEC-ADA6-79684FCEF7C5}"/>
              </a:ext>
            </a:extLst>
          </p:cNvPr>
          <p:cNvSpPr/>
          <p:nvPr/>
        </p:nvSpPr>
        <p:spPr>
          <a:xfrm>
            <a:off x="7639115" y="971484"/>
            <a:ext cx="1496504" cy="542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08AD283B-0D99-4896-9754-662E3C272A35}"/>
              </a:ext>
            </a:extLst>
          </p:cNvPr>
          <p:cNvPicPr>
            <a:picLocks noChangeAspect="1"/>
          </p:cNvPicPr>
          <p:nvPr/>
        </p:nvPicPr>
        <p:blipFill>
          <a:blip r:embed="rId6"/>
          <a:stretch>
            <a:fillRect/>
          </a:stretch>
        </p:blipFill>
        <p:spPr>
          <a:xfrm>
            <a:off x="4735957" y="3933953"/>
            <a:ext cx="1592247" cy="1913544"/>
          </a:xfrm>
          <a:prstGeom prst="rect">
            <a:avLst/>
          </a:prstGeom>
        </p:spPr>
      </p:pic>
      <p:pic>
        <p:nvPicPr>
          <p:cNvPr id="4" name="Picture 14">
            <a:extLst>
              <a:ext uri="{FF2B5EF4-FFF2-40B4-BE49-F238E27FC236}">
                <a16:creationId xmlns:a16="http://schemas.microsoft.com/office/drawing/2014/main" id="{35CFF6FB-7587-4468-948E-F651A28A5659}"/>
              </a:ext>
            </a:extLst>
          </p:cNvPr>
          <p:cNvPicPr>
            <a:picLocks noChangeAspect="1"/>
          </p:cNvPicPr>
          <p:nvPr/>
        </p:nvPicPr>
        <p:blipFill>
          <a:blip r:embed="rId7"/>
          <a:stretch>
            <a:fillRect/>
          </a:stretch>
        </p:blipFill>
        <p:spPr>
          <a:xfrm>
            <a:off x="1518752" y="4144730"/>
            <a:ext cx="1945622" cy="1885686"/>
          </a:xfrm>
          <a:prstGeom prst="rect">
            <a:avLst/>
          </a:prstGeom>
        </p:spPr>
      </p:pic>
    </p:spTree>
    <p:extLst>
      <p:ext uri="{BB962C8B-B14F-4D97-AF65-F5344CB8AC3E}">
        <p14:creationId xmlns:p14="http://schemas.microsoft.com/office/powerpoint/2010/main" val="719904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None/>
            </a:pPr>
            <a:r>
              <a:rPr lang="en-US" sz="2000">
                <a:solidFill>
                  <a:srgbClr val="F32837"/>
                </a:solidFill>
                <a:latin typeface="Neutra Text"/>
                <a:cs typeface="Calibri"/>
              </a:rPr>
              <a:t>Streetscapes</a:t>
            </a:r>
            <a:endParaRPr lang="en-US">
              <a:latin typeface="Neutra Text"/>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15</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93E6B"/>
              </a:buClr>
              <a:buSzPct val="25000"/>
              <a:buFont typeface="Avenir"/>
              <a:buNone/>
            </a:pPr>
            <a:r>
              <a:rPr lang="en-US" sz="2400">
                <a:solidFill>
                  <a:srgbClr val="293E6B"/>
                </a:solidFill>
                <a:latin typeface="Neutra Text" panose="02000000000000000000" pitchFamily="50" charset="0"/>
                <a:ea typeface="Avenir"/>
                <a:cs typeface="Arial" panose="020B0604020202020204" pitchFamily="34" charset="0"/>
                <a:sym typeface="Avenir"/>
              </a:rPr>
              <a:t>Safety</a:t>
            </a:r>
            <a:endParaRPr lang="en-US" sz="2400" b="0" i="0" u="none">
              <a:solidFill>
                <a:srgbClr val="FF0000"/>
              </a:solidFill>
              <a:latin typeface="Neutra Text" panose="02000000000000000000" pitchFamily="50" charset="0"/>
              <a:ea typeface="Avenir"/>
              <a:cs typeface="Arial" panose="020B0604020202020204" pitchFamily="34" charset="0"/>
              <a:sym typeface="Avenir"/>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a:solidFill>
                <a:schemeClr val="dk1"/>
              </a:solidFill>
            </a:endParaRPr>
          </a:p>
        </p:txBody>
      </p:sp>
      <p:pic>
        <p:nvPicPr>
          <p:cNvPr id="14" name="Picture 13"/>
          <p:cNvPicPr>
            <a:picLocks noChangeAspect="1"/>
          </p:cNvPicPr>
          <p:nvPr/>
        </p:nvPicPr>
        <p:blipFill>
          <a:blip r:embed="rId4"/>
          <a:stretch>
            <a:fillRect/>
          </a:stretch>
        </p:blipFill>
        <p:spPr>
          <a:xfrm>
            <a:off x="8153398" y="191524"/>
            <a:ext cx="796750" cy="548640"/>
          </a:xfrm>
          <a:prstGeom prst="rect">
            <a:avLst/>
          </a:prstGeom>
        </p:spPr>
      </p:pic>
      <p:sp>
        <p:nvSpPr>
          <p:cNvPr id="2" name="TextBox 1">
            <a:extLst>
              <a:ext uri="{FF2B5EF4-FFF2-40B4-BE49-F238E27FC236}">
                <a16:creationId xmlns:a16="http://schemas.microsoft.com/office/drawing/2014/main" id="{51CAE9F4-4F28-4448-BDF0-74ACE51239B2}"/>
              </a:ext>
            </a:extLst>
          </p:cNvPr>
          <p:cNvSpPr txBox="1"/>
          <p:nvPr/>
        </p:nvSpPr>
        <p:spPr>
          <a:xfrm>
            <a:off x="550799" y="1502688"/>
            <a:ext cx="4114800" cy="2708434"/>
          </a:xfrm>
          <a:prstGeom prst="rect">
            <a:avLst/>
          </a:prstGeom>
          <a:noFill/>
        </p:spPr>
        <p:txBody>
          <a:bodyPr wrap="square" rtlCol="0">
            <a:spAutoFit/>
          </a:bodyPr>
          <a:lstStyle/>
          <a:p>
            <a:r>
              <a:rPr lang="en-US" b="1">
                <a:latin typeface="Neutra Text" panose="02000000000000000000" pitchFamily="50" charset="0"/>
              </a:rPr>
              <a:t>Black Lives Matter Plaza</a:t>
            </a:r>
          </a:p>
          <a:p>
            <a:r>
              <a:rPr lang="en-US">
                <a:latin typeface="Neutra Text" panose="02000000000000000000" pitchFamily="50" charset="0"/>
              </a:rPr>
              <a:t>Ward 2</a:t>
            </a:r>
          </a:p>
          <a:p>
            <a:endParaRPr lang="en-US" sz="1600" b="1"/>
          </a:p>
          <a:p>
            <a:r>
              <a:rPr lang="en-US" sz="1600" i="1"/>
              <a:t>Phase I – Plaza - Curb to Curb</a:t>
            </a:r>
          </a:p>
          <a:p>
            <a:r>
              <a:rPr lang="en-US" sz="1400">
                <a:latin typeface="Neutra Text Alt" panose="02000000000000000000" pitchFamily="50" charset="0"/>
              </a:rPr>
              <a:t>Project will maintain a sense of place for the plaza, a destination for visitors and gathering place for residents and visitors.  It will emphasize pedestrian safety while accommodating vehicular traffic.</a:t>
            </a:r>
          </a:p>
          <a:p>
            <a:pPr marL="285750" indent="-285750">
              <a:buFont typeface="Arial" panose="020B0604020202020204" pitchFamily="34" charset="0"/>
              <a:buChar char="•"/>
            </a:pPr>
            <a:r>
              <a:rPr lang="en-US" sz="1400">
                <a:latin typeface="Neutra Text Alt" panose="02000000000000000000" pitchFamily="50" charset="0"/>
              </a:rPr>
              <a:t>Status: Construction </a:t>
            </a:r>
          </a:p>
          <a:p>
            <a:pPr marL="285750" indent="-285750">
              <a:buFont typeface="Arial" panose="020B0604020202020204" pitchFamily="34" charset="0"/>
              <a:buChar char="•"/>
            </a:pPr>
            <a:r>
              <a:rPr lang="en-US" sz="1400">
                <a:latin typeface="Neutra Text Alt" panose="02000000000000000000" pitchFamily="50" charset="0"/>
              </a:rPr>
              <a:t>FY 2022 CIP: Funded in FY 2021</a:t>
            </a:r>
          </a:p>
          <a:p>
            <a:endParaRPr lang="en-US"/>
          </a:p>
        </p:txBody>
      </p:sp>
      <p:pic>
        <p:nvPicPr>
          <p:cNvPr id="15" name="Picture 14">
            <a:extLst>
              <a:ext uri="{FF2B5EF4-FFF2-40B4-BE49-F238E27FC236}">
                <a16:creationId xmlns:a16="http://schemas.microsoft.com/office/drawing/2014/main" id="{44C30A3F-E094-4EDF-81F0-89BBDF372DDD}"/>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5900"/>
                    </a14:imgEffect>
                    <a14:imgEffect>
                      <a14:brightnessContrast contrast="10000"/>
                    </a14:imgEffect>
                  </a14:imgLayer>
                </a14:imgProps>
              </a:ext>
              <a:ext uri="{28A0092B-C50C-407E-A947-70E740481C1C}">
                <a14:useLocalDpi xmlns:a14="http://schemas.microsoft.com/office/drawing/2010/main" val="0"/>
              </a:ext>
            </a:extLst>
          </a:blip>
          <a:srcRect t="26860" b="26860"/>
          <a:stretch/>
        </p:blipFill>
        <p:spPr>
          <a:xfrm>
            <a:off x="21" y="4100676"/>
            <a:ext cx="9143979" cy="2522460"/>
          </a:xfrm>
          <a:prstGeom prst="rect">
            <a:avLst/>
          </a:prstGeom>
          <a:ln>
            <a:noFill/>
          </a:ln>
          <a:effectLst>
            <a:outerShdw blurRad="190500" algn="tl" rotWithShape="0">
              <a:srgbClr val="000000">
                <a:alpha val="70000"/>
              </a:srgbClr>
            </a:outerShdw>
          </a:effectLst>
        </p:spPr>
      </p:pic>
      <p:sp>
        <p:nvSpPr>
          <p:cNvPr id="16" name="TextBox 15">
            <a:extLst>
              <a:ext uri="{FF2B5EF4-FFF2-40B4-BE49-F238E27FC236}">
                <a16:creationId xmlns:a16="http://schemas.microsoft.com/office/drawing/2014/main" id="{33A91607-A7C4-46C9-995C-CF6037115312}"/>
              </a:ext>
            </a:extLst>
          </p:cNvPr>
          <p:cNvSpPr txBox="1"/>
          <p:nvPr/>
        </p:nvSpPr>
        <p:spPr>
          <a:xfrm>
            <a:off x="4835348" y="1502688"/>
            <a:ext cx="3985379" cy="2031325"/>
          </a:xfrm>
          <a:prstGeom prst="rect">
            <a:avLst/>
          </a:prstGeom>
          <a:noFill/>
        </p:spPr>
        <p:txBody>
          <a:bodyPr wrap="square" rtlCol="0">
            <a:spAutoFit/>
          </a:bodyPr>
          <a:lstStyle/>
          <a:p>
            <a:r>
              <a:rPr lang="en-US" b="1">
                <a:latin typeface="Neutra Text" panose="02000000000000000000" pitchFamily="50" charset="0"/>
              </a:rPr>
              <a:t>Black Lives Matter Plaza</a:t>
            </a:r>
          </a:p>
          <a:p>
            <a:r>
              <a:rPr lang="en-US">
                <a:latin typeface="Neutra Text" panose="02000000000000000000" pitchFamily="50" charset="0"/>
              </a:rPr>
              <a:t>Ward 2</a:t>
            </a:r>
          </a:p>
          <a:p>
            <a:endParaRPr lang="en-US" i="1"/>
          </a:p>
          <a:p>
            <a:r>
              <a:rPr lang="en-US" sz="1600" i="1"/>
              <a:t>Phase II: Plaza - Sidewalk</a:t>
            </a:r>
          </a:p>
          <a:p>
            <a:r>
              <a:rPr lang="en-US" sz="1400">
                <a:latin typeface="Neutra Text Alt" panose="02000000000000000000" pitchFamily="50" charset="0"/>
              </a:rPr>
              <a:t>Project will be for sidewalk work to complement to Phase I</a:t>
            </a:r>
          </a:p>
          <a:p>
            <a:pPr marL="285750" indent="-285750">
              <a:buFont typeface="Arial" panose="020B0604020202020204" pitchFamily="34" charset="0"/>
              <a:buChar char="•"/>
            </a:pPr>
            <a:r>
              <a:rPr lang="en-US" sz="1400">
                <a:latin typeface="Neutra Text Alt" panose="02000000000000000000" pitchFamily="50" charset="0"/>
              </a:rPr>
              <a:t>Status: Planning</a:t>
            </a:r>
          </a:p>
          <a:p>
            <a:pPr marL="285750" indent="-285750">
              <a:buFont typeface="Arial" panose="020B0604020202020204" pitchFamily="34" charset="0"/>
              <a:buChar char="•"/>
            </a:pPr>
            <a:r>
              <a:rPr lang="en-US" sz="1400">
                <a:latin typeface="Neutra Text Alt" panose="02000000000000000000" pitchFamily="50" charset="0"/>
              </a:rPr>
              <a:t>FY 2022 CIP: $3M for design/construction</a:t>
            </a:r>
            <a:endParaRPr lang="en-US" sz="1400"/>
          </a:p>
        </p:txBody>
      </p:sp>
    </p:spTree>
    <p:extLst>
      <p:ext uri="{BB962C8B-B14F-4D97-AF65-F5344CB8AC3E}">
        <p14:creationId xmlns:p14="http://schemas.microsoft.com/office/powerpoint/2010/main" val="4130310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None/>
            </a:pPr>
            <a:r>
              <a:rPr lang="en-US" sz="2000">
                <a:solidFill>
                  <a:srgbClr val="F32837"/>
                </a:solidFill>
                <a:latin typeface="Neutra Text"/>
                <a:cs typeface="Calibri"/>
              </a:rPr>
              <a:t>Streetscapes</a:t>
            </a:r>
            <a:endParaRPr lang="en-US">
              <a:latin typeface="Neutra Text"/>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16</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93E6B"/>
              </a:buClr>
              <a:buSzPct val="25000"/>
              <a:buFont typeface="Avenir"/>
              <a:buNone/>
            </a:pPr>
            <a:r>
              <a:rPr lang="en-US" sz="2400">
                <a:solidFill>
                  <a:srgbClr val="293E6B"/>
                </a:solidFill>
                <a:latin typeface="Neutra Text" panose="02000000000000000000" pitchFamily="50" charset="0"/>
                <a:ea typeface="Avenir"/>
                <a:cs typeface="Arial" panose="020B0604020202020204" pitchFamily="34" charset="0"/>
                <a:sym typeface="Avenir"/>
              </a:rPr>
              <a:t>Safety</a:t>
            </a:r>
            <a:endParaRPr lang="en-US" sz="2400" b="0" i="0" u="none">
              <a:solidFill>
                <a:srgbClr val="FF0000"/>
              </a:solidFill>
              <a:latin typeface="Neutra Text" panose="02000000000000000000" pitchFamily="50" charset="0"/>
              <a:ea typeface="Avenir"/>
              <a:cs typeface="Arial" panose="020B0604020202020204" pitchFamily="34" charset="0"/>
              <a:sym typeface="Avenir"/>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a:solidFill>
                <a:schemeClr val="dk1"/>
              </a:solidFill>
            </a:endParaRPr>
          </a:p>
        </p:txBody>
      </p:sp>
      <p:pic>
        <p:nvPicPr>
          <p:cNvPr id="14" name="Picture 13"/>
          <p:cNvPicPr>
            <a:picLocks noChangeAspect="1"/>
          </p:cNvPicPr>
          <p:nvPr/>
        </p:nvPicPr>
        <p:blipFill>
          <a:blip r:embed="rId4"/>
          <a:stretch>
            <a:fillRect/>
          </a:stretch>
        </p:blipFill>
        <p:spPr>
          <a:xfrm>
            <a:off x="8153398" y="191524"/>
            <a:ext cx="796750" cy="548640"/>
          </a:xfrm>
          <a:prstGeom prst="rect">
            <a:avLst/>
          </a:prstGeom>
        </p:spPr>
      </p:pic>
      <p:sp>
        <p:nvSpPr>
          <p:cNvPr id="2" name="TextBox 1">
            <a:extLst>
              <a:ext uri="{FF2B5EF4-FFF2-40B4-BE49-F238E27FC236}">
                <a16:creationId xmlns:a16="http://schemas.microsoft.com/office/drawing/2014/main" id="{51CAE9F4-4F28-4448-BDF0-74ACE51239B2}"/>
              </a:ext>
            </a:extLst>
          </p:cNvPr>
          <p:cNvSpPr txBox="1"/>
          <p:nvPr/>
        </p:nvSpPr>
        <p:spPr>
          <a:xfrm>
            <a:off x="428445" y="1410856"/>
            <a:ext cx="7619568" cy="923330"/>
          </a:xfrm>
          <a:prstGeom prst="rect">
            <a:avLst/>
          </a:prstGeom>
          <a:noFill/>
        </p:spPr>
        <p:txBody>
          <a:bodyPr wrap="square" lIns="91440" tIns="45720" rIns="91440" bIns="45720" rtlCol="0" anchor="t">
            <a:spAutoFit/>
          </a:bodyPr>
          <a:lstStyle/>
          <a:p>
            <a:r>
              <a:rPr lang="en-US" b="1">
                <a:latin typeface="Neutra Text"/>
              </a:rPr>
              <a:t>Connecticut Avenue Streetscape &amp; </a:t>
            </a:r>
            <a:r>
              <a:rPr lang="en-US" b="1" err="1">
                <a:latin typeface="Neutra Text"/>
              </a:rPr>
              <a:t>Deckover</a:t>
            </a:r>
            <a:r>
              <a:rPr lang="en-US" b="1">
                <a:latin typeface="Neutra Text"/>
              </a:rPr>
              <a:t> (‘Dupont Crown Park’)</a:t>
            </a:r>
          </a:p>
          <a:p>
            <a:r>
              <a:rPr lang="en-US">
                <a:latin typeface="Neutra Text" panose="02000000000000000000" pitchFamily="50" charset="0"/>
              </a:rPr>
              <a:t>Ward 2</a:t>
            </a:r>
          </a:p>
          <a:p>
            <a:endParaRPr lang="en-US"/>
          </a:p>
        </p:txBody>
      </p:sp>
      <p:pic>
        <p:nvPicPr>
          <p:cNvPr id="12" name="Picture 11">
            <a:extLst>
              <a:ext uri="{FF2B5EF4-FFF2-40B4-BE49-F238E27FC236}">
                <a16:creationId xmlns:a16="http://schemas.microsoft.com/office/drawing/2014/main" id="{2D93B0BC-69EA-4982-824F-F64CB65B641A}"/>
              </a:ext>
            </a:extLst>
          </p:cNvPr>
          <p:cNvPicPr/>
          <p:nvPr/>
        </p:nvPicPr>
        <p:blipFill>
          <a:blip r:embed="rId5"/>
          <a:stretch>
            <a:fillRect/>
          </a:stretch>
        </p:blipFill>
        <p:spPr>
          <a:xfrm>
            <a:off x="4544120" y="2440242"/>
            <a:ext cx="4313705" cy="2730113"/>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1DCA71FB-972F-47E7-A8E4-2235072480EC}"/>
              </a:ext>
            </a:extLst>
          </p:cNvPr>
          <p:cNvSpPr/>
          <p:nvPr/>
        </p:nvSpPr>
        <p:spPr>
          <a:xfrm>
            <a:off x="457200" y="2115443"/>
            <a:ext cx="3883891" cy="3847207"/>
          </a:xfrm>
          <a:prstGeom prst="rect">
            <a:avLst/>
          </a:prstGeom>
        </p:spPr>
        <p:txBody>
          <a:bodyPr wrap="square" lIns="91440" tIns="45720" rIns="91440" bIns="45720" anchor="t">
            <a:spAutoFit/>
          </a:bodyPr>
          <a:lstStyle/>
          <a:p>
            <a:r>
              <a:rPr lang="en-US" sz="1500">
                <a:latin typeface="Neutra Text Alt"/>
                <a:ea typeface="Times New Roman" panose="02020603050405020304" pitchFamily="18" charset="0"/>
              </a:rPr>
              <a:t>DDOT will provide a new, multi-modal streetscape along Connecticut Avenue, starting on the north side of Dupont Circle and continuing north to California Street NW that will help enhance mobility, safety and repurpose unused existing spaces through innovative design solutions. </a:t>
            </a:r>
            <a:r>
              <a:rPr lang="en-US" sz="1500">
                <a:latin typeface="Neutra Text Alt"/>
                <a:ea typeface="Times New Roman" panose="02020603050405020304" pitchFamily="18" charset="0"/>
                <a:cs typeface="Calibri"/>
              </a:rPr>
              <a:t>New street design will include:</a:t>
            </a:r>
          </a:p>
          <a:p>
            <a:endParaRPr lang="en-US" sz="1000">
              <a:latin typeface="Neutra Text Alt"/>
              <a:ea typeface="Calibri" panose="020F0502020204030204" pitchFamily="34" charset="0"/>
              <a:cs typeface="Calibri"/>
            </a:endParaRPr>
          </a:p>
          <a:p>
            <a:pPr marL="365760" lvl="1" indent="-182880">
              <a:buSzPts val="1000"/>
              <a:buFont typeface="Arial" panose="020B0604020202020204" pitchFamily="34" charset="0"/>
              <a:buChar char="•"/>
              <a:tabLst>
                <a:tab pos="285750" algn="l"/>
              </a:tabLst>
            </a:pPr>
            <a:r>
              <a:rPr lang="en-US" sz="1400">
                <a:latin typeface="Neutra Text Alt"/>
                <a:ea typeface="Times New Roman" panose="02020603050405020304" pitchFamily="18" charset="0"/>
                <a:cs typeface="Calibri"/>
              </a:rPr>
              <a:t>Bicycle and pedestrian amenities.</a:t>
            </a:r>
            <a:endParaRPr lang="en-US" sz="1400">
              <a:latin typeface="Neutra Text Alt"/>
              <a:ea typeface="Calibri" panose="020F0502020204030204" pitchFamily="34" charset="0"/>
              <a:cs typeface="Calibri"/>
            </a:endParaRPr>
          </a:p>
          <a:p>
            <a:pPr marL="365760" lvl="1" indent="-182880">
              <a:buSzPts val="1000"/>
              <a:buFont typeface="Arial" panose="020B0604020202020204" pitchFamily="34" charset="0"/>
              <a:buChar char="•"/>
              <a:tabLst>
                <a:tab pos="285750" algn="l"/>
              </a:tabLst>
            </a:pPr>
            <a:r>
              <a:rPr lang="en-US" sz="1400">
                <a:latin typeface="Neutra Text Alt"/>
                <a:ea typeface="Times New Roman" panose="02020603050405020304" pitchFamily="18" charset="0"/>
                <a:cs typeface="Calibri"/>
              </a:rPr>
              <a:t>Pedestrian-friendly traffic.</a:t>
            </a:r>
            <a:endParaRPr lang="en-US" sz="1400">
              <a:latin typeface="Neutra Text Alt"/>
              <a:ea typeface="Calibri" panose="020F0502020204030204" pitchFamily="34" charset="0"/>
              <a:cs typeface="Calibri"/>
            </a:endParaRPr>
          </a:p>
          <a:p>
            <a:pPr marL="365760" lvl="1" indent="-182880">
              <a:buSzPts val="1000"/>
              <a:buFont typeface="Arial" panose="020B0604020202020204" pitchFamily="34" charset="0"/>
              <a:buChar char="•"/>
              <a:tabLst>
                <a:tab pos="285750" algn="l"/>
              </a:tabLst>
            </a:pPr>
            <a:r>
              <a:rPr lang="en-US" sz="1400">
                <a:latin typeface="Neutra Text Alt"/>
                <a:ea typeface="Times New Roman" panose="02020603050405020304" pitchFamily="18" charset="0"/>
                <a:cs typeface="Calibri"/>
              </a:rPr>
              <a:t>Green infrastructure elements.</a:t>
            </a:r>
            <a:endParaRPr lang="en-US" sz="1400">
              <a:latin typeface="Neutra Text Alt"/>
              <a:ea typeface="Calibri" panose="020F0502020204030204" pitchFamily="34" charset="0"/>
              <a:cs typeface="Calibri"/>
            </a:endParaRPr>
          </a:p>
          <a:p>
            <a:pPr marL="365760" lvl="1" indent="-182880">
              <a:buSzPts val="1000"/>
              <a:buFont typeface="Arial" panose="020B0604020202020204" pitchFamily="34" charset="0"/>
              <a:buChar char="•"/>
              <a:tabLst>
                <a:tab pos="285750" algn="l"/>
              </a:tabLst>
            </a:pPr>
            <a:r>
              <a:rPr lang="en-US" sz="1400">
                <a:latin typeface="Neutra Text Alt"/>
                <a:ea typeface="Times New Roman" panose="02020603050405020304" pitchFamily="18" charset="0"/>
                <a:cs typeface="Calibri"/>
              </a:rPr>
              <a:t>Deck-over plaza over the Connecticut Avenue underpass.</a:t>
            </a:r>
          </a:p>
          <a:p>
            <a:pPr marL="182880" lvl="1">
              <a:buSzPts val="1000"/>
              <a:tabLst>
                <a:tab pos="285750" algn="l"/>
              </a:tabLst>
            </a:pPr>
            <a:endParaRPr lang="en-US" sz="1400">
              <a:latin typeface="Neutra Text Alt"/>
              <a:ea typeface="Times New Roman" panose="02020603050405020304" pitchFamily="18" charset="0"/>
              <a:cs typeface="Calibri"/>
            </a:endParaRPr>
          </a:p>
          <a:p>
            <a:pPr marR="0" lvl="0">
              <a:spcBef>
                <a:spcPts val="0"/>
              </a:spcBef>
              <a:spcAft>
                <a:spcPts val="0"/>
              </a:spcAft>
              <a:buSzPts val="1000"/>
              <a:tabLst>
                <a:tab pos="285750" algn="l"/>
              </a:tabLst>
            </a:pPr>
            <a:r>
              <a:rPr lang="en-US" sz="1500">
                <a:latin typeface="Neutra Text Alt"/>
                <a:ea typeface="Calibri" panose="020F0502020204030204" pitchFamily="34" charset="0"/>
                <a:cs typeface="Calibri"/>
              </a:rPr>
              <a:t>Status: Final Design</a:t>
            </a:r>
          </a:p>
          <a:p>
            <a:pPr marR="0" lvl="0">
              <a:spcBef>
                <a:spcPts val="0"/>
              </a:spcBef>
              <a:spcAft>
                <a:spcPts val="0"/>
              </a:spcAft>
              <a:buSzPts val="1000"/>
              <a:tabLst>
                <a:tab pos="285750" algn="l"/>
              </a:tabLst>
            </a:pPr>
            <a:r>
              <a:rPr lang="en-US" sz="1500">
                <a:latin typeface="Neutra Text Alt"/>
                <a:ea typeface="Calibri" panose="020F0502020204030204" pitchFamily="34" charset="0"/>
                <a:cs typeface="Calibri"/>
              </a:rPr>
              <a:t>Funding: $27M in local </a:t>
            </a:r>
          </a:p>
        </p:txBody>
      </p:sp>
    </p:spTree>
    <p:extLst>
      <p:ext uri="{BB962C8B-B14F-4D97-AF65-F5344CB8AC3E}">
        <p14:creationId xmlns:p14="http://schemas.microsoft.com/office/powerpoint/2010/main" val="1159666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None/>
            </a:pPr>
            <a:r>
              <a:rPr lang="en-US" sz="2000">
                <a:solidFill>
                  <a:srgbClr val="F32837"/>
                </a:solidFill>
                <a:latin typeface="Neutra Text"/>
                <a:cs typeface="Calibri"/>
              </a:rPr>
              <a:t>Streetscapes</a:t>
            </a:r>
            <a:endParaRPr lang="en-US">
              <a:latin typeface="Neutra Text"/>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17</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93E6B"/>
              </a:buClr>
              <a:buSzPct val="25000"/>
              <a:buFont typeface="Avenir"/>
              <a:buNone/>
            </a:pPr>
            <a:r>
              <a:rPr lang="en-US" sz="2400">
                <a:solidFill>
                  <a:srgbClr val="293E6B"/>
                </a:solidFill>
                <a:latin typeface="Neutra Text" panose="02000000000000000000" pitchFamily="50" charset="0"/>
                <a:ea typeface="Avenir"/>
                <a:cs typeface="Arial" panose="020B0604020202020204" pitchFamily="34" charset="0"/>
                <a:sym typeface="Avenir"/>
              </a:rPr>
              <a:t>Safety</a:t>
            </a:r>
            <a:endParaRPr lang="en-US" sz="2400" b="0" i="0" u="none">
              <a:solidFill>
                <a:srgbClr val="FF0000"/>
              </a:solidFill>
              <a:latin typeface="Neutra Text" panose="02000000000000000000" pitchFamily="50" charset="0"/>
              <a:ea typeface="Avenir"/>
              <a:cs typeface="Arial" panose="020B0604020202020204" pitchFamily="34" charset="0"/>
              <a:sym typeface="Avenir"/>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a:solidFill>
                <a:schemeClr val="dk1"/>
              </a:solidFill>
            </a:endParaRPr>
          </a:p>
        </p:txBody>
      </p:sp>
      <p:pic>
        <p:nvPicPr>
          <p:cNvPr id="14" name="Picture 13"/>
          <p:cNvPicPr>
            <a:picLocks noChangeAspect="1"/>
          </p:cNvPicPr>
          <p:nvPr/>
        </p:nvPicPr>
        <p:blipFill>
          <a:blip r:embed="rId4"/>
          <a:stretch>
            <a:fillRect/>
          </a:stretch>
        </p:blipFill>
        <p:spPr>
          <a:xfrm>
            <a:off x="8153398" y="191524"/>
            <a:ext cx="796750" cy="548640"/>
          </a:xfrm>
          <a:prstGeom prst="rect">
            <a:avLst/>
          </a:prstGeom>
        </p:spPr>
      </p:pic>
      <p:sp>
        <p:nvSpPr>
          <p:cNvPr id="2" name="TextBox 1">
            <a:extLst>
              <a:ext uri="{FF2B5EF4-FFF2-40B4-BE49-F238E27FC236}">
                <a16:creationId xmlns:a16="http://schemas.microsoft.com/office/drawing/2014/main" id="{51CAE9F4-4F28-4448-BDF0-74ACE51239B2}"/>
              </a:ext>
            </a:extLst>
          </p:cNvPr>
          <p:cNvSpPr txBox="1"/>
          <p:nvPr/>
        </p:nvSpPr>
        <p:spPr>
          <a:xfrm>
            <a:off x="457200" y="1480782"/>
            <a:ext cx="4628326" cy="4955203"/>
          </a:xfrm>
          <a:prstGeom prst="rect">
            <a:avLst/>
          </a:prstGeom>
          <a:noFill/>
        </p:spPr>
        <p:txBody>
          <a:bodyPr wrap="square" lIns="91440" tIns="45720" rIns="91440" bIns="45720" rtlCol="0" anchor="t">
            <a:spAutoFit/>
          </a:bodyPr>
          <a:lstStyle/>
          <a:p>
            <a:r>
              <a:rPr lang="en-US" b="1">
                <a:latin typeface="Neutra Text"/>
              </a:rPr>
              <a:t>Cleveland Park Streetscapes</a:t>
            </a:r>
          </a:p>
          <a:p>
            <a:r>
              <a:rPr lang="en-US">
                <a:latin typeface="Neutra Text"/>
              </a:rPr>
              <a:t>Ward 3</a:t>
            </a:r>
            <a:endParaRPr lang="en-US" sz="1000">
              <a:latin typeface="Neutra Text"/>
              <a:cs typeface="Calibri"/>
            </a:endParaRPr>
          </a:p>
          <a:p>
            <a:endParaRPr lang="en-US" sz="900" b="1">
              <a:cs typeface="Calibri"/>
            </a:endParaRPr>
          </a:p>
          <a:p>
            <a:r>
              <a:rPr lang="en-US" sz="1600" i="1" u="sng">
                <a:solidFill>
                  <a:schemeClr val="dk1"/>
                </a:solidFill>
                <a:latin typeface="Neutra Text Alt"/>
                <a:ea typeface="Calibri"/>
                <a:cs typeface="Calibri"/>
                <a:sym typeface="Calibri"/>
              </a:rPr>
              <a:t>Phase 1: Streetscape and Drainage</a:t>
            </a:r>
            <a:endParaRPr lang="en-US" sz="1600" i="1" u="sng">
              <a:solidFill>
                <a:schemeClr val="dk1"/>
              </a:solidFill>
              <a:latin typeface="Neutra Text Alt"/>
              <a:ea typeface="Calibri"/>
              <a:cs typeface="Calibri"/>
            </a:endParaRPr>
          </a:p>
          <a:p>
            <a:r>
              <a:rPr lang="en-US" sz="1400" i="1">
                <a:solidFill>
                  <a:schemeClr val="dk1"/>
                </a:solidFill>
                <a:latin typeface="Neutra Text Alt"/>
                <a:ea typeface="Calibri"/>
                <a:cs typeface="Calibri"/>
                <a:sym typeface="Calibri"/>
              </a:rPr>
              <a:t>(Connecticut Ave NW from Macomb Street NW to Porter St NW)</a:t>
            </a:r>
            <a:endParaRPr lang="en-US" sz="1400" b="1">
              <a:solidFill>
                <a:schemeClr val="dk1"/>
              </a:solidFill>
              <a:latin typeface="Neutra Text Alt"/>
              <a:cs typeface="Calibri"/>
            </a:endParaRPr>
          </a:p>
          <a:p>
            <a:r>
              <a:rPr lang="en-US" sz="1400">
                <a:latin typeface="Neutra Text Alt"/>
              </a:rPr>
              <a:t>Install permeable pavers and other measures to address flooding at Cleveland Park Metro Station entrance. Add curb extensions, improve crosswalks, add street furnishings, and raise the service lane to improve pedestrian safety.</a:t>
            </a:r>
          </a:p>
          <a:p>
            <a:pPr marL="285750" indent="-285750">
              <a:buFont typeface="Arial" panose="020B0604020202020204" pitchFamily="34" charset="0"/>
              <a:buChar char="•"/>
            </a:pPr>
            <a:r>
              <a:rPr lang="en-US" sz="1400">
                <a:solidFill>
                  <a:schemeClr val="dk1"/>
                </a:solidFill>
                <a:latin typeface="Neutra Text Alt"/>
                <a:ea typeface="Calibri"/>
                <a:cs typeface="Calibri"/>
                <a:sym typeface="Calibri"/>
              </a:rPr>
              <a:t>Status: In procurement for construction</a:t>
            </a:r>
            <a:endParaRPr lang="en-US" sz="1400">
              <a:solidFill>
                <a:schemeClr val="dk1"/>
              </a:solidFill>
              <a:latin typeface="Neutra Text Alt"/>
              <a:ea typeface="Calibri"/>
              <a:cs typeface="Calibri"/>
            </a:endParaRPr>
          </a:p>
          <a:p>
            <a:pPr marL="285750" indent="-285750">
              <a:buFont typeface="Arial" panose="020B0604020202020204" pitchFamily="34" charset="0"/>
              <a:buChar char="•"/>
            </a:pPr>
            <a:r>
              <a:rPr lang="en-US" sz="1400">
                <a:solidFill>
                  <a:schemeClr val="dk1"/>
                </a:solidFill>
                <a:latin typeface="Neutra Text Alt"/>
                <a:ea typeface="Calibri"/>
                <a:cs typeface="Calibri"/>
                <a:sym typeface="Calibri"/>
              </a:rPr>
              <a:t>FY 2022 CIP: Funded in FY 2021 leverages local and federal</a:t>
            </a:r>
            <a:endParaRPr lang="en-US" sz="1400">
              <a:solidFill>
                <a:schemeClr val="dk1"/>
              </a:solidFill>
              <a:latin typeface="Neutra Text Alt"/>
              <a:ea typeface="Calibri"/>
              <a:cs typeface="Calibri"/>
            </a:endParaRPr>
          </a:p>
          <a:p>
            <a:endParaRPr lang="en-US" sz="1600">
              <a:solidFill>
                <a:schemeClr val="dk1"/>
              </a:solidFill>
              <a:latin typeface="Neutra Text Alt" panose="02000000000000000000" pitchFamily="50" charset="0"/>
              <a:ea typeface="Calibri"/>
              <a:cs typeface="Calibri"/>
              <a:sym typeface="Calibri"/>
            </a:endParaRPr>
          </a:p>
          <a:p>
            <a:r>
              <a:rPr lang="en-US" sz="1600" i="1" u="sng">
                <a:solidFill>
                  <a:schemeClr val="dk1"/>
                </a:solidFill>
                <a:latin typeface="Neutra Text Alt"/>
                <a:ea typeface="Calibri"/>
                <a:cs typeface="Calibri"/>
                <a:sym typeface="Calibri"/>
              </a:rPr>
              <a:t>Phase 2: Drainage &amp; Watershed Improvements</a:t>
            </a:r>
            <a:endParaRPr lang="en-US" sz="1600" b="1">
              <a:solidFill>
                <a:schemeClr val="dk1"/>
              </a:solidFill>
              <a:latin typeface="Neutra Text Alt"/>
              <a:cs typeface="Calibri"/>
            </a:endParaRPr>
          </a:p>
          <a:p>
            <a:r>
              <a:rPr lang="en-US" sz="1400">
                <a:latin typeface="Neutra Text Alt"/>
              </a:rPr>
              <a:t>Address stormwater management needs upstream on Connecticut Avenue and drainage improvement work.  </a:t>
            </a:r>
            <a:endParaRPr lang="en-US" sz="1400">
              <a:solidFill>
                <a:schemeClr val="dk1"/>
              </a:solidFill>
              <a:latin typeface="Neutra Text Alt"/>
              <a:ea typeface="Calibri"/>
              <a:cs typeface="Calibri"/>
            </a:endParaRPr>
          </a:p>
          <a:p>
            <a:r>
              <a:rPr lang="en-US" sz="1400">
                <a:solidFill>
                  <a:schemeClr val="dk1"/>
                </a:solidFill>
                <a:latin typeface="Neutra Text Alt"/>
                <a:ea typeface="Calibri"/>
                <a:cs typeface="Calibri"/>
                <a:sym typeface="Calibri"/>
              </a:rPr>
              <a:t>Status: </a:t>
            </a:r>
            <a:endParaRPr lang="en-US" sz="1400">
              <a:solidFill>
                <a:schemeClr val="dk1"/>
              </a:solidFill>
              <a:latin typeface="Neutra Text Alt" panose="02000000000000000000" pitchFamily="50" charset="0"/>
              <a:ea typeface="Calibri"/>
              <a:cs typeface="Calibri"/>
            </a:endParaRPr>
          </a:p>
          <a:p>
            <a:pPr marL="285750" indent="-285750">
              <a:buFont typeface="Arial" panose="020B0604020202020204" pitchFamily="34" charset="0"/>
              <a:buChar char="•"/>
            </a:pPr>
            <a:r>
              <a:rPr lang="en-US" sz="1400">
                <a:solidFill>
                  <a:schemeClr val="dk1"/>
                </a:solidFill>
                <a:latin typeface="Neutra Text Alt"/>
                <a:ea typeface="Calibri"/>
                <a:cs typeface="Calibri"/>
                <a:sym typeface="Calibri"/>
              </a:rPr>
              <a:t>Status: Final Design</a:t>
            </a:r>
            <a:endParaRPr lang="en-US" sz="1400">
              <a:solidFill>
                <a:schemeClr val="dk1"/>
              </a:solidFill>
              <a:latin typeface="Neutra Text Alt"/>
              <a:ea typeface="Calibri"/>
              <a:cs typeface="Calibri"/>
            </a:endParaRPr>
          </a:p>
          <a:p>
            <a:pPr marL="285750" indent="-285750">
              <a:buFont typeface="Arial" panose="020B0604020202020204" pitchFamily="34" charset="0"/>
              <a:buChar char="•"/>
            </a:pPr>
            <a:r>
              <a:rPr lang="en-US" sz="1400">
                <a:solidFill>
                  <a:schemeClr val="dk1"/>
                </a:solidFill>
                <a:latin typeface="Neutra Text Alt"/>
                <a:ea typeface="Calibri"/>
                <a:cs typeface="Calibri"/>
                <a:sym typeface="Calibri"/>
              </a:rPr>
              <a:t>FY 2022 CIP: Funded in FY 2024 for construction </a:t>
            </a:r>
            <a:endParaRPr lang="en-US" sz="1400">
              <a:solidFill>
                <a:schemeClr val="dk1"/>
              </a:solidFill>
              <a:latin typeface="Neutra Text Alt"/>
              <a:ea typeface="Calibri"/>
              <a:cs typeface="Calibri"/>
            </a:endParaRPr>
          </a:p>
          <a:p>
            <a:endParaRPr lang="en-US"/>
          </a:p>
        </p:txBody>
      </p:sp>
      <p:pic>
        <p:nvPicPr>
          <p:cNvPr id="12" name="Picture 2">
            <a:extLst>
              <a:ext uri="{FF2B5EF4-FFF2-40B4-BE49-F238E27FC236}">
                <a16:creationId xmlns:a16="http://schemas.microsoft.com/office/drawing/2014/main" id="{C7C71BE7-72E5-4ABE-ADBC-B39E9A6FED51}"/>
              </a:ext>
            </a:extLst>
          </p:cNvPr>
          <p:cNvPicPr>
            <a:picLocks noChangeAspect="1"/>
          </p:cNvPicPr>
          <p:nvPr/>
        </p:nvPicPr>
        <p:blipFill>
          <a:blip r:embed="rId5"/>
          <a:stretch>
            <a:fillRect/>
          </a:stretch>
        </p:blipFill>
        <p:spPr>
          <a:xfrm>
            <a:off x="5375612" y="1102351"/>
            <a:ext cx="3183146" cy="2332650"/>
          </a:xfrm>
          <a:prstGeom prst="rect">
            <a:avLst/>
          </a:prstGeom>
          <a:ln>
            <a:noFill/>
          </a:ln>
          <a:effectLst>
            <a:outerShdw blurRad="190500" algn="tl" rotWithShape="0">
              <a:srgbClr val="000000">
                <a:alpha val="70000"/>
              </a:srgbClr>
            </a:outerShdw>
          </a:effectLst>
        </p:spPr>
      </p:pic>
      <p:pic>
        <p:nvPicPr>
          <p:cNvPr id="13" name="Picture 3">
            <a:extLst>
              <a:ext uri="{FF2B5EF4-FFF2-40B4-BE49-F238E27FC236}">
                <a16:creationId xmlns:a16="http://schemas.microsoft.com/office/drawing/2014/main" id="{5F528138-A4F6-4390-B75E-1C47DE933C59}"/>
              </a:ext>
            </a:extLst>
          </p:cNvPr>
          <p:cNvPicPr>
            <a:picLocks noChangeAspect="1"/>
          </p:cNvPicPr>
          <p:nvPr/>
        </p:nvPicPr>
        <p:blipFill>
          <a:blip r:embed="rId6"/>
          <a:stretch>
            <a:fillRect/>
          </a:stretch>
        </p:blipFill>
        <p:spPr>
          <a:xfrm>
            <a:off x="5375614" y="3588791"/>
            <a:ext cx="3217650" cy="24340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2589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None/>
            </a:pPr>
            <a:r>
              <a:rPr lang="en-US" sz="2000">
                <a:solidFill>
                  <a:srgbClr val="F32837"/>
                </a:solidFill>
                <a:latin typeface="Neutra Text"/>
                <a:cs typeface="Calibri"/>
              </a:rPr>
              <a:t>Streetscapes</a:t>
            </a:r>
            <a:endParaRPr lang="en-US">
              <a:latin typeface="Neutra Text"/>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18</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93E6B"/>
              </a:buClr>
              <a:buSzPct val="25000"/>
              <a:buFont typeface="Avenir"/>
              <a:buNone/>
            </a:pPr>
            <a:r>
              <a:rPr lang="en-US" sz="2400">
                <a:solidFill>
                  <a:srgbClr val="293E6B"/>
                </a:solidFill>
                <a:latin typeface="Neutra Text" panose="02000000000000000000" pitchFamily="50" charset="0"/>
                <a:ea typeface="Avenir"/>
                <a:cs typeface="Arial" panose="020B0604020202020204" pitchFamily="34" charset="0"/>
                <a:sym typeface="Avenir"/>
              </a:rPr>
              <a:t>Safety</a:t>
            </a:r>
            <a:endParaRPr lang="en-US" sz="2400" b="0" i="0" u="none">
              <a:solidFill>
                <a:srgbClr val="FF0000"/>
              </a:solidFill>
              <a:latin typeface="Neutra Text" panose="02000000000000000000" pitchFamily="50" charset="0"/>
              <a:ea typeface="Avenir"/>
              <a:cs typeface="Arial" panose="020B0604020202020204" pitchFamily="34" charset="0"/>
              <a:sym typeface="Avenir"/>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a:solidFill>
                <a:schemeClr val="dk1"/>
              </a:solidFill>
            </a:endParaRPr>
          </a:p>
        </p:txBody>
      </p:sp>
      <p:pic>
        <p:nvPicPr>
          <p:cNvPr id="14" name="Picture 13"/>
          <p:cNvPicPr>
            <a:picLocks noChangeAspect="1"/>
          </p:cNvPicPr>
          <p:nvPr/>
        </p:nvPicPr>
        <p:blipFill>
          <a:blip r:embed="rId4"/>
          <a:stretch>
            <a:fillRect/>
          </a:stretch>
        </p:blipFill>
        <p:spPr>
          <a:xfrm>
            <a:off x="8153398" y="191524"/>
            <a:ext cx="796750" cy="548640"/>
          </a:xfrm>
          <a:prstGeom prst="rect">
            <a:avLst/>
          </a:prstGeom>
        </p:spPr>
      </p:pic>
      <p:sp>
        <p:nvSpPr>
          <p:cNvPr id="2" name="TextBox 1">
            <a:extLst>
              <a:ext uri="{FF2B5EF4-FFF2-40B4-BE49-F238E27FC236}">
                <a16:creationId xmlns:a16="http://schemas.microsoft.com/office/drawing/2014/main" id="{51CAE9F4-4F28-4448-BDF0-74ACE51239B2}"/>
              </a:ext>
            </a:extLst>
          </p:cNvPr>
          <p:cNvSpPr txBox="1"/>
          <p:nvPr/>
        </p:nvSpPr>
        <p:spPr>
          <a:xfrm>
            <a:off x="396815" y="1427854"/>
            <a:ext cx="4335130" cy="4154984"/>
          </a:xfrm>
          <a:prstGeom prst="rect">
            <a:avLst/>
          </a:prstGeom>
          <a:noFill/>
        </p:spPr>
        <p:txBody>
          <a:bodyPr wrap="square" lIns="91440" tIns="45720" rIns="91440" bIns="45720" rtlCol="0" anchor="t">
            <a:spAutoFit/>
          </a:bodyPr>
          <a:lstStyle/>
          <a:p>
            <a:r>
              <a:rPr lang="en-US" b="1">
                <a:latin typeface="Neutra Text" panose="02000000000000000000" pitchFamily="50" charset="0"/>
              </a:rPr>
              <a:t>Southern Avenue</a:t>
            </a:r>
          </a:p>
          <a:p>
            <a:r>
              <a:rPr lang="en-US">
                <a:latin typeface="Neutra Text" panose="02000000000000000000" pitchFamily="50" charset="0"/>
              </a:rPr>
              <a:t>Ward 8 </a:t>
            </a:r>
            <a:endParaRPr lang="en-US">
              <a:latin typeface="Neutra Text" panose="02000000000000000000" pitchFamily="50" charset="0"/>
              <a:cs typeface="Calibri"/>
            </a:endParaRPr>
          </a:p>
          <a:p>
            <a:endParaRPr lang="en-US" b="1">
              <a:latin typeface="Neutra Text Alt" panose="02000000000000000000" pitchFamily="50" charset="0"/>
            </a:endParaRPr>
          </a:p>
          <a:p>
            <a:r>
              <a:rPr lang="en-US" sz="1400" i="1" u="sng">
                <a:solidFill>
                  <a:schemeClr val="dk1"/>
                </a:solidFill>
                <a:latin typeface="Neutra Text Alt"/>
                <a:ea typeface="+mn-lt"/>
                <a:cs typeface="Calibri"/>
              </a:rPr>
              <a:t>Phase 1: South Capitol Street to Barnaby Road</a:t>
            </a:r>
            <a:endParaRPr lang="en-US" sz="1400">
              <a:ea typeface="+mn-lt"/>
              <a:cs typeface="+mn-lt"/>
            </a:endParaRPr>
          </a:p>
          <a:p>
            <a:r>
              <a:rPr lang="en-US" sz="1400">
                <a:solidFill>
                  <a:schemeClr val="dk1"/>
                </a:solidFill>
                <a:latin typeface="Neutra Text Alt"/>
                <a:ea typeface="+mn-lt"/>
                <a:cs typeface="Calibri"/>
              </a:rPr>
              <a:t>Roadway and pedestrian safety improvements, including widening sidewalks for ADA compliance. Bridge rehabilitation, new retaining wall and traffic lane reconfiguration at South Capitol Street intersection.</a:t>
            </a:r>
            <a:endParaRPr lang="en-US" sz="1400">
              <a:ea typeface="+mn-lt"/>
              <a:cs typeface="+mn-lt"/>
            </a:endParaRPr>
          </a:p>
          <a:p>
            <a:pPr marL="285750" indent="-285750">
              <a:buFont typeface="Arial,Sans-Serif"/>
              <a:buChar char="•"/>
            </a:pPr>
            <a:r>
              <a:rPr lang="en-US" sz="1400">
                <a:solidFill>
                  <a:schemeClr val="dk1"/>
                </a:solidFill>
                <a:latin typeface="Neutra Text Alt"/>
                <a:ea typeface="+mn-lt"/>
                <a:cs typeface="Calibri"/>
              </a:rPr>
              <a:t>Status: Final Design</a:t>
            </a:r>
            <a:endParaRPr lang="en-US" sz="1400">
              <a:ea typeface="+mn-lt"/>
              <a:cs typeface="+mn-lt"/>
            </a:endParaRPr>
          </a:p>
          <a:p>
            <a:pPr marL="285750" indent="-285750">
              <a:buFont typeface="Arial,Sans-Serif"/>
              <a:buChar char="•"/>
            </a:pPr>
            <a:r>
              <a:rPr lang="en-US" sz="1400">
                <a:solidFill>
                  <a:schemeClr val="dk1"/>
                </a:solidFill>
                <a:latin typeface="Neutra Text Alt"/>
                <a:ea typeface="+mn-lt"/>
                <a:cs typeface="Calibri"/>
              </a:rPr>
              <a:t>FY 2022 CIP: $9M for Construction </a:t>
            </a:r>
            <a:endParaRPr lang="en-US">
              <a:solidFill>
                <a:schemeClr val="dk1"/>
              </a:solidFill>
            </a:endParaRPr>
          </a:p>
          <a:p>
            <a:endParaRPr lang="en-US" sz="1400">
              <a:solidFill>
                <a:schemeClr val="dk1"/>
              </a:solidFill>
              <a:latin typeface="Neutra Text Alt"/>
              <a:ea typeface="+mn-lt"/>
              <a:cs typeface="Calibri"/>
            </a:endParaRPr>
          </a:p>
          <a:p>
            <a:r>
              <a:rPr lang="en-US" sz="1400" i="1" u="sng">
                <a:solidFill>
                  <a:schemeClr val="dk1"/>
                </a:solidFill>
                <a:latin typeface="Neutra Text Alt"/>
                <a:ea typeface="+mn-lt"/>
                <a:cs typeface="Calibri"/>
              </a:rPr>
              <a:t>Phase 2: Barnaby Road to 13</a:t>
            </a:r>
            <a:r>
              <a:rPr lang="en-US" sz="1400" i="1" u="sng" baseline="30000">
                <a:solidFill>
                  <a:schemeClr val="dk1"/>
                </a:solidFill>
                <a:latin typeface="Neutra Text Alt"/>
                <a:ea typeface="+mn-lt"/>
                <a:cs typeface="Calibri"/>
              </a:rPr>
              <a:t>th</a:t>
            </a:r>
            <a:r>
              <a:rPr lang="en-US" sz="1400" i="1" u="sng">
                <a:solidFill>
                  <a:schemeClr val="dk1"/>
                </a:solidFill>
                <a:latin typeface="Neutra Text Alt"/>
                <a:ea typeface="+mn-lt"/>
                <a:cs typeface="Calibri"/>
              </a:rPr>
              <a:t> St SE (funded)</a:t>
            </a:r>
            <a:endParaRPr lang="en-US" sz="1400">
              <a:solidFill>
                <a:schemeClr val="dk1"/>
              </a:solidFill>
              <a:latin typeface="Neutra Text Alt"/>
              <a:ea typeface="+mn-lt"/>
              <a:cs typeface="+mn-lt"/>
            </a:endParaRPr>
          </a:p>
          <a:p>
            <a:r>
              <a:rPr lang="en-US" sz="1400">
                <a:latin typeface="Neutra Text Alt"/>
                <a:ea typeface="+mn-lt"/>
                <a:cs typeface="+mn-lt"/>
              </a:rPr>
              <a:t>Install traffic calming features, upgrade traffic signals, and improve safety for pedestrians and vehicles along the corridor and at intersections.</a:t>
            </a:r>
            <a:endParaRPr lang="en-US" sz="1400">
              <a:latin typeface="Neutra Text Alt"/>
              <a:cs typeface="Calibri"/>
            </a:endParaRPr>
          </a:p>
          <a:p>
            <a:pPr marL="285750" indent="-285750">
              <a:buFont typeface="Arial"/>
              <a:buChar char="•"/>
            </a:pPr>
            <a:r>
              <a:rPr lang="en-US" sz="1400">
                <a:latin typeface="Neutra Text Alt"/>
                <a:cs typeface="Calibri"/>
              </a:rPr>
              <a:t>Status:  Construction contract has been awarded. </a:t>
            </a:r>
            <a:endParaRPr lang="en-US" sz="1400">
              <a:latin typeface="Neutra Text Alt" panose="02000000000000000000" pitchFamily="50" charset="0"/>
              <a:cs typeface="Calibri"/>
            </a:endParaRPr>
          </a:p>
          <a:p>
            <a:endParaRPr lang="en-US" sz="1400">
              <a:latin typeface="Neutra Text Alt" panose="02000000000000000000" pitchFamily="50" charset="0"/>
              <a:cs typeface="Calibri"/>
            </a:endParaRPr>
          </a:p>
        </p:txBody>
      </p:sp>
      <p:pic>
        <p:nvPicPr>
          <p:cNvPr id="4" name="Picture 3">
            <a:extLst>
              <a:ext uri="{FF2B5EF4-FFF2-40B4-BE49-F238E27FC236}">
                <a16:creationId xmlns:a16="http://schemas.microsoft.com/office/drawing/2014/main" id="{57592647-9A1B-4297-B226-CC9E402EC892}"/>
              </a:ext>
            </a:extLst>
          </p:cNvPr>
          <p:cNvPicPr>
            <a:picLocks noChangeAspect="1"/>
          </p:cNvPicPr>
          <p:nvPr/>
        </p:nvPicPr>
        <p:blipFill>
          <a:blip r:embed="rId5"/>
          <a:stretch>
            <a:fillRect/>
          </a:stretch>
        </p:blipFill>
        <p:spPr>
          <a:xfrm>
            <a:off x="4751549" y="2203454"/>
            <a:ext cx="3830311" cy="2573083"/>
          </a:xfrm>
          <a:prstGeom prst="rect">
            <a:avLst/>
          </a:prstGeom>
        </p:spPr>
      </p:pic>
    </p:spTree>
    <p:extLst>
      <p:ext uri="{BB962C8B-B14F-4D97-AF65-F5344CB8AC3E}">
        <p14:creationId xmlns:p14="http://schemas.microsoft.com/office/powerpoint/2010/main" val="4287674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Box 4"/>
          <p:cNvSpPr txBox="1">
            <a:spLocks noChangeArrowheads="1"/>
          </p:cNvSpPr>
          <p:nvPr/>
        </p:nvSpPr>
        <p:spPr bwMode="auto">
          <a:xfrm>
            <a:off x="407988" y="5837238"/>
            <a:ext cx="4883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en-US" altLang="en-US" sz="2400" b="1">
                <a:solidFill>
                  <a:srgbClr val="B3B3B3"/>
                </a:solidFill>
                <a:latin typeface="Neutra Text Alt"/>
                <a:ea typeface="MS PGothic"/>
              </a:rPr>
              <a:t>chapter three</a:t>
            </a:r>
            <a:endParaRPr lang="en-US" altLang="en-US" sz="2400" b="1">
              <a:solidFill>
                <a:srgbClr val="B3B3B3"/>
              </a:solidFill>
              <a:latin typeface="Neutra Text Alt" panose="02000000000000000000" pitchFamily="50" charset="0"/>
            </a:endParaRPr>
          </a:p>
          <a:p>
            <a:r>
              <a:rPr lang="en-US" altLang="en-US" sz="2400" b="1">
                <a:solidFill>
                  <a:srgbClr val="293E6B"/>
                </a:solidFill>
                <a:latin typeface="Neutra Text Alt"/>
                <a:ea typeface="MS PGothic"/>
              </a:rPr>
              <a:t>mobility</a:t>
            </a:r>
          </a:p>
        </p:txBody>
      </p:sp>
      <p:sp>
        <p:nvSpPr>
          <p:cNvPr id="7" name="AutoShape 8" descr="data:image/jpg;base64,%20/9j/4AAQSkZJRgABAQEAYABgAAD/2wBDAAUDBAQEAwUEBAQFBQUGBwwIBwcHBw8LCwkMEQ8SEhEPERETFhwXExQaFRERGCEYGh0dHx8fExciJCIeJBweHx7/2wBDAQUFBQcGBw4ICA4eFBEUHh4eHh4eHh4eHh4eHh4eHh4eHh4eHh4eHh4eHh4eHh4eHh4eHh4eHh4eHh4eHh4eHh7/wAARCABMAF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rG8a6xLoHhe91aGBJ5YFXy43bapZmCjJHbLU0ruwN2NmsnUPEOnWknkq7XM/Ty4RuOa53V7H4k6hEIRdeGreI/fEZny3tnFcT4L+K+l2viI6PewaZHCkhhnuLcSK0LA7d7b/vJngkHjIOMZx5uJWPqVfZYflhH+Z6t/4Yp/i38mWq+Eo8vtpe89lt+P8AkenjVtcn5ttCZVPQzSYo/tHxFHzLokbj0jm5o8Y6lPYWlpNb3ZtopJSsk6w+bgbGK8YPVtoz71raXJNNplrNcLiZ4UaQYxhiBnjtWH9lYm3M8VO/pC33chv9ap3sqS/H/MzIPE1qJRDqFvPYSH/nqvy/nW1HIkiCSN1dCMhlOQawdd8TeF7XWIPD+rX1ut5c7dkMiEj5yQmWxhdxBAyRnHFYvi6+TwDZjWYftcunmQLLbRwvLgnoRtBxU8+Y4Jr2q9rB9UrTX/bu0l6Wfkx2w9ZPlfK/N6ff0+f3ndUVneHNasfEGjW+q6dIz286Bl3KVZfYg8g1o168JxqRUou6ZytNOzCiiirEFeS/HbWr690m/wDC+m2Oo5CxyT3UEe4Iu9TkY5469O1esuwVCzdAMmsHwapmhu9Uk5ku5mIPoo6CvMxteTxFHDR+0+Z/4Y2f4uy9GzopQXs51H00+b/4FzzSX46Wdl43tvDH9kXtzb7B/pDI4uJoxkNOI9n3flY46kDPoK3/ABl8QvBOl+Hr2/tdPj1SYIQYPsDqGB+8XYpgKBkn2r0B9N059TTVGsLVr9EMaXJiUyqh6qGxkD2qzNHHNE8M0aSRupV0YZDA9QR3Fey5U7r3fxOPkl1Z83fCnxddard3p0XSdSOiXUazpaw73toHSZf9WXxt+64Kj2+tfRlrcCayjumjeEOgco4+ZeOh96TTrGy02zjs9Ps7ezto/uQwRhEX6AcCrBpVaim9EOEXFas8U8fatrfifw/5b6ZbjRtWiku5o7dSLkWNud5ZpT8qu3AUAcbutcPqvh3TdIvdH0eW4u9KvI5TqNn4gnuJ5ILqFV3wblZiofeVDLjtkda9xl8Bq1vLpUev6lFoEzs0mmrsxtY5aMSY3rGTn5QehxnFdFrej2WraNJpVwrRwMoCmJtjREYKspHQggY+laqso6LYh029zyzwR4w1NbrSdevI7QaTr072siQRuhtblQSQQxIZTtYhhj6c17HXGz+C5Jh9q1fXLzWJ7WJxZLLGkaQsRgvtQAM5HG49MnAGa3/C90bzQraVjlwuxvqOK8Ck6eFx0sLTVoSXOu17+8l98X6tnfJSqUVUk7tOz+7T9TTooor1TmK2qkrpl0V6iF/5GsCDV7Tw78OZNcvMm3sbSS4kA6kLk4H16V0txH5sEkR6OpX8xXIQ6lpOn/DzU5vECQvYafHKLuOVQVZBk7SD1z0rx6nu5vScvtQkl63i/wAvyOuOuFnbo1+TPBn+MD+OPix4Z0rXra58MWFnerMsltqHVnQFFn424PAPpk19VKysoZSGUjIIPBFfKPwg0mCDxwP+E48P2D6R8RoZbmzhmiyIXWQukfPTKtkY9Vr6o06zttP0+3sLOIRW1vGsUUYJIVFGAOfYV9HilFNKKPOottNsnooorkNjL8V65Z+HfD97rF4w8u2geUJuAMhVSdoz3OK4ax1X4javAl1BNZ20TjOy103zQh/u75ZU3EdMhcVs/GfTY774f6xctNLE1pYXDjZj5gYzkHP0Fce/iX4ieHhFZ6H4UsNa05YRIGW7USqTy24Bsgc+lapqMOaxzYiuqS5pJ28k3+RtXF98SLBDNJd2kkYI5u9LCpknABaKZiBnvtNa/wAHdYj1rwiLoKkUvnyCWAOGMTg4K/mDiuRsfFfxK1+6hsdS8H2Gj6dcYMkst4u8jII2gsM/ka3/AIEaRHZeDl1HzpHkvJZ8q2MIBcS4A/M9a461CNarTr21jdfJr/gL7jTCYtVKcoxvZ901t6+p6FRRRW5qFcR4u0LS766udH123M+iazt85N5UeYrBhkj3FdvVXVbGHUbJ7WcfK3Qjqp7EV52ZYWpWpxqUHapB80fXs/Jq6/E6MPUjBuM/hlo/68jO1/wnoOux6XHqNirjSrhLmyKMUMLpwMEdscY6GtDWrtrDRr2+RQ7W9vJKFPQlVJx+lZGmanNpk66VrTbSOILk/dkHbJ9aveLPm8Katt+bNjNjHf8AdmtcBmFPGw93RrRxe8X2a/pPdEV6EqL12ez7nip+IelwJGuufErxHb6k8SSXENrYQiGNnUNtTMZOBnHJNPt/iNY+Ys/h/wAfa5qt3BJE72d/ZRCKaIyojglUUg4fIIPasnTvhh4L8XLYai3jC6hu76CBTCsA2iTyV+QMwwTgZxUF/wCAPB/hSznv9L8V3Go3jSRW8ULQYRz9piDYYDBxjsa9BOr7SzWl+x83GpmftveiuS+99bfefQfjHS5Nc8J6to8MqxS3tnLAjsMhSykAn25ry3wlf311rE1raeB7J9UtYpYrtTqzKi8iNyVKYG/GR6jmvZ6yNb1qOzYWtqv2m+fhIl5wfU1zYnH0cFRdSs7L9eyXVvsfQ06E601GG55Z4t1qbSdY0611HwFafa2hWO2ji1clSqOCqEBMfefIHcZ9K9M+H+j3Wg+D7DSr2SJ7mJXaYxZ2b3dnIGewLY/CrHh/S3slkurt/Nvp+ZX9P9ke1a1Z4OviK1FSrx5W3e3ZdE/O2/mOrThCdoO/n+YUUUV0kBRRRQBBfWdtfW5guoVkQ9j2+lYbaPqunqU0u8We2IINtc8jHoDXR0HkV5+LyyhiZqo7xmtpRdpfet15O6N6WJnTXKtV2eqPnnT7LV9HmH2a+uUjtLh47RlhtHKiMlAR5mCcfMgPJwo5qxpNlc3PiDTPOe8uYPtgl8jyLaNZJUPmKpMedqlgWwMZK17fBo2lQ20Vuun2zJEgRN8YYgfU80r6RpjBALGCPZKkqmNAhDKcg5FaOhircqxDt35Y3++1vwIUqW/s197sZjQ+JNS+WaWHTYT1EfzOR9a0dI0iz01SYELSt9+Vzlm/GtCiufD5TRpVFWm3Of8ANJ3a9Fsvkka1MVOUeRWS7L+rv5hRRRXqHMFFFFAH/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a:extLst>
              <a:ext uri="{FF2B5EF4-FFF2-40B4-BE49-F238E27FC236}">
                <a16:creationId xmlns:a16="http://schemas.microsoft.com/office/drawing/2014/main" id="{D8401C34-3B3A-45FB-BEC3-48C318F0D167}"/>
              </a:ext>
            </a:extLst>
          </p:cNvPr>
          <p:cNvPicPr>
            <a:picLocks noChangeAspect="1"/>
          </p:cNvPicPr>
          <p:nvPr/>
        </p:nvPicPr>
        <p:blipFill rotWithShape="1">
          <a:blip r:embed="rId3"/>
          <a:srcRect t="16962" r="5419" b="6173"/>
          <a:stretch/>
        </p:blipFill>
        <p:spPr>
          <a:xfrm>
            <a:off x="-133235" y="0"/>
            <a:ext cx="9581582" cy="5837238"/>
          </a:xfrm>
          <a:prstGeom prst="rect">
            <a:avLst/>
          </a:prstGeom>
        </p:spPr>
      </p:pic>
    </p:spTree>
    <p:extLst>
      <p:ext uri="{BB962C8B-B14F-4D97-AF65-F5344CB8AC3E}">
        <p14:creationId xmlns:p14="http://schemas.microsoft.com/office/powerpoint/2010/main" val="2256800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Clr>
                <a:srgbClr val="F32837"/>
              </a:buClr>
              <a:buSzPct val="25000"/>
              <a:buNone/>
            </a:pPr>
            <a:r>
              <a:rPr lang="en-US" sz="2000">
                <a:solidFill>
                  <a:srgbClr val="FF0000"/>
                </a:solidFill>
                <a:latin typeface="Neutra Text"/>
              </a:rPr>
              <a:t>Contents</a:t>
            </a: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2</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a:buClr>
                <a:srgbClr val="293E6B"/>
              </a:buClr>
              <a:buSzPct val="25000"/>
            </a:pPr>
            <a:r>
              <a:rPr lang="en-US" sz="2400">
                <a:solidFill>
                  <a:srgbClr val="293E6B"/>
                </a:solidFill>
                <a:latin typeface="Neutra Text"/>
                <a:ea typeface="Avenir"/>
                <a:cs typeface="Arial" panose="020B0604020202020204" pitchFamily="34" charset="0"/>
                <a:sym typeface="Avenir"/>
              </a:rPr>
              <a:t>Overview</a:t>
            </a:r>
            <a:endParaRPr lang="en-US" sz="2400">
              <a:latin typeface="Neutra Text"/>
              <a:ea typeface="+mn-lt"/>
              <a:cs typeface="+mn-lt"/>
              <a:sym typeface="Avenir"/>
            </a:endParaRPr>
          </a:p>
          <a:p>
            <a:pPr marL="0" marR="0" lvl="0" indent="0" algn="l">
              <a:lnSpc>
                <a:spcPct val="100000"/>
              </a:lnSpc>
              <a:spcBef>
                <a:spcPts val="0"/>
              </a:spcBef>
              <a:spcAft>
                <a:spcPts val="0"/>
              </a:spcAft>
              <a:buClr>
                <a:srgbClr val="293E6B"/>
              </a:buClr>
              <a:buSzPct val="25000"/>
              <a:buFont typeface="Avenir"/>
              <a:buNone/>
            </a:pPr>
            <a:endParaRPr lang="en-US" sz="2400" b="0" i="0" u="none">
              <a:solidFill>
                <a:srgbClr val="293E6B"/>
              </a:solidFill>
              <a:latin typeface="Neutra Text" panose="02000000000000000000" pitchFamily="50" charset="0"/>
              <a:ea typeface="Avenir"/>
              <a:cs typeface="Arial" panose="020B0604020202020204" pitchFamily="34" charset="0"/>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sp>
        <p:nvSpPr>
          <p:cNvPr id="9" name="Shape 645"/>
          <p:cNvSpPr txBox="1"/>
          <p:nvPr/>
        </p:nvSpPr>
        <p:spPr>
          <a:xfrm>
            <a:off x="457200" y="1397697"/>
            <a:ext cx="8433698" cy="4534702"/>
          </a:xfrm>
          <a:prstGeom prst="rect">
            <a:avLst/>
          </a:prstGeom>
          <a:noFill/>
          <a:ln>
            <a:noFill/>
          </a:ln>
        </p:spPr>
        <p:txBody>
          <a:bodyPr lIns="91425" tIns="45700" rIns="91425" bIns="45700" anchor="t" anchorCtr="0">
            <a:noAutofit/>
          </a:bodyPr>
          <a:lstStyle/>
          <a:p>
            <a:pPr marL="342900" indent="-342900" fontAlgn="base">
              <a:buFont typeface="+mj-lt"/>
              <a:buAutoNum type="arabicPeriod"/>
            </a:pPr>
            <a:r>
              <a:rPr lang="en-US">
                <a:solidFill>
                  <a:schemeClr val="dk1"/>
                </a:solidFill>
                <a:latin typeface="Neutra Text Alt"/>
                <a:ea typeface="Calibri"/>
                <a:cs typeface="Calibri"/>
              </a:rPr>
              <a:t>Overview</a:t>
            </a:r>
            <a:r>
              <a:rPr lang="en-US">
                <a:latin typeface="Neutra Text Alt"/>
              </a:rPr>
              <a:t>​</a:t>
            </a:r>
          </a:p>
          <a:p>
            <a:pPr marL="800100" lvl="1" indent="-342900">
              <a:buFont typeface="Arial" panose="020B0604020202020204" pitchFamily="34" charset="0"/>
              <a:buChar char="•"/>
            </a:pPr>
            <a:r>
              <a:rPr lang="en-US">
                <a:latin typeface="Neutra Text Alt"/>
              </a:rPr>
              <a:t>Recovery</a:t>
            </a:r>
            <a:endParaRPr lang="en-US">
              <a:latin typeface="Neutra Text Alt"/>
              <a:cs typeface="Calibri"/>
            </a:endParaRPr>
          </a:p>
          <a:p>
            <a:pPr marL="800100" lvl="1" indent="-342900">
              <a:buFont typeface="Arial" panose="020B0604020202020204" pitchFamily="34" charset="0"/>
              <a:buChar char="•"/>
            </a:pPr>
            <a:r>
              <a:rPr lang="en-US">
                <a:latin typeface="Neutra Text Alt"/>
                <a:cs typeface="Calibri"/>
              </a:rPr>
              <a:t>Equity </a:t>
            </a:r>
            <a:endParaRPr lang="en-US">
              <a:latin typeface="Neutra Text Alt"/>
            </a:endParaRPr>
          </a:p>
          <a:p>
            <a:pPr marL="800100" lvl="1" indent="-342900" fontAlgn="base">
              <a:buFont typeface="Arial" panose="020B0604020202020204" pitchFamily="34" charset="0"/>
              <a:buChar char="•"/>
            </a:pPr>
            <a:r>
              <a:rPr lang="en-US">
                <a:latin typeface="Neutra Text Alt"/>
              </a:rPr>
              <a:t>moveDC​</a:t>
            </a:r>
            <a:endParaRPr lang="en-US">
              <a:latin typeface="Neutra Text Alt"/>
              <a:cs typeface="Calibri"/>
            </a:endParaRPr>
          </a:p>
          <a:p>
            <a:pPr marL="800100" lvl="1" indent="-342900" fontAlgn="base">
              <a:buFont typeface="Arial" panose="020B0604020202020204" pitchFamily="34" charset="0"/>
              <a:buChar char="•"/>
            </a:pPr>
            <a:r>
              <a:rPr lang="en-US">
                <a:latin typeface="Neutra Text Alt"/>
              </a:rPr>
              <a:t>Operating budget ​</a:t>
            </a:r>
            <a:endParaRPr lang="en-US">
              <a:latin typeface="Neutra Text Alt"/>
              <a:cs typeface="Calibri"/>
            </a:endParaRPr>
          </a:p>
          <a:p>
            <a:pPr marL="800100" lvl="1" indent="-342900" fontAlgn="base">
              <a:buFont typeface="Arial" panose="020B0604020202020204" pitchFamily="34" charset="0"/>
              <a:buChar char="•"/>
            </a:pPr>
            <a:r>
              <a:rPr lang="en-US">
                <a:latin typeface="Neutra Text Alt"/>
              </a:rPr>
              <a:t>Capital budget ​</a:t>
            </a:r>
            <a:endParaRPr lang="en-US">
              <a:latin typeface="Neutra Text Alt"/>
              <a:cs typeface="Calibri"/>
            </a:endParaRPr>
          </a:p>
          <a:p>
            <a:pPr marL="342900" indent="-342900" fontAlgn="base">
              <a:buFont typeface="+mj-lt"/>
              <a:buAutoNum type="arabicPeriod"/>
            </a:pPr>
            <a:r>
              <a:rPr lang="en-US">
                <a:latin typeface="Neutra Text Alt"/>
              </a:rPr>
              <a:t>Safety​</a:t>
            </a:r>
            <a:endParaRPr lang="en-US">
              <a:latin typeface="Neutra Text Alt"/>
              <a:cs typeface="Calibri"/>
            </a:endParaRPr>
          </a:p>
          <a:p>
            <a:pPr marL="342900" indent="-342900" fontAlgn="base">
              <a:buFont typeface="+mj-lt"/>
              <a:buAutoNum type="arabicPeriod"/>
            </a:pPr>
            <a:r>
              <a:rPr lang="en-US">
                <a:latin typeface="Neutra Text Alt"/>
              </a:rPr>
              <a:t>Mobility</a:t>
            </a:r>
            <a:endParaRPr lang="en-US">
              <a:latin typeface="Neutra Text Alt"/>
              <a:cs typeface="Calibri"/>
            </a:endParaRPr>
          </a:p>
          <a:p>
            <a:pPr marL="342900" indent="-342900" fontAlgn="base">
              <a:buFont typeface="+mj-lt"/>
              <a:buAutoNum type="arabicPeriod"/>
            </a:pPr>
            <a:r>
              <a:rPr lang="en-US">
                <a:latin typeface="Neutra Text Alt"/>
              </a:rPr>
              <a:t>Sustainability​</a:t>
            </a:r>
            <a:endParaRPr lang="en-US">
              <a:latin typeface="Neutra Text Alt"/>
              <a:cs typeface="Calibri"/>
            </a:endParaRPr>
          </a:p>
          <a:p>
            <a:pPr marL="342900" indent="-342900" fontAlgn="base">
              <a:buFont typeface="+mj-lt"/>
              <a:buAutoNum type="arabicPeriod"/>
            </a:pPr>
            <a:r>
              <a:rPr lang="en-US">
                <a:latin typeface="Neutra Text Alt"/>
              </a:rPr>
              <a:t>Enjoyable Spaces​ / Reimagining public spaces</a:t>
            </a:r>
            <a:endParaRPr lang="en-US">
              <a:latin typeface="Neutra Text Alt"/>
              <a:cs typeface="Calibri"/>
            </a:endParaRPr>
          </a:p>
          <a:p>
            <a:pPr marL="342900" indent="-342900" fontAlgn="base">
              <a:buFont typeface="+mj-lt"/>
              <a:buAutoNum type="arabicPeriod"/>
            </a:pPr>
            <a:r>
              <a:rPr lang="en-US">
                <a:latin typeface="Neutra Text Alt"/>
              </a:rPr>
              <a:t>Project Delivery</a:t>
            </a:r>
            <a:endParaRPr lang="en-US">
              <a:latin typeface="Neutra Text Alt"/>
              <a:cs typeface="Calibri"/>
            </a:endParaRPr>
          </a:p>
          <a:p>
            <a:pPr marL="342900" indent="-342900">
              <a:buAutoNum type="arabicPeriod"/>
            </a:pPr>
            <a:r>
              <a:rPr lang="en-US">
                <a:solidFill>
                  <a:schemeClr val="dk1"/>
                </a:solidFill>
                <a:latin typeface="Neutra Text Alt"/>
                <a:ea typeface="Calibri"/>
                <a:cs typeface="Calibri"/>
              </a:rPr>
              <a:t>Management and Operations </a:t>
            </a:r>
          </a:p>
          <a:p>
            <a:endParaRPr lang="en-US">
              <a:solidFill>
                <a:schemeClr val="dk1"/>
              </a:solidFill>
              <a:ea typeface="Calibri"/>
              <a:cs typeface="Calibri"/>
            </a:endParaRPr>
          </a:p>
          <a:p>
            <a:endParaRPr lang="en-US">
              <a:solidFill>
                <a:schemeClr val="dk1"/>
              </a:solidFill>
              <a:ea typeface="Calibri"/>
              <a:cs typeface="Calibri"/>
            </a:endParaRPr>
          </a:p>
        </p:txBody>
      </p: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sz="1200">
              <a:solidFill>
                <a:schemeClr val="dk1"/>
              </a:solidFill>
              <a:latin typeface="Cambria"/>
              <a:ea typeface="Cambria"/>
              <a:cs typeface="Cambria"/>
            </a:endParaRPr>
          </a:p>
        </p:txBody>
      </p:sp>
    </p:spTree>
    <p:extLst>
      <p:ext uri="{BB962C8B-B14F-4D97-AF65-F5344CB8AC3E}">
        <p14:creationId xmlns:p14="http://schemas.microsoft.com/office/powerpoint/2010/main" val="1809481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Clr>
                <a:srgbClr val="F32837"/>
              </a:buClr>
              <a:buSzPct val="25000"/>
              <a:buNone/>
            </a:pPr>
            <a:r>
              <a:rPr lang="en-US" sz="2000">
                <a:solidFill>
                  <a:srgbClr val="F32837"/>
                </a:solidFill>
                <a:latin typeface="Neutra Text"/>
                <a:ea typeface="Calibri"/>
                <a:cs typeface="Calibri"/>
              </a:rPr>
              <a:t>Bus Priority Program</a:t>
            </a:r>
            <a:endParaRPr lang="en-US" sz="2000" b="0" i="0" u="none" strike="noStrike" cap="none">
              <a:solidFill>
                <a:srgbClr val="F32837"/>
              </a:solidFill>
              <a:latin typeface="Neutra Text"/>
              <a:ea typeface="Calibri"/>
              <a:cs typeface="Calibri"/>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20</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93E6B"/>
              </a:buClr>
              <a:buSzPct val="25000"/>
              <a:buFont typeface="Avenir"/>
              <a:buNone/>
            </a:pPr>
            <a:r>
              <a:rPr lang="en-US" sz="2400">
                <a:solidFill>
                  <a:srgbClr val="293E6B"/>
                </a:solidFill>
                <a:latin typeface="Neutra Text" panose="02000000000000000000" pitchFamily="50" charset="0"/>
                <a:ea typeface="Avenir"/>
                <a:cs typeface="Arial" panose="020B0604020202020204" pitchFamily="34" charset="0"/>
                <a:sym typeface="Avenir"/>
              </a:rPr>
              <a:t>Mobility</a:t>
            </a:r>
            <a:endParaRPr lang="en-US" sz="2400" b="0" i="0" u="none">
              <a:solidFill>
                <a:srgbClr val="FF0000"/>
              </a:solidFill>
              <a:latin typeface="Neutra Text" panose="02000000000000000000" pitchFamily="50" charset="0"/>
              <a:ea typeface="Avenir"/>
              <a:cs typeface="Arial" panose="020B0604020202020204" pitchFamily="34" charset="0"/>
              <a:sym typeface="Avenir"/>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r>
              <a:rPr lang="en-US" sz="1200">
                <a:solidFill>
                  <a:schemeClr val="dk1"/>
                </a:solidFill>
                <a:latin typeface="Cambria"/>
                <a:sym typeface="Cambria"/>
              </a:rPr>
              <a:t>June 10, 2021</a:t>
            </a:r>
            <a:endParaRPr lang="en-US">
              <a:solidFill>
                <a:schemeClr val="dk1"/>
              </a:solidFill>
            </a:endParaRPr>
          </a:p>
        </p:txBody>
      </p:sp>
      <p:pic>
        <p:nvPicPr>
          <p:cNvPr id="14" name="Picture 13"/>
          <p:cNvPicPr>
            <a:picLocks noChangeAspect="1"/>
          </p:cNvPicPr>
          <p:nvPr/>
        </p:nvPicPr>
        <p:blipFill>
          <a:blip r:embed="rId4"/>
          <a:stretch>
            <a:fillRect/>
          </a:stretch>
        </p:blipFill>
        <p:spPr>
          <a:xfrm>
            <a:off x="8156560" y="100084"/>
            <a:ext cx="755677" cy="731520"/>
          </a:xfrm>
          <a:prstGeom prst="rect">
            <a:avLst/>
          </a:prstGeom>
        </p:spPr>
      </p:pic>
      <p:sp>
        <p:nvSpPr>
          <p:cNvPr id="2" name="Rectangle 1">
            <a:extLst>
              <a:ext uri="{FF2B5EF4-FFF2-40B4-BE49-F238E27FC236}">
                <a16:creationId xmlns:a16="http://schemas.microsoft.com/office/drawing/2014/main" id="{6652B40A-F66B-41C7-A1C8-E3375B269EF9}"/>
              </a:ext>
            </a:extLst>
          </p:cNvPr>
          <p:cNvSpPr/>
          <p:nvPr/>
        </p:nvSpPr>
        <p:spPr>
          <a:xfrm>
            <a:off x="4432151" y="1149112"/>
            <a:ext cx="4575502" cy="5184753"/>
          </a:xfrm>
          <a:prstGeom prst="rect">
            <a:avLst/>
          </a:prstGeom>
        </p:spPr>
        <p:txBody>
          <a:bodyPr wrap="square" lIns="91440" tIns="45720" rIns="91440" bIns="45720" anchor="t">
            <a:spAutoFit/>
          </a:bodyPr>
          <a:lstStyle/>
          <a:p>
            <a:pPr marL="285750" lvl="1" indent="-285750">
              <a:lnSpc>
                <a:spcPct val="120000"/>
              </a:lnSpc>
              <a:spcBef>
                <a:spcPts val="560"/>
              </a:spcBef>
              <a:buClr>
                <a:schemeClr val="dk1"/>
              </a:buClr>
              <a:buSzPct val="100000"/>
              <a:buFont typeface="Arial" panose="020B0604020202020204" pitchFamily="34" charset="0"/>
              <a:buChar char="•"/>
            </a:pPr>
            <a:r>
              <a:rPr lang="en-US" sz="1600">
                <a:latin typeface="Neutra Text Alt"/>
                <a:ea typeface="Calibri"/>
                <a:cs typeface="Calibri"/>
              </a:rPr>
              <a:t>The Mayor’s budget </a:t>
            </a:r>
            <a:r>
              <a:rPr lang="en-US" sz="1600">
                <a:solidFill>
                  <a:schemeClr val="dk1"/>
                </a:solidFill>
                <a:latin typeface="Neutra Text Alt"/>
                <a:ea typeface="Calibri"/>
                <a:cs typeface="Calibri"/>
              </a:rPr>
              <a:t>focuses on the implementation of the Bus Priority Program and improving bus service for residents  in all eight wards.</a:t>
            </a:r>
          </a:p>
          <a:p>
            <a:pPr marL="285750" lvl="1" indent="-285750">
              <a:lnSpc>
                <a:spcPct val="120000"/>
              </a:lnSpc>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The $63.6M six-year budget (2.5 times larger than the current FY21 CIP) will enable DDOT to build bus priority lanes and projects. </a:t>
            </a:r>
          </a:p>
          <a:p>
            <a:pPr marL="742950" lvl="2" indent="-285750">
              <a:lnSpc>
                <a:spcPct val="120000"/>
              </a:lnSpc>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Capital improvement projects that include bus priority: 16th Street, K Street Transitway, and Alabama Ave.</a:t>
            </a:r>
          </a:p>
          <a:p>
            <a:pPr marL="742950" lvl="2" indent="-285750">
              <a:lnSpc>
                <a:spcPct val="120000"/>
              </a:lnSpc>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The funding will also implement bus efficiency measures such as queue jumps and transit signal priority ($5.4M).</a:t>
            </a:r>
          </a:p>
          <a:p>
            <a:pPr marL="742950" lvl="2" indent="-285750">
              <a:lnSpc>
                <a:spcPct val="120000"/>
              </a:lnSpc>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DDOT will also conduct a feasibility study for transit hubs  ($350K).</a:t>
            </a:r>
          </a:p>
          <a:p>
            <a:pPr marL="285750" lvl="1" indent="-285750">
              <a:lnSpc>
                <a:spcPct val="120000"/>
              </a:lnSpc>
              <a:spcBef>
                <a:spcPts val="560"/>
              </a:spcBef>
              <a:buClr>
                <a:srgbClr val="000000"/>
              </a:buClr>
              <a:buSzPct val="100000"/>
              <a:buFont typeface="Arial" panose="020B0604020202020204" pitchFamily="34" charset="0"/>
              <a:buChar char="•"/>
            </a:pPr>
            <a:endParaRPr lang="en-US" sz="1600">
              <a:solidFill>
                <a:schemeClr val="dk1"/>
              </a:solidFill>
              <a:latin typeface="Neutra Text Alt"/>
              <a:cs typeface="Calibri"/>
            </a:endParaRPr>
          </a:p>
        </p:txBody>
      </p:sp>
      <p:pic>
        <p:nvPicPr>
          <p:cNvPr id="3" name="Picture 4">
            <a:extLst>
              <a:ext uri="{FF2B5EF4-FFF2-40B4-BE49-F238E27FC236}">
                <a16:creationId xmlns:a16="http://schemas.microsoft.com/office/drawing/2014/main" id="{45BC65E6-E0D6-49C9-8458-AB026E48BDCF}"/>
              </a:ext>
            </a:extLst>
          </p:cNvPr>
          <p:cNvPicPr>
            <a:picLocks noChangeAspect="1"/>
          </p:cNvPicPr>
          <p:nvPr/>
        </p:nvPicPr>
        <p:blipFill>
          <a:blip r:embed="rId5"/>
          <a:stretch>
            <a:fillRect/>
          </a:stretch>
        </p:blipFill>
        <p:spPr>
          <a:xfrm>
            <a:off x="454495" y="1586854"/>
            <a:ext cx="3473637" cy="4333570"/>
          </a:xfrm>
          <a:prstGeom prst="rect">
            <a:avLst/>
          </a:prstGeom>
        </p:spPr>
      </p:pic>
    </p:spTree>
    <p:extLst>
      <p:ext uri="{BB962C8B-B14F-4D97-AF65-F5344CB8AC3E}">
        <p14:creationId xmlns:p14="http://schemas.microsoft.com/office/powerpoint/2010/main" val="1508672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Clr>
                <a:srgbClr val="F32837"/>
              </a:buClr>
              <a:buSzPct val="25000"/>
              <a:buNone/>
            </a:pPr>
            <a:r>
              <a:rPr lang="en-US" sz="2000">
                <a:solidFill>
                  <a:srgbClr val="F32837"/>
                </a:solidFill>
                <a:latin typeface="Neutra Text Alt"/>
                <a:ea typeface="Calibri"/>
                <a:cs typeface="Calibri"/>
              </a:rPr>
              <a:t>Trails</a:t>
            </a:r>
            <a:endParaRPr lang="en-US" sz="2000" b="0" i="0" u="none" strike="noStrike" cap="none">
              <a:solidFill>
                <a:srgbClr val="F32837"/>
              </a:solidFill>
              <a:latin typeface="Neutra Text Alt"/>
              <a:ea typeface="Calibri"/>
              <a:cs typeface="Calibri"/>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Neutra Text Alt"/>
                <a:ea typeface="Calibri"/>
                <a:cs typeface="Calibri"/>
                <a:sym typeface="Calibri"/>
              </a:rPr>
              <a:t>21</a:t>
            </a:fld>
            <a:endParaRPr lang="en-US" sz="1200" b="0" i="0" u="none">
              <a:solidFill>
                <a:srgbClr val="898989"/>
              </a:solidFill>
              <a:latin typeface="Neutra Text Alt"/>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93E6B"/>
              </a:buClr>
              <a:buSzPct val="25000"/>
              <a:buFont typeface="Avenir"/>
              <a:buNone/>
            </a:pPr>
            <a:r>
              <a:rPr lang="en-US" sz="2400">
                <a:solidFill>
                  <a:srgbClr val="293E6B"/>
                </a:solidFill>
                <a:latin typeface="Neutra Text" panose="02000000000000000000" pitchFamily="50" charset="0"/>
                <a:ea typeface="Avenir"/>
                <a:cs typeface="Arial" panose="020B0604020202020204" pitchFamily="34" charset="0"/>
                <a:sym typeface="Avenir"/>
              </a:rPr>
              <a:t>Mobility</a:t>
            </a:r>
            <a:endParaRPr lang="en-US" sz="2400" b="0" i="0" u="none">
              <a:solidFill>
                <a:srgbClr val="FF0000"/>
              </a:solidFill>
              <a:latin typeface="Neutra Text" panose="02000000000000000000" pitchFamily="50" charset="0"/>
              <a:ea typeface="Avenir"/>
              <a:cs typeface="Arial" panose="020B0604020202020204" pitchFamily="34" charset="0"/>
              <a:sym typeface="Avenir"/>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sp>
        <p:nvSpPr>
          <p:cNvPr id="9" name="Shape 645"/>
          <p:cNvSpPr txBox="1"/>
          <p:nvPr/>
        </p:nvSpPr>
        <p:spPr>
          <a:xfrm>
            <a:off x="549273" y="1575251"/>
            <a:ext cx="7985125" cy="4534702"/>
          </a:xfrm>
          <a:prstGeom prst="rect">
            <a:avLst/>
          </a:prstGeom>
          <a:noFill/>
          <a:ln>
            <a:noFill/>
          </a:ln>
        </p:spPr>
        <p:txBody>
          <a:bodyPr lIns="91425" tIns="45700" rIns="91425" bIns="45700" anchor="t" anchorCtr="0">
            <a:noAutofit/>
          </a:bodyPr>
          <a:lstStyle/>
          <a:p>
            <a:pPr marL="457200" indent="-457200">
              <a:buAutoNum type="arabicPeriod"/>
            </a:pPr>
            <a:endParaRPr lang="en-US" sz="2000">
              <a:solidFill>
                <a:schemeClr val="dk1"/>
              </a:solidFill>
              <a:latin typeface="Neutra Text Alt"/>
              <a:ea typeface="Calibri"/>
              <a:cs typeface="Calibri"/>
              <a:sym typeface="Calibri"/>
            </a:endParaRPr>
          </a:p>
          <a:p>
            <a:pPr marL="457200" indent="-457200">
              <a:buAutoNum type="arabicPeriod"/>
            </a:pPr>
            <a:endParaRPr lang="en-US" sz="2000">
              <a:solidFill>
                <a:schemeClr val="dk1"/>
              </a:solidFill>
              <a:latin typeface="Neutra Text Alt"/>
              <a:ea typeface="Calibri"/>
              <a:cs typeface="Calibri"/>
              <a:sym typeface="Calibri"/>
            </a:endParaRPr>
          </a:p>
          <a:p>
            <a:pPr lvl="0"/>
            <a:endParaRPr lang="en-US">
              <a:solidFill>
                <a:schemeClr val="dk1"/>
              </a:solidFill>
              <a:latin typeface="Neutra Text Alt"/>
              <a:ea typeface="Calibri"/>
              <a:cs typeface="Calibri"/>
              <a:sym typeface="Calibri"/>
            </a:endParaRPr>
          </a:p>
          <a:p>
            <a:pPr marL="342900" lvl="0" indent="-342900">
              <a:buFont typeface="+mj-lt"/>
              <a:buAutoNum type="arabicPeriod"/>
            </a:pPr>
            <a:endParaRPr lang="en-US">
              <a:solidFill>
                <a:schemeClr val="dk1"/>
              </a:solidFill>
              <a:latin typeface="Neutra Text Alt"/>
              <a:ea typeface="Calibri"/>
              <a:cs typeface="Calibri"/>
              <a:sym typeface="Calibri"/>
            </a:endParaRPr>
          </a:p>
        </p:txBody>
      </p: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Neutra Text Alt"/>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Neutra Text Alt"/>
                <a:ea typeface="Cambria"/>
                <a:cs typeface="Cambria"/>
                <a:sym typeface="Cambria"/>
              </a:rPr>
              <a:t>June 10, 2021</a:t>
            </a:r>
            <a:endParaRPr lang="en-US">
              <a:solidFill>
                <a:schemeClr val="dk1"/>
              </a:solidFill>
              <a:latin typeface="Neutra Text Alt"/>
            </a:endParaRPr>
          </a:p>
        </p:txBody>
      </p:sp>
      <p:pic>
        <p:nvPicPr>
          <p:cNvPr id="14" name="Picture 13"/>
          <p:cNvPicPr>
            <a:picLocks noChangeAspect="1"/>
          </p:cNvPicPr>
          <p:nvPr/>
        </p:nvPicPr>
        <p:blipFill>
          <a:blip r:embed="rId4"/>
          <a:stretch>
            <a:fillRect/>
          </a:stretch>
        </p:blipFill>
        <p:spPr>
          <a:xfrm>
            <a:off x="8156560" y="100084"/>
            <a:ext cx="755677" cy="731520"/>
          </a:xfrm>
          <a:prstGeom prst="rect">
            <a:avLst/>
          </a:prstGeom>
        </p:spPr>
      </p:pic>
      <p:sp>
        <p:nvSpPr>
          <p:cNvPr id="2" name="Rectangle 1">
            <a:extLst>
              <a:ext uri="{FF2B5EF4-FFF2-40B4-BE49-F238E27FC236}">
                <a16:creationId xmlns:a16="http://schemas.microsoft.com/office/drawing/2014/main" id="{F822F524-3F12-40BC-9682-8D5E937F7661}"/>
              </a:ext>
            </a:extLst>
          </p:cNvPr>
          <p:cNvSpPr/>
          <p:nvPr/>
        </p:nvSpPr>
        <p:spPr>
          <a:xfrm>
            <a:off x="463000" y="1400175"/>
            <a:ext cx="4271586" cy="4889800"/>
          </a:xfrm>
          <a:prstGeom prst="rect">
            <a:avLst/>
          </a:prstGeom>
        </p:spPr>
        <p:txBody>
          <a:bodyPr wrap="square" lIns="91440" tIns="45720" rIns="91440" bIns="45720" anchor="t">
            <a:spAutoFit/>
          </a:bodyPr>
          <a:lstStyle/>
          <a:p>
            <a:pPr marL="285750" lvl="1" indent="-285750">
              <a:spcBef>
                <a:spcPts val="560"/>
              </a:spcBef>
              <a:buClr>
                <a:schemeClr val="dk1"/>
              </a:buClr>
              <a:buSzPct val="100000"/>
              <a:buFont typeface="Arial" panose="020B0604020202020204" pitchFamily="34" charset="0"/>
              <a:buChar char="•"/>
            </a:pPr>
            <a:r>
              <a:rPr lang="en-US" sz="1600">
                <a:latin typeface="Neutra Text Alt"/>
                <a:ea typeface="Calibri"/>
                <a:cs typeface="Calibri"/>
              </a:rPr>
              <a:t>Mayor Bowser's budget makes a record investment in trails – expanding the  network by over 17 miles (see map).</a:t>
            </a:r>
          </a:p>
          <a:p>
            <a:pPr marL="285750" lvl="1" indent="-285750">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Capital investment - $113.1M over the 6-year CIP, which is a $102.3 million  increase over the current CIP, to design construct 12 trails across the District.  Highlights include: </a:t>
            </a:r>
          </a:p>
          <a:p>
            <a:pPr marL="742950" lvl="2" indent="-285750">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New South Capitol Street, Shepherd Branch, Fort Davis, and Oxon Run trails.</a:t>
            </a:r>
          </a:p>
          <a:p>
            <a:pPr marL="742950" lvl="2" indent="-285750">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Completing the Metropolitan Branch Trail.</a:t>
            </a:r>
          </a:p>
          <a:p>
            <a:pPr marL="742950" lvl="2" indent="-285750">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Connections to Anacostia Riverwalk and Arboretum.</a:t>
            </a:r>
          </a:p>
          <a:p>
            <a:pPr marL="285750" lvl="1" indent="-285750">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Operating investment – $346K to operate and maintain the growing network.</a:t>
            </a:r>
          </a:p>
          <a:p>
            <a:pPr marL="285750" lvl="1" indent="-285750">
              <a:lnSpc>
                <a:spcPct val="120000"/>
              </a:lnSpc>
              <a:spcBef>
                <a:spcPts val="560"/>
              </a:spcBef>
              <a:buClr>
                <a:srgbClr val="000000"/>
              </a:buClr>
              <a:buSzPct val="100000"/>
              <a:buFont typeface="Arial" panose="020B0604020202020204" pitchFamily="34" charset="0"/>
              <a:buChar char="•"/>
            </a:pPr>
            <a:endParaRPr lang="en-US" sz="1600">
              <a:solidFill>
                <a:schemeClr val="dk1"/>
              </a:solidFill>
              <a:latin typeface="Neutra Text Alt"/>
              <a:cs typeface="Calibri"/>
            </a:endParaRPr>
          </a:p>
          <a:p>
            <a:pPr marL="285750" lvl="1" indent="-285750">
              <a:lnSpc>
                <a:spcPct val="120000"/>
              </a:lnSpc>
              <a:spcBef>
                <a:spcPts val="560"/>
              </a:spcBef>
              <a:buClr>
                <a:srgbClr val="000000"/>
              </a:buClr>
              <a:buSzPct val="100000"/>
              <a:buFont typeface="Arial" panose="020B0604020202020204" pitchFamily="34" charset="0"/>
              <a:buChar char="•"/>
            </a:pPr>
            <a:endParaRPr lang="en-US" sz="1600">
              <a:solidFill>
                <a:schemeClr val="dk1"/>
              </a:solidFill>
              <a:latin typeface="Neutra Text Alt"/>
              <a:cs typeface="Calibri"/>
            </a:endParaRPr>
          </a:p>
        </p:txBody>
      </p:sp>
      <p:sp>
        <p:nvSpPr>
          <p:cNvPr id="4" name="TextBox 3">
            <a:extLst>
              <a:ext uri="{FF2B5EF4-FFF2-40B4-BE49-F238E27FC236}">
                <a16:creationId xmlns:a16="http://schemas.microsoft.com/office/drawing/2014/main" id="{B6486CA7-0A04-4B56-8871-1BD1D090D031}"/>
              </a:ext>
            </a:extLst>
          </p:cNvPr>
          <p:cNvSpPr txBox="1"/>
          <p:nvPr/>
        </p:nvSpPr>
        <p:spPr>
          <a:xfrm>
            <a:off x="4731897" y="1400722"/>
            <a:ext cx="3795983"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Neutra Text Alt"/>
                <a:cs typeface="Calibri"/>
              </a:rPr>
              <a:t>Figure:  </a:t>
            </a:r>
            <a:r>
              <a:rPr lang="en-US" sz="1400">
                <a:latin typeface="Neutra Text Alt"/>
                <a:cs typeface="Calibri"/>
              </a:rPr>
              <a:t>Trails projects proposed for FY 2022 - 2027</a:t>
            </a:r>
          </a:p>
        </p:txBody>
      </p:sp>
      <p:pic>
        <p:nvPicPr>
          <p:cNvPr id="3" name="Picture 4">
            <a:extLst>
              <a:ext uri="{FF2B5EF4-FFF2-40B4-BE49-F238E27FC236}">
                <a16:creationId xmlns:a16="http://schemas.microsoft.com/office/drawing/2014/main" id="{717703F5-4C2A-4CB0-A5B6-A44F97A1786A}"/>
              </a:ext>
            </a:extLst>
          </p:cNvPr>
          <p:cNvPicPr>
            <a:picLocks noChangeAspect="1"/>
          </p:cNvPicPr>
          <p:nvPr/>
        </p:nvPicPr>
        <p:blipFill>
          <a:blip r:embed="rId5"/>
          <a:stretch>
            <a:fillRect/>
          </a:stretch>
        </p:blipFill>
        <p:spPr>
          <a:xfrm>
            <a:off x="4841631" y="1886578"/>
            <a:ext cx="3421463" cy="3846844"/>
          </a:xfrm>
          <a:prstGeom prst="rect">
            <a:avLst/>
          </a:prstGeom>
        </p:spPr>
      </p:pic>
    </p:spTree>
    <p:extLst>
      <p:ext uri="{BB962C8B-B14F-4D97-AF65-F5344CB8AC3E}">
        <p14:creationId xmlns:p14="http://schemas.microsoft.com/office/powerpoint/2010/main" val="2391818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Clr>
                <a:srgbClr val="F32837"/>
              </a:buClr>
              <a:buSzPct val="25000"/>
              <a:buNone/>
            </a:pPr>
            <a:r>
              <a:rPr lang="en-US" sz="2000">
                <a:solidFill>
                  <a:srgbClr val="F32837"/>
                </a:solidFill>
                <a:latin typeface="Neutra Text Alt"/>
                <a:ea typeface="Calibri"/>
                <a:cs typeface="Calibri"/>
              </a:rPr>
              <a:t>Capital Bikeshare</a:t>
            </a:r>
            <a:endParaRPr lang="en-US" sz="2000" b="0" i="0" u="none" strike="noStrike" cap="none">
              <a:solidFill>
                <a:srgbClr val="F32837"/>
              </a:solidFill>
              <a:latin typeface="Neutra Text Alt"/>
              <a:ea typeface="Calibri"/>
              <a:cs typeface="Calibri"/>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22</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93E6B"/>
              </a:buClr>
              <a:buSzPct val="25000"/>
              <a:buFont typeface="Avenir"/>
              <a:buNone/>
            </a:pPr>
            <a:r>
              <a:rPr lang="en-US" sz="2400">
                <a:solidFill>
                  <a:srgbClr val="293E6B"/>
                </a:solidFill>
                <a:latin typeface="Neutra Text" panose="02000000000000000000" pitchFamily="50" charset="0"/>
                <a:ea typeface="Avenir"/>
                <a:cs typeface="Arial" panose="020B0604020202020204" pitchFamily="34" charset="0"/>
                <a:sym typeface="Avenir"/>
              </a:rPr>
              <a:t>Mobility</a:t>
            </a:r>
            <a:endParaRPr lang="en-US" sz="2400" b="0" i="0" u="none">
              <a:solidFill>
                <a:srgbClr val="FF0000"/>
              </a:solidFill>
              <a:latin typeface="Neutra Text" panose="02000000000000000000" pitchFamily="50" charset="0"/>
              <a:ea typeface="Avenir"/>
              <a:cs typeface="Arial" panose="020B0604020202020204" pitchFamily="34" charset="0"/>
              <a:sym typeface="Avenir"/>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sz="1200">
              <a:solidFill>
                <a:schemeClr val="dk1"/>
              </a:solidFill>
            </a:endParaRPr>
          </a:p>
        </p:txBody>
      </p:sp>
      <p:pic>
        <p:nvPicPr>
          <p:cNvPr id="14" name="Picture 13"/>
          <p:cNvPicPr>
            <a:picLocks noChangeAspect="1"/>
          </p:cNvPicPr>
          <p:nvPr/>
        </p:nvPicPr>
        <p:blipFill>
          <a:blip r:embed="rId4"/>
          <a:stretch>
            <a:fillRect/>
          </a:stretch>
        </p:blipFill>
        <p:spPr>
          <a:xfrm>
            <a:off x="8156560" y="100084"/>
            <a:ext cx="755677" cy="731520"/>
          </a:xfrm>
          <a:prstGeom prst="rect">
            <a:avLst/>
          </a:prstGeom>
        </p:spPr>
      </p:pic>
      <p:sp>
        <p:nvSpPr>
          <p:cNvPr id="15" name="Rectangle 14">
            <a:extLst>
              <a:ext uri="{FF2B5EF4-FFF2-40B4-BE49-F238E27FC236}">
                <a16:creationId xmlns:a16="http://schemas.microsoft.com/office/drawing/2014/main" id="{E65392CB-B963-4FEF-8C15-9A97DEE7D3E1}"/>
              </a:ext>
            </a:extLst>
          </p:cNvPr>
          <p:cNvSpPr/>
          <p:nvPr/>
        </p:nvSpPr>
        <p:spPr>
          <a:xfrm>
            <a:off x="4547558" y="1517347"/>
            <a:ext cx="4011283" cy="3772058"/>
          </a:xfrm>
          <a:prstGeom prst="rect">
            <a:avLst/>
          </a:prstGeom>
        </p:spPr>
        <p:txBody>
          <a:bodyPr wrap="square" lIns="91440" tIns="45720" rIns="91440" bIns="45720" anchor="t">
            <a:spAutoFit/>
          </a:bodyPr>
          <a:lstStyle/>
          <a:p>
            <a:pPr marL="285750" lvl="1" indent="-285750">
              <a:lnSpc>
                <a:spcPct val="120000"/>
              </a:lnSpc>
              <a:spcBef>
                <a:spcPts val="560"/>
              </a:spcBef>
              <a:buClr>
                <a:schemeClr val="dk1"/>
              </a:buClr>
              <a:buSzPct val="100000"/>
              <a:buFont typeface="Arial" panose="020B0604020202020204" pitchFamily="34" charset="0"/>
              <a:buChar char="•"/>
            </a:pPr>
            <a:r>
              <a:rPr lang="en-US" sz="1600">
                <a:latin typeface="Neutra Text Alt"/>
                <a:ea typeface="Calibri"/>
                <a:cs typeface="Calibri"/>
              </a:rPr>
              <a:t>The Mayor’s budget will expand the Capital Bikeshare network to be accessible for all users in the District.</a:t>
            </a:r>
          </a:p>
          <a:p>
            <a:pPr marL="0" lvl="1">
              <a:lnSpc>
                <a:spcPct val="120000"/>
              </a:lnSpc>
              <a:spcBef>
                <a:spcPts val="560"/>
              </a:spcBef>
              <a:buClr>
                <a:schemeClr val="dk1"/>
              </a:buClr>
              <a:buSzPct val="100000"/>
            </a:pPr>
            <a:endParaRPr lang="en-US" sz="1600">
              <a:latin typeface="Neutra Text Alt"/>
              <a:ea typeface="Calibri"/>
              <a:cs typeface="Calibri"/>
            </a:endParaRPr>
          </a:p>
          <a:p>
            <a:pPr marL="285750" lvl="1" indent="-285750">
              <a:lnSpc>
                <a:spcPct val="120000"/>
              </a:lnSpc>
              <a:spcBef>
                <a:spcPts val="560"/>
              </a:spcBef>
              <a:buClr>
                <a:schemeClr val="dk1"/>
              </a:buClr>
              <a:buSzPct val="100000"/>
              <a:buFont typeface="Arial" panose="020B0604020202020204" pitchFamily="34" charset="0"/>
              <a:buChar char="•"/>
            </a:pPr>
            <a:r>
              <a:rPr lang="en-US" sz="1600">
                <a:latin typeface="Neutra Text Alt"/>
                <a:ea typeface="Calibri"/>
                <a:cs typeface="Calibri"/>
              </a:rPr>
              <a:t>Provides $19.4M over the 6-year CIP to install 80 additional docking stations throughout all eight wards to ensure that every resident has access to Capital Bikeshare within 1/4 mile from their home; $250K to create a new Adaptive Bikeshare hub at Union Station; and $100K to launch e-bikes into the </a:t>
            </a:r>
            <a:r>
              <a:rPr lang="en-US" sz="1600" err="1">
                <a:latin typeface="Neutra Text Alt"/>
                <a:ea typeface="Calibri"/>
                <a:cs typeface="Calibri"/>
              </a:rPr>
              <a:t>CaBi</a:t>
            </a:r>
            <a:r>
              <a:rPr lang="en-US" sz="1600">
                <a:latin typeface="Neutra Text Alt"/>
                <a:ea typeface="Calibri"/>
                <a:cs typeface="Calibri"/>
              </a:rPr>
              <a:t> fleet.   </a:t>
            </a:r>
            <a:endParaRPr lang="en-US" sz="1600">
              <a:solidFill>
                <a:schemeClr val="dk1"/>
              </a:solidFill>
              <a:latin typeface="Neutra Text Alt"/>
              <a:ea typeface="Calibri"/>
              <a:cs typeface="Calibri"/>
            </a:endParaRPr>
          </a:p>
        </p:txBody>
      </p:sp>
      <p:pic>
        <p:nvPicPr>
          <p:cNvPr id="3" name="Picture 3">
            <a:extLst>
              <a:ext uri="{FF2B5EF4-FFF2-40B4-BE49-F238E27FC236}">
                <a16:creationId xmlns:a16="http://schemas.microsoft.com/office/drawing/2014/main" id="{D65B5D17-A945-4A1A-B1B4-D0064CDE1706}"/>
              </a:ext>
            </a:extLst>
          </p:cNvPr>
          <p:cNvPicPr>
            <a:picLocks noChangeAspect="1"/>
          </p:cNvPicPr>
          <p:nvPr/>
        </p:nvPicPr>
        <p:blipFill>
          <a:blip r:embed="rId5"/>
          <a:stretch>
            <a:fillRect/>
          </a:stretch>
        </p:blipFill>
        <p:spPr>
          <a:xfrm>
            <a:off x="655608" y="1688962"/>
            <a:ext cx="3505200" cy="3681357"/>
          </a:xfrm>
          <a:prstGeom prst="rect">
            <a:avLst/>
          </a:prstGeom>
        </p:spPr>
      </p:pic>
    </p:spTree>
    <p:extLst>
      <p:ext uri="{BB962C8B-B14F-4D97-AF65-F5344CB8AC3E}">
        <p14:creationId xmlns:p14="http://schemas.microsoft.com/office/powerpoint/2010/main" val="4279231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286871" y="965200"/>
            <a:ext cx="8776445" cy="434976"/>
          </a:xfrm>
          <a:prstGeom prst="rect">
            <a:avLst/>
          </a:prstGeom>
          <a:noFill/>
          <a:ln>
            <a:noFill/>
          </a:ln>
        </p:spPr>
        <p:txBody>
          <a:bodyPr lIns="91425" tIns="45700" rIns="91425" bIns="45700" anchor="t" anchorCtr="0">
            <a:noAutofit/>
          </a:bodyPr>
          <a:lstStyle/>
          <a:p>
            <a:pPr marL="0" indent="0">
              <a:spcBef>
                <a:spcPts val="0"/>
              </a:spcBef>
              <a:buClr>
                <a:srgbClr val="F32837"/>
              </a:buClr>
              <a:buSzPct val="25000"/>
              <a:buNone/>
            </a:pPr>
            <a:r>
              <a:rPr lang="en-US" sz="2000">
                <a:solidFill>
                  <a:srgbClr val="F32837"/>
                </a:solidFill>
                <a:latin typeface="Neutra Text"/>
                <a:cs typeface="Calibri"/>
              </a:rPr>
              <a:t>Connecting Communities to Transit: Anacostia Metro Bicycle and Pedestrian Bridge</a:t>
            </a: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23</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93E6B"/>
              </a:buClr>
              <a:buSzPct val="25000"/>
              <a:buFont typeface="Avenir"/>
              <a:buNone/>
            </a:pPr>
            <a:r>
              <a:rPr lang="en-US" sz="2400">
                <a:solidFill>
                  <a:srgbClr val="293E6B"/>
                </a:solidFill>
                <a:latin typeface="Neutra Text" panose="02000000000000000000" pitchFamily="50" charset="0"/>
                <a:ea typeface="Avenir"/>
                <a:cs typeface="Arial" panose="020B0604020202020204" pitchFamily="34" charset="0"/>
                <a:sym typeface="Avenir"/>
              </a:rPr>
              <a:t>Mobility</a:t>
            </a:r>
            <a:endParaRPr lang="en-US" sz="2400" b="0" i="0" u="none">
              <a:solidFill>
                <a:srgbClr val="FF0000"/>
              </a:solidFill>
              <a:latin typeface="Neutra Text" panose="02000000000000000000" pitchFamily="50" charset="0"/>
              <a:ea typeface="Avenir"/>
              <a:cs typeface="Arial" panose="020B0604020202020204" pitchFamily="34" charset="0"/>
              <a:sym typeface="Avenir"/>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a:solidFill>
                <a:schemeClr val="dk1"/>
              </a:solidFill>
            </a:endParaRPr>
          </a:p>
        </p:txBody>
      </p:sp>
      <p:pic>
        <p:nvPicPr>
          <p:cNvPr id="12" name="Picture 11">
            <a:extLst>
              <a:ext uri="{FF2B5EF4-FFF2-40B4-BE49-F238E27FC236}">
                <a16:creationId xmlns:a16="http://schemas.microsoft.com/office/drawing/2014/main" id="{5971290F-D471-44C0-8AAD-63158716B9AE}"/>
              </a:ext>
            </a:extLst>
          </p:cNvPr>
          <p:cNvPicPr/>
          <p:nvPr/>
        </p:nvPicPr>
        <p:blipFill>
          <a:blip r:embed="rId4"/>
          <a:stretch>
            <a:fillRect/>
          </a:stretch>
        </p:blipFill>
        <p:spPr>
          <a:xfrm>
            <a:off x="5079439" y="1757016"/>
            <a:ext cx="3531719" cy="1932006"/>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8D8B0A8C-2961-45F0-822E-AB450472228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9439" y="3889340"/>
            <a:ext cx="3531719" cy="2022857"/>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8C965ABF-3DF2-48CB-9E2C-3E963D182FF6}"/>
              </a:ext>
            </a:extLst>
          </p:cNvPr>
          <p:cNvSpPr txBox="1"/>
          <p:nvPr/>
        </p:nvSpPr>
        <p:spPr>
          <a:xfrm>
            <a:off x="457200" y="1830149"/>
            <a:ext cx="4262582" cy="4062651"/>
          </a:xfrm>
          <a:prstGeom prst="rect">
            <a:avLst/>
          </a:prstGeom>
          <a:noFill/>
        </p:spPr>
        <p:txBody>
          <a:bodyPr wrap="square" lIns="91440" tIns="45720" rIns="91440" bIns="45720" rtlCol="0" anchor="t">
            <a:spAutoFit/>
          </a:bodyPr>
          <a:lstStyle/>
          <a:p>
            <a:r>
              <a:rPr lang="en-US">
                <a:latin typeface="Neutra Text Alt"/>
              </a:rPr>
              <a:t>This project provides a key connection for the neighborhoods south of Suitland Parkway to the Anacostia Metro Station. </a:t>
            </a:r>
            <a:endParaRPr lang="en-US">
              <a:latin typeface="Neutra Text Alt" panose="02000000000000000000" pitchFamily="50" charset="0"/>
            </a:endParaRPr>
          </a:p>
          <a:p>
            <a:endParaRPr lang="en-US">
              <a:latin typeface="Neutra Text Alt" panose="02000000000000000000" pitchFamily="50" charset="0"/>
            </a:endParaRPr>
          </a:p>
          <a:p>
            <a:r>
              <a:rPr lang="en-US">
                <a:latin typeface="Neutra Text Alt"/>
              </a:rPr>
              <a:t>The bridge will provide a safe and efficient pedestrian and bicycle bridge, allowing residents and visitors access to this regional transit hub which houses not only the green line rail stop but also a local/regional connection for over 15 bus routes. </a:t>
            </a:r>
            <a:endParaRPr lang="en-US">
              <a:latin typeface="Neutra Text Alt" panose="02000000000000000000" pitchFamily="50" charset="0"/>
            </a:endParaRPr>
          </a:p>
          <a:p>
            <a:endParaRPr lang="en-US">
              <a:latin typeface="Neutra Text Alt" panose="02000000000000000000" pitchFamily="50" charset="0"/>
            </a:endParaRPr>
          </a:p>
          <a:p>
            <a:pPr marL="285750" indent="-285750">
              <a:buFont typeface="Arial" panose="020B0604020202020204" pitchFamily="34" charset="0"/>
              <a:buChar char="•"/>
            </a:pPr>
            <a:r>
              <a:rPr lang="en-US" sz="1400">
                <a:latin typeface="Neutra Text Alt"/>
              </a:rPr>
              <a:t>Status: Planning</a:t>
            </a:r>
          </a:p>
          <a:p>
            <a:pPr marL="285750" indent="-285750">
              <a:buFont typeface="Arial" panose="020B0604020202020204" pitchFamily="34" charset="0"/>
              <a:buChar char="•"/>
            </a:pPr>
            <a:r>
              <a:rPr lang="en-US" sz="1400">
                <a:latin typeface="Neutra Text Alt"/>
              </a:rPr>
              <a:t>Funding: $20.5M </a:t>
            </a:r>
          </a:p>
          <a:p>
            <a:pPr marL="285750" indent="-285750">
              <a:buFont typeface="Arial" panose="020B0604020202020204" pitchFamily="34" charset="0"/>
              <a:buChar char="•"/>
            </a:pPr>
            <a:r>
              <a:rPr lang="en-US" sz="1400">
                <a:latin typeface="Neutra Text Alt"/>
              </a:rPr>
              <a:t>($2.5M for Design &amp;  $18.0M for Construction)</a:t>
            </a:r>
            <a:endParaRPr lang="en-US" sz="1400"/>
          </a:p>
        </p:txBody>
      </p:sp>
      <p:pic>
        <p:nvPicPr>
          <p:cNvPr id="16" name="Picture 15">
            <a:extLst>
              <a:ext uri="{FF2B5EF4-FFF2-40B4-BE49-F238E27FC236}">
                <a16:creationId xmlns:a16="http://schemas.microsoft.com/office/drawing/2014/main" id="{2BA2F593-5FFE-492B-BFC6-7DCFD073989D}"/>
              </a:ext>
            </a:extLst>
          </p:cNvPr>
          <p:cNvPicPr>
            <a:picLocks noChangeAspect="1"/>
          </p:cNvPicPr>
          <p:nvPr/>
        </p:nvPicPr>
        <p:blipFill>
          <a:blip r:embed="rId6"/>
          <a:stretch>
            <a:fillRect/>
          </a:stretch>
        </p:blipFill>
        <p:spPr>
          <a:xfrm>
            <a:off x="8156560" y="100084"/>
            <a:ext cx="755677" cy="731520"/>
          </a:xfrm>
          <a:prstGeom prst="rect">
            <a:avLst/>
          </a:prstGeom>
        </p:spPr>
      </p:pic>
    </p:spTree>
    <p:extLst>
      <p:ext uri="{BB962C8B-B14F-4D97-AF65-F5344CB8AC3E}">
        <p14:creationId xmlns:p14="http://schemas.microsoft.com/office/powerpoint/2010/main" val="1966680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32837"/>
              </a:buClr>
              <a:buSzPct val="25000"/>
              <a:buFont typeface="Arial"/>
              <a:buNone/>
            </a:pPr>
            <a:r>
              <a:rPr lang="en-US" sz="2000" b="0" i="0" u="none" strike="noStrike" cap="none">
                <a:solidFill>
                  <a:srgbClr val="F32837"/>
                </a:solidFill>
                <a:latin typeface="Neutra Text Alt"/>
                <a:ea typeface="Calibri"/>
                <a:cs typeface="Calibri"/>
                <a:sym typeface="Calibri"/>
              </a:rPr>
              <a:t>Urban Forestry</a:t>
            </a:r>
            <a:endParaRPr lang="en-US" sz="2000" b="0" i="0" u="none" strike="noStrike" cap="none">
              <a:solidFill>
                <a:srgbClr val="F32837"/>
              </a:solidFill>
              <a:latin typeface="Neutra Text Alt"/>
              <a:ea typeface="Calibri"/>
              <a:cs typeface="Calibri"/>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Neutra Text Alt"/>
                <a:ea typeface="Calibri"/>
                <a:cs typeface="Calibri"/>
                <a:sym typeface="Calibri"/>
              </a:rPr>
              <a:t>24</a:t>
            </a:fld>
            <a:endParaRPr lang="en-US" sz="1200" b="0" i="0" u="none">
              <a:solidFill>
                <a:srgbClr val="898989"/>
              </a:solidFill>
              <a:latin typeface="Neutra Text Alt"/>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93E6B"/>
              </a:buClr>
              <a:buSzPct val="25000"/>
              <a:buFont typeface="Avenir"/>
              <a:buNone/>
            </a:pPr>
            <a:r>
              <a:rPr lang="en-US" sz="2400">
                <a:solidFill>
                  <a:srgbClr val="293E6B"/>
                </a:solidFill>
                <a:latin typeface="Neutra Text" panose="02000000000000000000" pitchFamily="50" charset="0"/>
                <a:ea typeface="Avenir"/>
                <a:cs typeface="Arial" panose="020B0604020202020204" pitchFamily="34" charset="0"/>
                <a:sym typeface="Avenir"/>
              </a:rPr>
              <a:t>Sustainability</a:t>
            </a:r>
            <a:endParaRPr lang="en-US" sz="2400" b="0" i="0" u="none">
              <a:solidFill>
                <a:srgbClr val="FF0000"/>
              </a:solidFill>
              <a:latin typeface="Neutra Text" panose="02000000000000000000" pitchFamily="50" charset="0"/>
              <a:ea typeface="Avenir"/>
              <a:cs typeface="Arial" panose="020B0604020202020204" pitchFamily="34" charset="0"/>
              <a:sym typeface="Avenir"/>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Neutra Text Alt"/>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Neutra Text Alt"/>
                <a:ea typeface="Cambria"/>
                <a:cs typeface="Cambria"/>
                <a:sym typeface="Cambria"/>
              </a:rPr>
              <a:t>June 10, 2021</a:t>
            </a:r>
            <a:endParaRPr lang="en-US">
              <a:solidFill>
                <a:schemeClr val="dk1"/>
              </a:solidFill>
              <a:latin typeface="Neutra Text Alt"/>
            </a:endParaRPr>
          </a:p>
        </p:txBody>
      </p:sp>
      <p:pic>
        <p:nvPicPr>
          <p:cNvPr id="12" name="Picture 11"/>
          <p:cNvPicPr>
            <a:picLocks noChangeAspect="1"/>
          </p:cNvPicPr>
          <p:nvPr/>
        </p:nvPicPr>
        <p:blipFill>
          <a:blip r:embed="rId4"/>
          <a:stretch>
            <a:fillRect/>
          </a:stretch>
        </p:blipFill>
        <p:spPr>
          <a:xfrm>
            <a:off x="8199119" y="168310"/>
            <a:ext cx="600773" cy="548640"/>
          </a:xfrm>
          <a:prstGeom prst="rect">
            <a:avLst/>
          </a:prstGeom>
        </p:spPr>
      </p:pic>
      <p:pic>
        <p:nvPicPr>
          <p:cNvPr id="3" name="Picture 3">
            <a:extLst>
              <a:ext uri="{FF2B5EF4-FFF2-40B4-BE49-F238E27FC236}">
                <a16:creationId xmlns:a16="http://schemas.microsoft.com/office/drawing/2014/main" id="{34C900E3-4453-4F51-B32D-0A88E44A6746}"/>
              </a:ext>
            </a:extLst>
          </p:cNvPr>
          <p:cNvPicPr>
            <a:picLocks noChangeAspect="1"/>
          </p:cNvPicPr>
          <p:nvPr/>
        </p:nvPicPr>
        <p:blipFill>
          <a:blip r:embed="rId5"/>
          <a:stretch>
            <a:fillRect/>
          </a:stretch>
        </p:blipFill>
        <p:spPr>
          <a:xfrm>
            <a:off x="5184475" y="1577669"/>
            <a:ext cx="3160143" cy="3717038"/>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2ACC2B88-85DE-47E3-AC2A-6E19750D0356}"/>
              </a:ext>
            </a:extLst>
          </p:cNvPr>
          <p:cNvSpPr txBox="1"/>
          <p:nvPr/>
        </p:nvSpPr>
        <p:spPr>
          <a:xfrm>
            <a:off x="5186220" y="1271326"/>
            <a:ext cx="3157629" cy="307777"/>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Neutra Text Alt"/>
                <a:cs typeface="Calibri"/>
              </a:rPr>
              <a:t>Figure:  </a:t>
            </a:r>
            <a:r>
              <a:rPr lang="en-US" sz="1400">
                <a:latin typeface="Neutra Text Alt"/>
                <a:cs typeface="Calibri"/>
              </a:rPr>
              <a:t>District's Tree Canopy </a:t>
            </a:r>
          </a:p>
        </p:txBody>
      </p:sp>
      <p:sp>
        <p:nvSpPr>
          <p:cNvPr id="14" name="TextBox 13">
            <a:extLst>
              <a:ext uri="{FF2B5EF4-FFF2-40B4-BE49-F238E27FC236}">
                <a16:creationId xmlns:a16="http://schemas.microsoft.com/office/drawing/2014/main" id="{D52FFA9A-ABC4-4DF5-8341-15D8ADAB8C03}"/>
              </a:ext>
            </a:extLst>
          </p:cNvPr>
          <p:cNvSpPr txBox="1"/>
          <p:nvPr/>
        </p:nvSpPr>
        <p:spPr>
          <a:xfrm>
            <a:off x="5177593" y="5299860"/>
            <a:ext cx="3157629" cy="523220"/>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Neutra Text Alt"/>
                <a:cs typeface="Calibri"/>
              </a:rPr>
              <a:t>Legend:  </a:t>
            </a:r>
            <a:r>
              <a:rPr lang="en-US" sz="1400">
                <a:latin typeface="Neutra Text Alt"/>
                <a:cs typeface="Calibri"/>
              </a:rPr>
              <a:t>Darker green = greater canopy</a:t>
            </a:r>
            <a:endParaRPr lang="en-US">
              <a:latin typeface="Neutra Text Alt"/>
            </a:endParaRPr>
          </a:p>
        </p:txBody>
      </p:sp>
      <p:sp>
        <p:nvSpPr>
          <p:cNvPr id="5" name="Rectangle 4">
            <a:extLst>
              <a:ext uri="{FF2B5EF4-FFF2-40B4-BE49-F238E27FC236}">
                <a16:creationId xmlns:a16="http://schemas.microsoft.com/office/drawing/2014/main" id="{81FB92BC-76CA-457C-B178-72EE306481F9}"/>
              </a:ext>
            </a:extLst>
          </p:cNvPr>
          <p:cNvSpPr/>
          <p:nvPr/>
        </p:nvSpPr>
        <p:spPr>
          <a:xfrm>
            <a:off x="463000" y="1400175"/>
            <a:ext cx="4487246" cy="4516878"/>
          </a:xfrm>
          <a:prstGeom prst="rect">
            <a:avLst/>
          </a:prstGeom>
        </p:spPr>
        <p:txBody>
          <a:bodyPr wrap="square" lIns="91440" tIns="45720" rIns="91440" bIns="45720" anchor="t">
            <a:spAutoFit/>
          </a:bodyPr>
          <a:lstStyle/>
          <a:p>
            <a:pPr marL="285750" lvl="1" indent="-285750">
              <a:lnSpc>
                <a:spcPct val="120000"/>
              </a:lnSpc>
              <a:spcBef>
                <a:spcPts val="560"/>
              </a:spcBef>
              <a:buClr>
                <a:schemeClr val="dk1"/>
              </a:buClr>
              <a:buSzPct val="100000"/>
              <a:buFont typeface="Arial" panose="020B0604020202020204" pitchFamily="34" charset="0"/>
              <a:buChar char="•"/>
            </a:pPr>
            <a:r>
              <a:rPr lang="en-US" sz="1600">
                <a:latin typeface="Neutra Text Alt"/>
                <a:ea typeface="Calibri"/>
                <a:cs typeface="Calibri"/>
              </a:rPr>
              <a:t>Mayor Bowser's budget makes a sustained  investment in maintaining and growing the District's urban forest.</a:t>
            </a:r>
            <a:endParaRPr lang="en-US">
              <a:latin typeface="Neutra Text Alt"/>
            </a:endParaRPr>
          </a:p>
          <a:p>
            <a:pPr marL="285750" lvl="1" indent="-285750">
              <a:lnSpc>
                <a:spcPct val="120000"/>
              </a:lnSpc>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$12.8M investment in FY22, and $50.8M over the 6-year CIP:</a:t>
            </a:r>
            <a:endParaRPr lang="en-US">
              <a:solidFill>
                <a:schemeClr val="dk1"/>
              </a:solidFill>
              <a:latin typeface="Neutra Text Alt"/>
              <a:cs typeface="Calibri"/>
            </a:endParaRPr>
          </a:p>
          <a:p>
            <a:pPr marL="742950" lvl="2" indent="-285750">
              <a:lnSpc>
                <a:spcPct val="120000"/>
              </a:lnSpc>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$8.0M in Greenspace Management to ensure that the District's </a:t>
            </a:r>
            <a:r>
              <a:rPr lang="en-US" sz="1600">
                <a:latin typeface="Neutra Text Alt"/>
                <a:cs typeface="Calibri"/>
              </a:rPr>
              <a:t>175,000 street, park &amp; school trees are healthy.</a:t>
            </a:r>
            <a:endParaRPr lang="en-US">
              <a:solidFill>
                <a:schemeClr val="dk1"/>
              </a:solidFill>
              <a:latin typeface="Neutra Text Alt"/>
              <a:cs typeface="Calibri"/>
            </a:endParaRPr>
          </a:p>
          <a:p>
            <a:pPr marL="742950" lvl="2" indent="-285750">
              <a:lnSpc>
                <a:spcPct val="120000"/>
              </a:lnSpc>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$4.5M in Tree Planting to keep the District on track to achieve a 40% tree canopy by 2032.</a:t>
            </a:r>
            <a:endParaRPr lang="en-US">
              <a:solidFill>
                <a:schemeClr val="dk1"/>
              </a:solidFill>
              <a:latin typeface="Neutra Text Alt"/>
              <a:cs typeface="Calibri"/>
            </a:endParaRPr>
          </a:p>
          <a:p>
            <a:pPr marL="285750" lvl="1" indent="-285750">
              <a:lnSpc>
                <a:spcPct val="120000"/>
              </a:lnSpc>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98% of all street tree boxes are currently planted, DDOT needs to maintain these assets and expand into public spaces at schools/parks.</a:t>
            </a:r>
          </a:p>
        </p:txBody>
      </p:sp>
    </p:spTree>
    <p:extLst>
      <p:ext uri="{BB962C8B-B14F-4D97-AF65-F5344CB8AC3E}">
        <p14:creationId xmlns:p14="http://schemas.microsoft.com/office/powerpoint/2010/main" val="3390593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Clr>
                <a:srgbClr val="F32837"/>
              </a:buClr>
              <a:buSzPct val="25000"/>
              <a:buNone/>
            </a:pPr>
            <a:r>
              <a:rPr lang="en-US" sz="2000">
                <a:solidFill>
                  <a:srgbClr val="F32837"/>
                </a:solidFill>
                <a:latin typeface="Neutra Text"/>
                <a:ea typeface="Calibri"/>
                <a:cs typeface="Calibri"/>
              </a:rPr>
              <a:t>DC Circulator  </a:t>
            </a:r>
            <a:endParaRPr lang="en-US" sz="2000" b="0" i="0" u="none" strike="noStrike" cap="none">
              <a:solidFill>
                <a:srgbClr val="F32837"/>
              </a:solidFill>
              <a:latin typeface="Neutra Text"/>
              <a:ea typeface="Calibri"/>
              <a:cs typeface="Calibri"/>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25</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marL="0" marR="0" lvl="0" indent="0" algn="l">
              <a:lnSpc>
                <a:spcPct val="100000"/>
              </a:lnSpc>
              <a:spcBef>
                <a:spcPts val="0"/>
              </a:spcBef>
              <a:spcAft>
                <a:spcPts val="0"/>
              </a:spcAft>
              <a:buNone/>
            </a:pPr>
            <a:r>
              <a:rPr lang="en-US" sz="2400">
                <a:solidFill>
                  <a:srgbClr val="293E6B"/>
                </a:solidFill>
                <a:latin typeface="Neutra Text"/>
                <a:cs typeface="Arial"/>
                <a:sym typeface="Avenir"/>
              </a:rPr>
              <a:t>Sustainability</a:t>
            </a:r>
            <a:endParaRPr lang="en-US"/>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sp>
        <p:nvSpPr>
          <p:cNvPr id="9" name="Shape 645"/>
          <p:cNvSpPr txBox="1"/>
          <p:nvPr/>
        </p:nvSpPr>
        <p:spPr>
          <a:xfrm>
            <a:off x="549274" y="1524000"/>
            <a:ext cx="7985125" cy="4534702"/>
          </a:xfrm>
          <a:prstGeom prst="rect">
            <a:avLst/>
          </a:prstGeom>
          <a:noFill/>
          <a:ln>
            <a:noFill/>
          </a:ln>
        </p:spPr>
        <p:txBody>
          <a:bodyPr lIns="91425" tIns="45700" rIns="91425" bIns="45700" anchor="t" anchorCtr="0">
            <a:noAutofit/>
          </a:bodyPr>
          <a:lstStyle/>
          <a:p>
            <a:pPr marL="457200" indent="-457200">
              <a:buAutoNum type="arabicPeriod"/>
            </a:pPr>
            <a:endParaRPr lang="en-US" sz="2000">
              <a:solidFill>
                <a:schemeClr val="dk1"/>
              </a:solidFill>
              <a:ea typeface="Calibri"/>
              <a:cs typeface="Calibri"/>
              <a:sym typeface="Calibri"/>
            </a:endParaRPr>
          </a:p>
          <a:p>
            <a:pPr marL="457200" indent="-457200">
              <a:buAutoNum type="arabicPeriod"/>
            </a:pPr>
            <a:endParaRPr lang="en-US" sz="2000">
              <a:solidFill>
                <a:schemeClr val="dk1"/>
              </a:solidFill>
              <a:ea typeface="Calibri"/>
              <a:cs typeface="Calibri"/>
              <a:sym typeface="Calibri"/>
            </a:endParaRPr>
          </a:p>
          <a:p>
            <a:pPr lvl="0"/>
            <a:endParaRPr lang="en-US">
              <a:solidFill>
                <a:schemeClr val="dk1"/>
              </a:solidFill>
              <a:ea typeface="Calibri"/>
              <a:cs typeface="Calibri"/>
              <a:sym typeface="Calibri"/>
            </a:endParaRPr>
          </a:p>
          <a:p>
            <a:pPr marL="342900" lvl="0" indent="-342900">
              <a:buFont typeface="+mj-lt"/>
              <a:buAutoNum type="arabicPeriod"/>
            </a:pPr>
            <a:endParaRPr lang="en-US">
              <a:solidFill>
                <a:schemeClr val="dk1"/>
              </a:solidFill>
              <a:ea typeface="Calibri"/>
              <a:cs typeface="Calibri"/>
              <a:sym typeface="Calibri"/>
            </a:endParaRPr>
          </a:p>
        </p:txBody>
      </p: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sz="1200">
              <a:solidFill>
                <a:schemeClr val="dk1"/>
              </a:solidFill>
            </a:endParaRPr>
          </a:p>
        </p:txBody>
      </p:sp>
      <p:pic>
        <p:nvPicPr>
          <p:cNvPr id="14" name="Picture 13"/>
          <p:cNvPicPr>
            <a:picLocks noChangeAspect="1"/>
          </p:cNvPicPr>
          <p:nvPr/>
        </p:nvPicPr>
        <p:blipFill>
          <a:blip r:embed="rId4"/>
          <a:stretch>
            <a:fillRect/>
          </a:stretch>
        </p:blipFill>
        <p:spPr>
          <a:xfrm>
            <a:off x="8156560" y="100084"/>
            <a:ext cx="755677" cy="731520"/>
          </a:xfrm>
          <a:prstGeom prst="rect">
            <a:avLst/>
          </a:prstGeom>
        </p:spPr>
      </p:pic>
      <p:sp>
        <p:nvSpPr>
          <p:cNvPr id="3" name="Rectangle 2">
            <a:extLst>
              <a:ext uri="{FF2B5EF4-FFF2-40B4-BE49-F238E27FC236}">
                <a16:creationId xmlns:a16="http://schemas.microsoft.com/office/drawing/2014/main" id="{D743FF83-CD9A-4F79-AFE2-293B68576C1E}"/>
              </a:ext>
            </a:extLst>
          </p:cNvPr>
          <p:cNvSpPr/>
          <p:nvPr/>
        </p:nvSpPr>
        <p:spPr>
          <a:xfrm>
            <a:off x="463000" y="1400175"/>
            <a:ext cx="4487246" cy="5415585"/>
          </a:xfrm>
          <a:prstGeom prst="rect">
            <a:avLst/>
          </a:prstGeom>
        </p:spPr>
        <p:txBody>
          <a:bodyPr wrap="square" lIns="91440" tIns="45720" rIns="91440" bIns="45720" anchor="t">
            <a:spAutoFit/>
          </a:bodyPr>
          <a:lstStyle/>
          <a:p>
            <a:pPr marL="285750" lvl="1" indent="-285750">
              <a:lnSpc>
                <a:spcPct val="120000"/>
              </a:lnSpc>
              <a:spcBef>
                <a:spcPts val="560"/>
              </a:spcBef>
              <a:buClr>
                <a:schemeClr val="dk1"/>
              </a:buClr>
              <a:buSzPct val="100000"/>
              <a:buFont typeface="Arial" panose="020B0604020202020204" pitchFamily="34" charset="0"/>
              <a:buChar char="•"/>
            </a:pPr>
            <a:r>
              <a:rPr lang="en-US" sz="1600">
                <a:latin typeface="Neutra Text Alt"/>
                <a:ea typeface="Calibri"/>
                <a:cs typeface="Calibri"/>
              </a:rPr>
              <a:t>Mayor Bowser's budget makes a sustained  investment in Circulator – more than twice the FY 2021 levels.</a:t>
            </a:r>
            <a:endParaRPr lang="en-US">
              <a:cs typeface="Calibri"/>
            </a:endParaRPr>
          </a:p>
          <a:p>
            <a:pPr marL="285750" lvl="1" indent="-285750">
              <a:lnSpc>
                <a:spcPct val="120000"/>
              </a:lnSpc>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$11.8M will be used to build-out the existing facility at South Capitol Street to house, maintain, and charge the growing electric fleet.</a:t>
            </a:r>
          </a:p>
          <a:p>
            <a:pPr marL="285750" lvl="1" indent="-285750">
              <a:lnSpc>
                <a:spcPct val="120000"/>
              </a:lnSpc>
              <a:spcBef>
                <a:spcPts val="560"/>
              </a:spcBef>
              <a:buClr>
                <a:srgbClr val="000000"/>
              </a:buClr>
              <a:buSzPct val="100000"/>
              <a:buFont typeface="Arial,Sans-Serif" panose="020B0604020202020204" pitchFamily="34" charset="0"/>
              <a:buChar char="•"/>
            </a:pPr>
            <a:r>
              <a:rPr lang="en-US" sz="1600">
                <a:solidFill>
                  <a:schemeClr val="dk1"/>
                </a:solidFill>
                <a:latin typeface="Neutra Text Alt"/>
                <a:cs typeface="Calibri"/>
              </a:rPr>
              <a:t>$7.6M will come from the Federal Transit Administration and the VW settlement and will allow DDOT to procure 17 electric buses (14 new, 3 replacement).</a:t>
            </a:r>
            <a:endParaRPr lang="en-US" sz="1600">
              <a:solidFill>
                <a:schemeClr val="dk1"/>
              </a:solidFill>
              <a:latin typeface="Calibri"/>
              <a:cs typeface="Calibri"/>
            </a:endParaRPr>
          </a:p>
          <a:p>
            <a:pPr marL="0" lvl="1">
              <a:lnSpc>
                <a:spcPct val="120000"/>
              </a:lnSpc>
              <a:spcBef>
                <a:spcPts val="560"/>
              </a:spcBef>
              <a:buClr>
                <a:srgbClr val="000000"/>
              </a:buClr>
              <a:buSzPct val="100000"/>
            </a:pPr>
            <a:endParaRPr lang="en-US" sz="1600">
              <a:solidFill>
                <a:schemeClr val="dk1"/>
              </a:solidFill>
              <a:latin typeface="Neutra Text Alt"/>
              <a:ea typeface="+mn-lt"/>
              <a:cs typeface="+mn-lt"/>
            </a:endParaRPr>
          </a:p>
          <a:p>
            <a:pPr marL="285750" lvl="1" indent="-285750">
              <a:lnSpc>
                <a:spcPct val="120000"/>
              </a:lnSpc>
              <a:spcBef>
                <a:spcPts val="560"/>
              </a:spcBef>
              <a:buClr>
                <a:srgbClr val="000000"/>
              </a:buClr>
              <a:buSzPct val="100000"/>
              <a:buFont typeface="Arial" panose="020B0604020202020204" pitchFamily="34" charset="0"/>
              <a:buChar char="•"/>
            </a:pPr>
            <a:endParaRPr lang="en-US" sz="1600">
              <a:solidFill>
                <a:schemeClr val="dk1"/>
              </a:solidFill>
              <a:latin typeface="Neutra Text Alt"/>
              <a:cs typeface="Calibri"/>
            </a:endParaRPr>
          </a:p>
          <a:p>
            <a:pPr marL="742950" lvl="2" indent="-285750">
              <a:lnSpc>
                <a:spcPct val="120000"/>
              </a:lnSpc>
              <a:spcBef>
                <a:spcPts val="560"/>
              </a:spcBef>
              <a:buClr>
                <a:srgbClr val="000000"/>
              </a:buClr>
              <a:buSzPct val="100000"/>
              <a:buFont typeface="Arial" panose="020B0604020202020204" pitchFamily="34" charset="0"/>
              <a:buChar char="•"/>
            </a:pPr>
            <a:endParaRPr lang="en-US" sz="1600">
              <a:solidFill>
                <a:schemeClr val="dk1"/>
              </a:solidFill>
              <a:latin typeface="Neutra Text Alt"/>
              <a:cs typeface="Calibri"/>
            </a:endParaRPr>
          </a:p>
          <a:p>
            <a:pPr marL="742950" lvl="2" indent="-285750">
              <a:lnSpc>
                <a:spcPct val="120000"/>
              </a:lnSpc>
              <a:spcBef>
                <a:spcPts val="560"/>
              </a:spcBef>
              <a:buClr>
                <a:srgbClr val="000000"/>
              </a:buClr>
              <a:buSzPct val="100000"/>
              <a:buFont typeface="Arial" panose="020B0604020202020204" pitchFamily="34" charset="0"/>
              <a:buChar char="•"/>
            </a:pPr>
            <a:endParaRPr lang="en-US" sz="1600">
              <a:solidFill>
                <a:schemeClr val="dk1"/>
              </a:solidFill>
              <a:latin typeface="Neutra Text Alt"/>
              <a:cs typeface="Calibri"/>
            </a:endParaRPr>
          </a:p>
          <a:p>
            <a:pPr marL="285750" lvl="1" indent="-285750">
              <a:lnSpc>
                <a:spcPct val="120000"/>
              </a:lnSpc>
              <a:spcBef>
                <a:spcPts val="560"/>
              </a:spcBef>
              <a:buClr>
                <a:srgbClr val="000000"/>
              </a:buClr>
              <a:buSzPct val="100000"/>
              <a:buFont typeface="Arial" panose="020B0604020202020204" pitchFamily="34" charset="0"/>
              <a:buChar char="•"/>
            </a:pPr>
            <a:endParaRPr lang="en-US" sz="1600">
              <a:solidFill>
                <a:schemeClr val="dk1"/>
              </a:solidFill>
              <a:latin typeface="Neutra Text Alt"/>
              <a:cs typeface="Calibri"/>
            </a:endParaRPr>
          </a:p>
          <a:p>
            <a:pPr marL="285750" lvl="1" indent="-285750">
              <a:lnSpc>
                <a:spcPct val="120000"/>
              </a:lnSpc>
              <a:spcBef>
                <a:spcPts val="560"/>
              </a:spcBef>
              <a:buClr>
                <a:srgbClr val="000000"/>
              </a:buClr>
              <a:buSzPct val="100000"/>
              <a:buFont typeface="Arial" panose="020B0604020202020204" pitchFamily="34" charset="0"/>
              <a:buChar char="•"/>
            </a:pPr>
            <a:endParaRPr lang="en-US" sz="1600">
              <a:solidFill>
                <a:schemeClr val="dk1"/>
              </a:solidFill>
              <a:latin typeface="Neutra Text Alt"/>
              <a:cs typeface="Calibri"/>
            </a:endParaRPr>
          </a:p>
        </p:txBody>
      </p:sp>
      <p:pic>
        <p:nvPicPr>
          <p:cNvPr id="4" name="Picture 4">
            <a:extLst>
              <a:ext uri="{FF2B5EF4-FFF2-40B4-BE49-F238E27FC236}">
                <a16:creationId xmlns:a16="http://schemas.microsoft.com/office/drawing/2014/main" id="{0D322A07-8C8D-44D4-A446-820B5F4995AE}"/>
              </a:ext>
            </a:extLst>
          </p:cNvPr>
          <p:cNvPicPr>
            <a:picLocks noChangeAspect="1"/>
          </p:cNvPicPr>
          <p:nvPr/>
        </p:nvPicPr>
        <p:blipFill>
          <a:blip r:embed="rId5"/>
          <a:stretch>
            <a:fillRect/>
          </a:stretch>
        </p:blipFill>
        <p:spPr>
          <a:xfrm>
            <a:off x="4997570" y="1292841"/>
            <a:ext cx="3706483" cy="44879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85623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Box 4"/>
          <p:cNvSpPr txBox="1">
            <a:spLocks noChangeArrowheads="1"/>
          </p:cNvSpPr>
          <p:nvPr/>
        </p:nvSpPr>
        <p:spPr bwMode="auto">
          <a:xfrm>
            <a:off x="407988" y="5837238"/>
            <a:ext cx="4883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en-US" altLang="en-US" sz="2400" b="1">
                <a:solidFill>
                  <a:srgbClr val="B3B3B3"/>
                </a:solidFill>
                <a:latin typeface="Neutra Text Alt" panose="02000000000000000000" pitchFamily="50" charset="0"/>
              </a:rPr>
              <a:t>chapter five</a:t>
            </a:r>
          </a:p>
          <a:p>
            <a:r>
              <a:rPr lang="en-US" altLang="en-US" sz="2400" b="1">
                <a:solidFill>
                  <a:srgbClr val="293E6B"/>
                </a:solidFill>
                <a:latin typeface="Neutra Text Alt" panose="02000000000000000000" pitchFamily="50" charset="0"/>
              </a:rPr>
              <a:t>enjoyable spaces</a:t>
            </a:r>
          </a:p>
        </p:txBody>
      </p:sp>
      <p:pic>
        <p:nvPicPr>
          <p:cNvPr id="2" name="Picture 2">
            <a:extLst>
              <a:ext uri="{FF2B5EF4-FFF2-40B4-BE49-F238E27FC236}">
                <a16:creationId xmlns:a16="http://schemas.microsoft.com/office/drawing/2014/main" id="{C9498D8A-2352-4060-BF8A-724508D5A702}"/>
              </a:ext>
            </a:extLst>
          </p:cNvPr>
          <p:cNvPicPr>
            <a:picLocks noChangeAspect="1"/>
          </p:cNvPicPr>
          <p:nvPr/>
        </p:nvPicPr>
        <p:blipFill>
          <a:blip r:embed="rId3"/>
          <a:stretch>
            <a:fillRect/>
          </a:stretch>
        </p:blipFill>
        <p:spPr>
          <a:xfrm>
            <a:off x="-157424" y="-475745"/>
            <a:ext cx="9450474" cy="6310611"/>
          </a:xfrm>
          <a:prstGeom prst="rect">
            <a:avLst/>
          </a:prstGeom>
        </p:spPr>
      </p:pic>
    </p:spTree>
    <p:extLst>
      <p:ext uri="{BB962C8B-B14F-4D97-AF65-F5344CB8AC3E}">
        <p14:creationId xmlns:p14="http://schemas.microsoft.com/office/powerpoint/2010/main" val="1672333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Clr>
                <a:srgbClr val="F32837"/>
              </a:buClr>
              <a:buSzPct val="25000"/>
              <a:buNone/>
            </a:pPr>
            <a:r>
              <a:rPr lang="en-US" sz="2000">
                <a:solidFill>
                  <a:srgbClr val="F32837"/>
                </a:solidFill>
                <a:latin typeface="Neutra Text"/>
                <a:ea typeface="Calibri"/>
                <a:cs typeface="Calibri"/>
              </a:rPr>
              <a:t>Reimagining</a:t>
            </a:r>
            <a:r>
              <a:rPr lang="en-US" sz="2000" b="0" i="0" u="none" strike="noStrike" cap="none">
                <a:solidFill>
                  <a:srgbClr val="F32837"/>
                </a:solidFill>
                <a:latin typeface="Neutra Text"/>
                <a:ea typeface="Calibri"/>
                <a:cs typeface="Calibri"/>
              </a:rPr>
              <a:t> Public </a:t>
            </a:r>
            <a:r>
              <a:rPr lang="en-US" sz="2000">
                <a:solidFill>
                  <a:srgbClr val="F32837"/>
                </a:solidFill>
                <a:latin typeface="Neutra Text"/>
                <a:ea typeface="Calibri"/>
                <a:cs typeface="Calibri"/>
              </a:rPr>
              <a:t>Spaces</a:t>
            </a:r>
            <a:endParaRPr lang="en-US" sz="2000" b="0" i="0" u="none" strike="noStrike" cap="none">
              <a:solidFill>
                <a:srgbClr val="F32837"/>
              </a:solidFill>
              <a:latin typeface="Neutra Text"/>
              <a:ea typeface="Calibri"/>
              <a:cs typeface="Calibri"/>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27</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marL="0" marR="0" lvl="0" indent="0" algn="l">
              <a:lnSpc>
                <a:spcPct val="100000"/>
              </a:lnSpc>
              <a:spcBef>
                <a:spcPts val="0"/>
              </a:spcBef>
              <a:spcAft>
                <a:spcPts val="0"/>
              </a:spcAft>
              <a:buNone/>
            </a:pPr>
            <a:r>
              <a:rPr lang="en-US" sz="2400">
                <a:solidFill>
                  <a:srgbClr val="293E6B"/>
                </a:solidFill>
                <a:latin typeface="Neutra Text"/>
                <a:cs typeface="Arial"/>
                <a:sym typeface="Avenir"/>
              </a:rPr>
              <a:t>Enjoyable Spaces</a:t>
            </a:r>
            <a:endParaRPr lang="en-US"/>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sz="1200">
              <a:solidFill>
                <a:schemeClr val="dk1"/>
              </a:solidFill>
            </a:endParaRPr>
          </a:p>
        </p:txBody>
      </p:sp>
      <p:sp>
        <p:nvSpPr>
          <p:cNvPr id="3" name="Rectangle 2">
            <a:extLst>
              <a:ext uri="{FF2B5EF4-FFF2-40B4-BE49-F238E27FC236}">
                <a16:creationId xmlns:a16="http://schemas.microsoft.com/office/drawing/2014/main" id="{D743FF83-CD9A-4F79-AFE2-293B68576C1E}"/>
              </a:ext>
            </a:extLst>
          </p:cNvPr>
          <p:cNvSpPr/>
          <p:nvPr/>
        </p:nvSpPr>
        <p:spPr>
          <a:xfrm>
            <a:off x="4862059" y="1180560"/>
            <a:ext cx="3700086" cy="5532540"/>
          </a:xfrm>
          <a:prstGeom prst="rect">
            <a:avLst/>
          </a:prstGeom>
        </p:spPr>
        <p:txBody>
          <a:bodyPr wrap="square" lIns="91440" tIns="45720" rIns="91440" bIns="45720" anchor="t">
            <a:spAutoFit/>
          </a:bodyPr>
          <a:lstStyle/>
          <a:p>
            <a:pPr marL="285750" lvl="1" indent="-285750">
              <a:lnSpc>
                <a:spcPct val="120000"/>
              </a:lnSpc>
              <a:spcBef>
                <a:spcPts val="560"/>
              </a:spcBef>
              <a:buClr>
                <a:schemeClr val="dk1"/>
              </a:buClr>
              <a:buSzPct val="100000"/>
              <a:buFont typeface="Arial" panose="020B0604020202020204" pitchFamily="34" charset="0"/>
              <a:buChar char="•"/>
            </a:pPr>
            <a:r>
              <a:rPr lang="en-US" sz="1300">
                <a:latin typeface="Neutra Text"/>
                <a:ea typeface="+mn-lt"/>
                <a:cs typeface="+mn-lt"/>
              </a:rPr>
              <a:t>Open Streets events are a key catalyst for reengaging residents and visitors with businesses and the transportation network in downtown and across all eight wards.  </a:t>
            </a:r>
            <a:r>
              <a:rPr lang="en-US" sz="1300">
                <a:latin typeface="Neutra Text Alt"/>
                <a:ea typeface="+mn-lt"/>
                <a:cs typeface="+mn-lt"/>
              </a:rPr>
              <a:t>Arts-in-the-ROW (AROW) is a new program within DDOT that facilitates art installations in the public realm to emphasize safety and engagement through placemaking. </a:t>
            </a:r>
            <a:endParaRPr lang="en-US" sz="1300">
              <a:latin typeface="Neutra Text"/>
              <a:ea typeface="+mn-lt"/>
              <a:cs typeface="+mn-lt"/>
            </a:endParaRPr>
          </a:p>
          <a:p>
            <a:pPr marL="285750" lvl="1" indent="-285750">
              <a:lnSpc>
                <a:spcPct val="120000"/>
              </a:lnSpc>
              <a:spcBef>
                <a:spcPts val="560"/>
              </a:spcBef>
              <a:buClr>
                <a:srgbClr val="000000"/>
              </a:buClr>
              <a:buSzPct val="100000"/>
              <a:buFont typeface="Arial" panose="020B0604020202020204" pitchFamily="34" charset="0"/>
              <a:buChar char="•"/>
            </a:pPr>
            <a:endParaRPr lang="en-US" sz="1300">
              <a:latin typeface="Neutra Text Alt"/>
              <a:ea typeface="+mn-lt"/>
              <a:cs typeface="+mn-lt"/>
            </a:endParaRPr>
          </a:p>
          <a:p>
            <a:pPr marL="285750" lvl="1" indent="-285750">
              <a:lnSpc>
                <a:spcPct val="120000"/>
              </a:lnSpc>
              <a:spcBef>
                <a:spcPts val="560"/>
              </a:spcBef>
              <a:buClr>
                <a:srgbClr val="000000"/>
              </a:buClr>
              <a:buSzPct val="100000"/>
              <a:buFont typeface="Arial" panose="020B0604020202020204" pitchFamily="34" charset="0"/>
              <a:buChar char="•"/>
            </a:pPr>
            <a:r>
              <a:rPr lang="en-US" sz="1300">
                <a:latin typeface="Neutra Text"/>
                <a:ea typeface="+mn-lt"/>
                <a:cs typeface="+mn-lt"/>
              </a:rPr>
              <a:t>The Mayor's budget makes investments in economic and public space recovery and achieves moveDC goals by implementing innovative open space infrastructure and placemaking in the District, with $55K provided for AROW installations and $3.9M for  DDOT to coordinate and plan a suite of Open Streets events in every ward- including a signature event on 7th Street NW from U Street to the Wharf.</a:t>
            </a:r>
            <a:endParaRPr lang="en-US" sz="1300">
              <a:latin typeface="Neutra Text"/>
              <a:ea typeface="Calibri"/>
              <a:cs typeface="Calibri"/>
            </a:endParaRPr>
          </a:p>
          <a:p>
            <a:pPr marL="285750" lvl="1" indent="-285750">
              <a:lnSpc>
                <a:spcPct val="120000"/>
              </a:lnSpc>
              <a:spcBef>
                <a:spcPts val="560"/>
              </a:spcBef>
              <a:buClr>
                <a:srgbClr val="000000"/>
              </a:buClr>
              <a:buSzPct val="100000"/>
              <a:buFont typeface="Arial" panose="020B0604020202020204" pitchFamily="34" charset="0"/>
              <a:buChar char="•"/>
            </a:pPr>
            <a:endParaRPr lang="en-US" sz="1600">
              <a:latin typeface="Neutra Text Alt"/>
              <a:ea typeface="Calibri"/>
              <a:cs typeface="Calibri"/>
            </a:endParaRPr>
          </a:p>
          <a:p>
            <a:pPr marL="285750" lvl="1" indent="-285750">
              <a:lnSpc>
                <a:spcPct val="120000"/>
              </a:lnSpc>
              <a:spcBef>
                <a:spcPts val="560"/>
              </a:spcBef>
              <a:buClr>
                <a:srgbClr val="000000"/>
              </a:buClr>
              <a:buSzPct val="100000"/>
              <a:buFont typeface="Arial" panose="020B0604020202020204" pitchFamily="34" charset="0"/>
              <a:buChar char="•"/>
            </a:pPr>
            <a:endParaRPr lang="en-US" sz="1600">
              <a:solidFill>
                <a:schemeClr val="dk1"/>
              </a:solidFill>
              <a:latin typeface="Neutra Text Alt"/>
              <a:ea typeface="+mn-lt"/>
              <a:cs typeface="Calibri"/>
            </a:endParaRPr>
          </a:p>
        </p:txBody>
      </p:sp>
      <p:pic>
        <p:nvPicPr>
          <p:cNvPr id="13" name="Picture 12" descr="Icon&#10;&#10;Description automatically generated">
            <a:extLst>
              <a:ext uri="{FF2B5EF4-FFF2-40B4-BE49-F238E27FC236}">
                <a16:creationId xmlns:a16="http://schemas.microsoft.com/office/drawing/2014/main" id="{CCCADA4C-A97A-48F2-9B31-738AB8F752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893" y="146289"/>
            <a:ext cx="848672" cy="638740"/>
          </a:xfrm>
          <a:prstGeom prst="rect">
            <a:avLst/>
          </a:prstGeom>
        </p:spPr>
      </p:pic>
      <p:pic>
        <p:nvPicPr>
          <p:cNvPr id="4" name="Picture 4">
            <a:extLst>
              <a:ext uri="{FF2B5EF4-FFF2-40B4-BE49-F238E27FC236}">
                <a16:creationId xmlns:a16="http://schemas.microsoft.com/office/drawing/2014/main" id="{A136B75A-BAF3-4A15-A181-E0A3CE0F5125}"/>
              </a:ext>
            </a:extLst>
          </p:cNvPr>
          <p:cNvPicPr>
            <a:picLocks noChangeAspect="1"/>
          </p:cNvPicPr>
          <p:nvPr/>
        </p:nvPicPr>
        <p:blipFill rotWithShape="1">
          <a:blip r:embed="rId5"/>
          <a:srcRect t="4259" r="9055" b="475"/>
          <a:stretch/>
        </p:blipFill>
        <p:spPr>
          <a:xfrm>
            <a:off x="2343175" y="3430603"/>
            <a:ext cx="1822438" cy="1188685"/>
          </a:xfrm>
          <a:prstGeom prst="rect">
            <a:avLst/>
          </a:prstGeom>
          <a:ln>
            <a:noFill/>
          </a:ln>
          <a:effectLst>
            <a:outerShdw blurRad="190500" algn="tl" rotWithShape="0">
              <a:srgbClr val="000000">
                <a:alpha val="70000"/>
              </a:srgbClr>
            </a:outerShdw>
          </a:effectLst>
        </p:spPr>
      </p:pic>
      <p:pic>
        <p:nvPicPr>
          <p:cNvPr id="5" name="Picture 5">
            <a:extLst>
              <a:ext uri="{FF2B5EF4-FFF2-40B4-BE49-F238E27FC236}">
                <a16:creationId xmlns:a16="http://schemas.microsoft.com/office/drawing/2014/main" id="{34BAF3DF-81D3-4FC7-BC07-E94F4136365D}"/>
              </a:ext>
            </a:extLst>
          </p:cNvPr>
          <p:cNvPicPr>
            <a:picLocks noChangeAspect="1"/>
          </p:cNvPicPr>
          <p:nvPr/>
        </p:nvPicPr>
        <p:blipFill>
          <a:blip r:embed="rId6"/>
          <a:stretch>
            <a:fillRect/>
          </a:stretch>
        </p:blipFill>
        <p:spPr>
          <a:xfrm>
            <a:off x="392685" y="3427426"/>
            <a:ext cx="1817006" cy="1196960"/>
          </a:xfrm>
          <a:prstGeom prst="rect">
            <a:avLst/>
          </a:prstGeom>
          <a:ln>
            <a:noFill/>
          </a:ln>
          <a:effectLst>
            <a:outerShdw blurRad="190500" algn="tl" rotWithShape="0">
              <a:srgbClr val="000000">
                <a:alpha val="70000"/>
              </a:srgbClr>
            </a:outerShdw>
          </a:effectLst>
        </p:spPr>
      </p:pic>
      <p:pic>
        <p:nvPicPr>
          <p:cNvPr id="6" name="Picture 6">
            <a:extLst>
              <a:ext uri="{FF2B5EF4-FFF2-40B4-BE49-F238E27FC236}">
                <a16:creationId xmlns:a16="http://schemas.microsoft.com/office/drawing/2014/main" id="{EBC02C9E-7673-4990-A23A-E134CF7B0651}"/>
              </a:ext>
            </a:extLst>
          </p:cNvPr>
          <p:cNvPicPr>
            <a:picLocks noChangeAspect="1"/>
          </p:cNvPicPr>
          <p:nvPr/>
        </p:nvPicPr>
        <p:blipFill>
          <a:blip r:embed="rId7"/>
          <a:stretch>
            <a:fillRect/>
          </a:stretch>
        </p:blipFill>
        <p:spPr>
          <a:xfrm>
            <a:off x="2342592" y="4713109"/>
            <a:ext cx="1819337" cy="1228442"/>
          </a:xfrm>
          <a:prstGeom prst="rect">
            <a:avLst/>
          </a:prstGeom>
          <a:ln>
            <a:noFill/>
          </a:ln>
          <a:effectLst>
            <a:outerShdw blurRad="190500" algn="tl" rotWithShape="0">
              <a:srgbClr val="000000">
                <a:alpha val="70000"/>
              </a:srgbClr>
            </a:outerShdw>
          </a:effectLst>
        </p:spPr>
      </p:pic>
      <p:pic>
        <p:nvPicPr>
          <p:cNvPr id="8" name="Picture 11">
            <a:extLst>
              <a:ext uri="{FF2B5EF4-FFF2-40B4-BE49-F238E27FC236}">
                <a16:creationId xmlns:a16="http://schemas.microsoft.com/office/drawing/2014/main" id="{9BBA4FF2-FCC5-4A3F-9D48-8EF3FB68BF1C}"/>
              </a:ext>
            </a:extLst>
          </p:cNvPr>
          <p:cNvPicPr>
            <a:picLocks noChangeAspect="1"/>
          </p:cNvPicPr>
          <p:nvPr/>
        </p:nvPicPr>
        <p:blipFill rotWithShape="1">
          <a:blip r:embed="rId8"/>
          <a:srcRect t="14336" r="347" b="14336"/>
          <a:stretch/>
        </p:blipFill>
        <p:spPr>
          <a:xfrm>
            <a:off x="389381" y="4713741"/>
            <a:ext cx="1822962" cy="1225975"/>
          </a:xfrm>
          <a:prstGeom prst="rect">
            <a:avLst/>
          </a:prstGeom>
          <a:ln>
            <a:noFill/>
          </a:ln>
          <a:effectLst>
            <a:outerShdw blurRad="190500" algn="tl" rotWithShape="0">
              <a:srgbClr val="000000">
                <a:alpha val="70000"/>
              </a:srgbClr>
            </a:outerShdw>
          </a:effectLst>
        </p:spPr>
      </p:pic>
      <p:pic>
        <p:nvPicPr>
          <p:cNvPr id="9" name="Picture 11">
            <a:extLst>
              <a:ext uri="{FF2B5EF4-FFF2-40B4-BE49-F238E27FC236}">
                <a16:creationId xmlns:a16="http://schemas.microsoft.com/office/drawing/2014/main" id="{5B60E5A3-3585-4E88-999F-66B37B7E018B}"/>
              </a:ext>
            </a:extLst>
          </p:cNvPr>
          <p:cNvPicPr>
            <a:picLocks noChangeAspect="1"/>
          </p:cNvPicPr>
          <p:nvPr/>
        </p:nvPicPr>
        <p:blipFill rotWithShape="1">
          <a:blip r:embed="rId9"/>
          <a:srcRect t="7865" b="10286"/>
          <a:stretch/>
        </p:blipFill>
        <p:spPr>
          <a:xfrm>
            <a:off x="1244974" y="1580368"/>
            <a:ext cx="2733675" cy="14945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49439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Box 4"/>
          <p:cNvSpPr txBox="1">
            <a:spLocks noChangeArrowheads="1"/>
          </p:cNvSpPr>
          <p:nvPr/>
        </p:nvSpPr>
        <p:spPr bwMode="auto">
          <a:xfrm>
            <a:off x="407988" y="5837238"/>
            <a:ext cx="4883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en-US" altLang="en-US" sz="2400" b="1">
                <a:solidFill>
                  <a:srgbClr val="B3B3B3"/>
                </a:solidFill>
                <a:latin typeface="Neutra Text Alt" panose="02000000000000000000" pitchFamily="50" charset="0"/>
                <a:ea typeface="MS PGothic"/>
              </a:rPr>
              <a:t>chapter six</a:t>
            </a:r>
          </a:p>
          <a:p>
            <a:r>
              <a:rPr lang="en-US" altLang="en-US" sz="2400" b="1">
                <a:solidFill>
                  <a:srgbClr val="293E6B"/>
                </a:solidFill>
                <a:latin typeface="Neutra Text Alt" panose="02000000000000000000" pitchFamily="50" charset="0"/>
                <a:ea typeface="MS PGothic"/>
              </a:rPr>
              <a:t>project delivery</a:t>
            </a:r>
          </a:p>
        </p:txBody>
      </p:sp>
      <p:pic>
        <p:nvPicPr>
          <p:cNvPr id="6148" name="Picture 4" descr="https://usgovtexas1-mediap.svc.ms/transform/thumbnail?provider=spo&amp;inputFormat=jpg&amp;cs=fFNQTw&amp;docid=https%3A%2F%2Fdcgovict-my.sharepoint.com%3A443%2F_api%2Fv2.0%2Fdrives%2Fb!qXFuAua_UUG3piuxE2uWCje4SmtYlQpCpcOW04fDcsL8VYCYLK-eQ52FSs_-MpJu%2Fitems%2F01SUOE7BYHNNLW6KP5UBE2GRUFXRQA23GJ%3Fversion%3DPublished&amp;access_token=eyJ0eXAiOiJKV1QiLCJhbGciOiJub25lIn0.eyJhdWQiOiIwMDAwMDAwMy0wMDAwLTBmZjEtY2UwMC0wMDAwMDAwMDAwMDAvZGNnb3ZpY3QtbXkuc2hhcmVwb2ludC5jb21AOGZlNDQ5ZjEtOGI5NC00ZmI3LTk5MDYtNmY5MzlkYTgyZDczIiwiaXNzIjoiMDAwMDAwMDMtMDAwMC0wZmYxLWNlMDAtMDAwMDAwMDAwMDAwIiwibmJmIjoiMTYxNzYxMzE5OSIsImV4cCI6IjE2MTc2MzQ3OTkiLCJlbmRwb2ludHVybCI6IlcreUJpMmhmbGhYTUFIYVVSSTNjbEZtLzd6bzlrei9TUFdxVk5lSnpxalU9IiwiZW5kcG9pbnR1cmxMZW5ndGgiOiIxMTgiLCJpc2xvb3BiYWNrIjoiVHJ1ZSIsInZlciI6Imhhc2hlZHByb29mdG9rZW4iLCJzaXRlaWQiOiJNREkyWlRjeFlUa3RZbVpsTmkwME1UVXhMV0kzWVRZdE1tSmlNVEV6Tm1JNU5qQmgiLCJuYW1laWQiOiIwIy5mfG1lbWJlcnNoaXB8cHJldmVzekBkZG90LmRjLmdvdiIsIm5paSI6Im1pY3Jvc29mdC5zaGFyZXBvaW50IiwiaXN1c2VyIjoidHJ1ZSIsImNhY2hla2V5IjoiMGguZnxtZW1iZXJzaGlwfDEwMDM3ZmZlYTFhZjhhMmRAbGl2ZS5jb20iLCJ0dCI6IjAiLCJ1c2VQZXJzaXN0ZW50Q29va2llIjoiMiJ9.YjZVZm4wL2E2Tmp2V0FxZVVYT0h3VEk3cTdDcm5ITXJiclRncElob016cz0&amp;encodeFailures=1&amp;width=1697&amp;height=953&amp;srcWidth=5249&amp;srcHeight=2949"/>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5000"/>
                    </a14:imgEffect>
                  </a14:imgLayer>
                </a14:imgProps>
              </a:ext>
              <a:ext uri="{28A0092B-C50C-407E-A947-70E740481C1C}">
                <a14:useLocalDpi xmlns:a14="http://schemas.microsoft.com/office/drawing/2010/main" val="0"/>
              </a:ext>
            </a:extLst>
          </a:blip>
          <a:srcRect/>
          <a:stretch>
            <a:fillRect/>
          </a:stretch>
        </p:blipFill>
        <p:spPr bwMode="auto">
          <a:xfrm>
            <a:off x="-956945" y="-327660"/>
            <a:ext cx="10977787" cy="6164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264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83079" y="982453"/>
            <a:ext cx="8229600" cy="434976"/>
          </a:xfrm>
          <a:prstGeom prst="rect">
            <a:avLst/>
          </a:prstGeom>
          <a:noFill/>
          <a:ln>
            <a:noFill/>
          </a:ln>
        </p:spPr>
        <p:txBody>
          <a:bodyPr lIns="91425" tIns="45700" rIns="91425" bIns="45700" anchor="t" anchorCtr="0">
            <a:noAutofit/>
          </a:bodyPr>
          <a:lstStyle/>
          <a:p>
            <a:pPr marL="0" indent="0">
              <a:spcBef>
                <a:spcPts val="0"/>
              </a:spcBef>
              <a:buClr>
                <a:srgbClr val="F32837"/>
              </a:buClr>
              <a:buSzPct val="25000"/>
              <a:buNone/>
            </a:pPr>
            <a:r>
              <a:rPr lang="en-US" sz="2000">
                <a:solidFill>
                  <a:srgbClr val="F32837"/>
                </a:solidFill>
                <a:latin typeface="Neutra Text Alt"/>
                <a:ea typeface="Calibri"/>
                <a:cs typeface="Calibri"/>
              </a:rPr>
              <a:t>K Street Transitway</a:t>
            </a:r>
            <a:endParaRPr lang="en-US" sz="2000" b="0" i="0" u="none" strike="noStrike" cap="none">
              <a:solidFill>
                <a:srgbClr val="F32837"/>
              </a:solidFill>
              <a:latin typeface="Neutra Text Alt"/>
              <a:ea typeface="Calibri"/>
              <a:cs typeface="Calibri"/>
              <a:sym typeface="Calibri"/>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Neutra Text Alt"/>
                <a:ea typeface="Calibri"/>
                <a:cs typeface="Calibri"/>
                <a:sym typeface="Calibri"/>
              </a:rPr>
              <a:t>29</a:t>
            </a:fld>
            <a:endParaRPr lang="en-US" sz="1200" b="0" i="0" u="none">
              <a:solidFill>
                <a:srgbClr val="898989"/>
              </a:solidFill>
              <a:latin typeface="Neutra Text Alt"/>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a:buClr>
                <a:srgbClr val="293E6B"/>
              </a:buClr>
              <a:buSzPct val="25000"/>
            </a:pPr>
            <a:r>
              <a:rPr lang="en-US" sz="2400">
                <a:solidFill>
                  <a:srgbClr val="293E6B"/>
                </a:solidFill>
                <a:latin typeface="Neutra Text"/>
                <a:ea typeface="Avenir"/>
                <a:cs typeface="Arial"/>
                <a:sym typeface="Avenir"/>
              </a:rPr>
              <a:t>Project Delivery</a:t>
            </a:r>
            <a:endParaRPr lang="en-US" sz="2400" b="0" i="0" u="none">
              <a:solidFill>
                <a:srgbClr val="FF0000"/>
              </a:solidFill>
              <a:latin typeface="Neutra Text" panose="02000000000000000000" pitchFamily="50" charset="0"/>
              <a:ea typeface="Avenir"/>
              <a:cs typeface="Arial" panose="020B0604020202020204" pitchFamily="34" charset="0"/>
              <a:sym typeface="Avenir"/>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Neutra Text Alt"/>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Neutra Text Alt"/>
                <a:ea typeface="Cambria"/>
                <a:cs typeface="Cambria"/>
                <a:sym typeface="Cambria"/>
              </a:rPr>
              <a:t>June 10, 2021</a:t>
            </a:r>
            <a:endParaRPr lang="en-US">
              <a:solidFill>
                <a:schemeClr val="dk1"/>
              </a:solidFill>
              <a:latin typeface="Neutra Text Alt"/>
            </a:endParaRPr>
          </a:p>
        </p:txBody>
      </p:sp>
      <p:pic>
        <p:nvPicPr>
          <p:cNvPr id="13" name="Picture 12">
            <a:extLst>
              <a:ext uri="{FF2B5EF4-FFF2-40B4-BE49-F238E27FC236}">
                <a16:creationId xmlns:a16="http://schemas.microsoft.com/office/drawing/2014/main" id="{86836BA4-AE82-4311-A327-A1449A0CB272}"/>
              </a:ext>
            </a:extLst>
          </p:cNvPr>
          <p:cNvPicPr>
            <a:picLocks noChangeAspect="1"/>
          </p:cNvPicPr>
          <p:nvPr/>
        </p:nvPicPr>
        <p:blipFill>
          <a:blip r:embed="rId4"/>
          <a:stretch>
            <a:fillRect/>
          </a:stretch>
        </p:blipFill>
        <p:spPr>
          <a:xfrm>
            <a:off x="313699" y="2102262"/>
            <a:ext cx="3644479" cy="2922270"/>
          </a:xfrm>
          <a:prstGeom prst="rect">
            <a:avLst/>
          </a:prstGeom>
          <a:ln>
            <a:noFill/>
          </a:ln>
          <a:effectLst>
            <a:outerShdw blurRad="190500" algn="tl" rotWithShape="0">
              <a:srgbClr val="000000">
                <a:alpha val="70000"/>
              </a:srgbClr>
            </a:outerShdw>
          </a:effectLst>
        </p:spPr>
      </p:pic>
      <p:sp>
        <p:nvSpPr>
          <p:cNvPr id="15" name="Content Placeholder 1">
            <a:extLst>
              <a:ext uri="{FF2B5EF4-FFF2-40B4-BE49-F238E27FC236}">
                <a16:creationId xmlns:a16="http://schemas.microsoft.com/office/drawing/2014/main" id="{CEB8E4FB-5867-402B-8631-4FF45A6F4635}"/>
              </a:ext>
            </a:extLst>
          </p:cNvPr>
          <p:cNvSpPr txBox="1">
            <a:spLocks/>
          </p:cNvSpPr>
          <p:nvPr/>
        </p:nvSpPr>
        <p:spPr>
          <a:xfrm>
            <a:off x="4293844" y="1240351"/>
            <a:ext cx="4523321" cy="4662180"/>
          </a:xfrm>
          <a:prstGeom prst="rect">
            <a:avLst/>
          </a:prstGeom>
        </p:spPr>
        <p:txBody>
          <a:bodyPr vert="horz" lIns="101823" tIns="50911" rIns="101823" bIns="50911" anchor="t">
            <a:noAutofit/>
          </a:bodyPr>
          <a:lstStyle>
            <a:lvl1pPr marL="572755" indent="-572755" algn="l" rtl="0" eaLnBrk="1" latinLnBrk="0" hangingPunct="1">
              <a:spcBef>
                <a:spcPts val="780"/>
              </a:spcBef>
              <a:buClrTx/>
              <a:buSzPct val="60000"/>
              <a:buFont typeface="Arial" panose="020B0604020202020204" pitchFamily="34" charset="0"/>
              <a:buChar char="•"/>
              <a:defRPr kumimoji="0" sz="3200" kern="1200">
                <a:solidFill>
                  <a:schemeClr val="tx1"/>
                </a:solidFill>
                <a:latin typeface="+mn-lt"/>
                <a:ea typeface="+mn-ea"/>
                <a:cs typeface="+mn-cs"/>
              </a:defRPr>
            </a:lvl1pPr>
            <a:lvl2pPr marL="980046" indent="-572755" algn="l" rtl="0" eaLnBrk="1" latinLnBrk="0" hangingPunct="1">
              <a:spcBef>
                <a:spcPts val="613"/>
              </a:spcBef>
              <a:buClrTx/>
              <a:buSzPct val="70000"/>
              <a:buFont typeface="Arial" panose="020B0604020202020204" pitchFamily="34" charset="0"/>
              <a:buChar char="•"/>
              <a:defRPr kumimoji="0" sz="2900" kern="1200">
                <a:solidFill>
                  <a:schemeClr val="tx1"/>
                </a:solidFill>
                <a:latin typeface="+mn-lt"/>
                <a:ea typeface="+mn-ea"/>
                <a:cs typeface="+mn-cs"/>
              </a:defRPr>
            </a:lvl2pPr>
            <a:lvl3pPr marL="1272787" indent="-509115" algn="l" rtl="0" eaLnBrk="1" latinLnBrk="0" hangingPunct="1">
              <a:spcBef>
                <a:spcPts val="557"/>
              </a:spcBef>
              <a:buClrTx/>
              <a:buSzPct val="75000"/>
              <a:buFont typeface="Arial" panose="020B0604020202020204" pitchFamily="34" charset="0"/>
              <a:buChar char="•"/>
              <a:defRPr kumimoji="0" sz="2600" kern="1200">
                <a:solidFill>
                  <a:schemeClr val="tx1"/>
                </a:solidFill>
                <a:latin typeface="+mn-lt"/>
                <a:ea typeface="+mn-ea"/>
                <a:cs typeface="+mn-cs"/>
              </a:defRPr>
            </a:lvl3pPr>
            <a:lvl4pPr marL="1781900" indent="-509115" algn="l" rtl="0" eaLnBrk="1" latinLnBrk="0" hangingPunct="1">
              <a:spcBef>
                <a:spcPts val="446"/>
              </a:spcBef>
              <a:buClrTx/>
              <a:buSzPct val="75000"/>
              <a:buFont typeface="Arial" panose="020B0604020202020204" pitchFamily="34" charset="0"/>
              <a:buChar char="•"/>
              <a:defRPr kumimoji="0" sz="2200" kern="1200">
                <a:solidFill>
                  <a:schemeClr val="tx1"/>
                </a:solidFill>
                <a:latin typeface="+mn-lt"/>
                <a:ea typeface="+mn-ea"/>
                <a:cs typeface="+mn-cs"/>
              </a:defRPr>
            </a:lvl4pPr>
            <a:lvl5pPr marL="2291015" indent="-509115" algn="l" rtl="0" eaLnBrk="1" latinLnBrk="0" hangingPunct="1">
              <a:spcBef>
                <a:spcPts val="446"/>
              </a:spcBef>
              <a:buClrTx/>
              <a:buSzPct val="65000"/>
              <a:buFont typeface="Arial" panose="020B0604020202020204" pitchFamily="34" charset="0"/>
              <a:buChar char="•"/>
              <a:defRPr kumimoji="0" sz="2200" kern="1200">
                <a:solidFill>
                  <a:schemeClr val="tx1"/>
                </a:solidFill>
                <a:latin typeface="+mn-lt"/>
                <a:ea typeface="+mn-ea"/>
                <a:cs typeface="+mn-cs"/>
              </a:defRPr>
            </a:lvl5pPr>
            <a:lvl6pPr marL="2341926" indent="-254556" algn="l" rtl="0" eaLnBrk="1" latinLnBrk="0" hangingPunct="1">
              <a:spcBef>
                <a:spcPct val="20000"/>
              </a:spcBef>
              <a:buClr>
                <a:schemeClr val="accent1"/>
              </a:buClr>
              <a:buFont typeface="Wingdings"/>
              <a:buChar char="§"/>
              <a:defRPr kumimoji="0" sz="2000" kern="1200" baseline="0">
                <a:solidFill>
                  <a:schemeClr val="tx1"/>
                </a:solidFill>
                <a:latin typeface="+mn-lt"/>
                <a:ea typeface="+mn-ea"/>
                <a:cs typeface="+mn-cs"/>
              </a:defRPr>
            </a:lvl6pPr>
            <a:lvl7pPr marL="2647395" indent="-254556" algn="l" rtl="0" eaLnBrk="1" latinLnBrk="0" hangingPunct="1">
              <a:spcBef>
                <a:spcPct val="20000"/>
              </a:spcBef>
              <a:buClr>
                <a:schemeClr val="accent2"/>
              </a:buClr>
              <a:buFont typeface="Wingdings"/>
              <a:buChar char="§"/>
              <a:defRPr kumimoji="0" sz="2000" kern="1200" baseline="0">
                <a:solidFill>
                  <a:schemeClr val="tx1"/>
                </a:solidFill>
                <a:latin typeface="+mn-lt"/>
                <a:ea typeface="+mn-ea"/>
                <a:cs typeface="+mn-cs"/>
              </a:defRPr>
            </a:lvl7pPr>
            <a:lvl8pPr marL="2952864" indent="-254556" algn="l" rtl="0" eaLnBrk="1" latinLnBrk="0" hangingPunct="1">
              <a:spcBef>
                <a:spcPct val="20000"/>
              </a:spcBef>
              <a:buClr>
                <a:schemeClr val="accent3"/>
              </a:buClr>
              <a:buFont typeface="Wingdings"/>
              <a:buChar char="§"/>
              <a:defRPr kumimoji="0" sz="2000" kern="1200" baseline="0">
                <a:solidFill>
                  <a:schemeClr val="tx1"/>
                </a:solidFill>
                <a:latin typeface="+mn-lt"/>
                <a:ea typeface="+mn-ea"/>
                <a:cs typeface="+mn-cs"/>
              </a:defRPr>
            </a:lvl8pPr>
            <a:lvl9pPr marL="3258333" indent="-254556" algn="l" rtl="0" eaLnBrk="1" latinLnBrk="0" hangingPunct="1">
              <a:spcBef>
                <a:spcPct val="20000"/>
              </a:spcBef>
              <a:buClr>
                <a:schemeClr val="accent4"/>
              </a:buClr>
              <a:buFont typeface="Wingdings"/>
              <a:buChar char="§"/>
              <a:defRPr kumimoji="0" sz="2000" kern="1200" baseline="0">
                <a:solidFill>
                  <a:schemeClr val="tx1"/>
                </a:solidFill>
                <a:latin typeface="+mn-lt"/>
                <a:ea typeface="+mn-ea"/>
                <a:cs typeface="+mn-cs"/>
              </a:defRPr>
            </a:lvl9pPr>
          </a:lstStyle>
          <a:p>
            <a:pPr marL="285750" lvl="1" indent="-285750">
              <a:spcBef>
                <a:spcPts val="560"/>
              </a:spcBef>
              <a:buClr>
                <a:schemeClr val="dk1"/>
              </a:buClr>
              <a:buSzPct val="100000"/>
            </a:pPr>
            <a:r>
              <a:rPr lang="en-US" sz="1600">
                <a:latin typeface="Neutra Text Alt"/>
                <a:ea typeface="Calibri"/>
                <a:cs typeface="Calibri"/>
              </a:rPr>
              <a:t>The </a:t>
            </a:r>
            <a:r>
              <a:rPr lang="en-US" sz="1600" i="1">
                <a:solidFill>
                  <a:schemeClr val="dk1"/>
                </a:solidFill>
                <a:latin typeface="Neutra Text Alt"/>
                <a:ea typeface="Calibri"/>
                <a:cs typeface="Calibri"/>
              </a:rPr>
              <a:t>K Street Transitway </a:t>
            </a:r>
            <a:r>
              <a:rPr lang="en-US" sz="1600">
                <a:solidFill>
                  <a:schemeClr val="dk1"/>
                </a:solidFill>
                <a:latin typeface="Neutra Text Alt"/>
                <a:ea typeface="Calibri"/>
                <a:cs typeface="Calibri"/>
              </a:rPr>
              <a:t>is one of DDOT’s most important capital projects to improve transit mobility along one of the busiest corridors in the District.</a:t>
            </a:r>
            <a:endParaRPr lang="en-US">
              <a:solidFill>
                <a:schemeClr val="dk1"/>
              </a:solidFill>
              <a:latin typeface="Neutra Text Alt"/>
              <a:ea typeface="Calibri"/>
              <a:cs typeface="Calibri"/>
            </a:endParaRPr>
          </a:p>
          <a:p>
            <a:pPr marL="578485" lvl="2" indent="-285750">
              <a:spcBef>
                <a:spcPts val="0"/>
              </a:spcBef>
              <a:spcAft>
                <a:spcPts val="300"/>
              </a:spcAft>
              <a:buClr>
                <a:schemeClr val="dk1"/>
              </a:buClr>
              <a:buSzPct val="100000"/>
            </a:pPr>
            <a:endParaRPr lang="en-US" sz="1300">
              <a:latin typeface="Neutra Text Alt"/>
            </a:endParaRPr>
          </a:p>
          <a:p>
            <a:pPr marL="578485" lvl="2" indent="-285750">
              <a:spcBef>
                <a:spcPts val="0"/>
              </a:spcBef>
              <a:spcAft>
                <a:spcPts val="300"/>
              </a:spcAft>
              <a:buClr>
                <a:srgbClr val="000000"/>
              </a:buClr>
              <a:buSzPct val="100000"/>
            </a:pPr>
            <a:r>
              <a:rPr lang="en-US" sz="1300">
                <a:latin typeface="Neutra Text Alt"/>
              </a:rPr>
              <a:t>Corridor serves 20,000 daily bus passengers that travel to/from across all Wards of the District.</a:t>
            </a:r>
            <a:endParaRPr lang="en-US">
              <a:latin typeface="Neutra Text Alt"/>
            </a:endParaRPr>
          </a:p>
          <a:p>
            <a:pPr marL="578485" lvl="2" indent="-285750">
              <a:spcBef>
                <a:spcPts val="0"/>
              </a:spcBef>
              <a:spcAft>
                <a:spcPts val="300"/>
              </a:spcAft>
              <a:buClr>
                <a:schemeClr val="dk1"/>
              </a:buClr>
              <a:buSzPct val="100000"/>
            </a:pPr>
            <a:r>
              <a:rPr lang="en-US" sz="1300">
                <a:latin typeface="Neutra Text Alt"/>
              </a:rPr>
              <a:t>Project will feature a two-way dedicated transitway from 12</a:t>
            </a:r>
            <a:r>
              <a:rPr lang="en-US" sz="1300" baseline="30000">
                <a:latin typeface="Neutra Text Alt"/>
              </a:rPr>
              <a:t>th</a:t>
            </a:r>
            <a:r>
              <a:rPr lang="en-US" sz="1300">
                <a:latin typeface="Neutra Text Alt"/>
              </a:rPr>
              <a:t> Street to 21</a:t>
            </a:r>
            <a:r>
              <a:rPr lang="en-US" sz="1300" baseline="30000">
                <a:latin typeface="Neutra Text Alt"/>
              </a:rPr>
              <a:t>st</a:t>
            </a:r>
            <a:r>
              <a:rPr lang="en-US" sz="1300">
                <a:latin typeface="Neutra Text Alt"/>
              </a:rPr>
              <a:t> Street, NW plus new bus stops, lighting, landscaping, pedestrian amenities, and a protected bicycle lane.</a:t>
            </a:r>
          </a:p>
          <a:p>
            <a:pPr marL="578485" lvl="2" indent="-285750">
              <a:spcBef>
                <a:spcPts val="0"/>
              </a:spcBef>
              <a:spcAft>
                <a:spcPts val="300"/>
              </a:spcAft>
              <a:buClr>
                <a:schemeClr val="dk1"/>
              </a:buClr>
              <a:buSzPct val="100000"/>
            </a:pPr>
            <a:r>
              <a:rPr lang="en-US" sz="1300">
                <a:latin typeface="Neutra Text Alt"/>
              </a:rPr>
              <a:t>The transitway will serve 50-60 buses per hour and improve bus travel times by 30-40%.</a:t>
            </a:r>
            <a:endParaRPr lang="en-US" sz="1300">
              <a:latin typeface="Neutra Text Alt"/>
              <a:ea typeface="Calibri"/>
              <a:cs typeface="Calibri"/>
            </a:endParaRPr>
          </a:p>
          <a:p>
            <a:pPr marL="292735" lvl="2" indent="0">
              <a:spcBef>
                <a:spcPts val="0"/>
              </a:spcBef>
              <a:spcAft>
                <a:spcPts val="300"/>
              </a:spcAft>
              <a:buClr>
                <a:srgbClr val="000000"/>
              </a:buClr>
              <a:buSzPct val="100000"/>
              <a:buNone/>
            </a:pPr>
            <a:endParaRPr lang="en-US" sz="1300">
              <a:latin typeface="Neutra Text Alt"/>
              <a:ea typeface="Calibri"/>
              <a:cs typeface="Calibri"/>
            </a:endParaRPr>
          </a:p>
          <a:p>
            <a:pPr marL="285750" lvl="1" indent="-285750">
              <a:spcBef>
                <a:spcPts val="0"/>
              </a:spcBef>
              <a:spcAft>
                <a:spcPts val="300"/>
              </a:spcAft>
              <a:buClr>
                <a:schemeClr val="dk1"/>
              </a:buClr>
              <a:buSzPct val="100000"/>
            </a:pPr>
            <a:r>
              <a:rPr lang="en-US" sz="1600">
                <a:latin typeface="Neutra Text Alt"/>
                <a:ea typeface="Calibri"/>
                <a:cs typeface="Calibri"/>
              </a:rPr>
              <a:t>The Mayor’s budget provides $58M in FY 2022 and $116M over the CIP to align the funding with the expected project timetable.</a:t>
            </a:r>
          </a:p>
          <a:p>
            <a:pPr marL="578485" lvl="2" indent="-285750">
              <a:spcBef>
                <a:spcPts val="0"/>
              </a:spcBef>
              <a:spcAft>
                <a:spcPts val="300"/>
              </a:spcAft>
              <a:buClr>
                <a:schemeClr val="dk1"/>
              </a:buClr>
              <a:buSzPct val="100000"/>
            </a:pPr>
            <a:r>
              <a:rPr lang="en-US" sz="1300">
                <a:latin typeface="Neutra Text Alt"/>
                <a:ea typeface="Calibri"/>
                <a:cs typeface="Calibri"/>
              </a:rPr>
              <a:t>Design completion estimate:  Fall 2022</a:t>
            </a:r>
          </a:p>
          <a:p>
            <a:pPr marL="578485" lvl="2" indent="-285750">
              <a:spcBef>
                <a:spcPts val="0"/>
              </a:spcBef>
              <a:spcAft>
                <a:spcPts val="300"/>
              </a:spcAft>
              <a:buClr>
                <a:schemeClr val="dk1"/>
              </a:buClr>
              <a:buSzPct val="100000"/>
            </a:pPr>
            <a:r>
              <a:rPr lang="en-US" sz="1300">
                <a:latin typeface="Neutra Text Alt"/>
                <a:ea typeface="Calibri"/>
                <a:cs typeface="Calibri"/>
              </a:rPr>
              <a:t>Construction start estimate: Early 2023</a:t>
            </a:r>
          </a:p>
          <a:p>
            <a:pPr marL="285750" lvl="1" indent="-285750">
              <a:lnSpc>
                <a:spcPct val="120000"/>
              </a:lnSpc>
              <a:spcBef>
                <a:spcPts val="560"/>
              </a:spcBef>
              <a:buClr>
                <a:schemeClr val="dk1"/>
              </a:buClr>
              <a:buSzPct val="100000"/>
            </a:pPr>
            <a:endParaRPr lang="en-US" sz="1600">
              <a:latin typeface="Neutra Text Alt"/>
              <a:ea typeface="Calibri"/>
              <a:cs typeface="Calibri"/>
            </a:endParaRPr>
          </a:p>
          <a:p>
            <a:pPr marL="0" lvl="1" indent="0">
              <a:lnSpc>
                <a:spcPct val="120000"/>
              </a:lnSpc>
              <a:spcBef>
                <a:spcPts val="560"/>
              </a:spcBef>
              <a:buClr>
                <a:schemeClr val="dk1"/>
              </a:buClr>
              <a:buSzPct val="100000"/>
              <a:buNone/>
            </a:pPr>
            <a:endParaRPr lang="en-US" sz="1600">
              <a:solidFill>
                <a:schemeClr val="dk1"/>
              </a:solidFill>
              <a:latin typeface="Neutra Text Alt"/>
              <a:ea typeface="Calibri"/>
              <a:cs typeface="Calibri"/>
            </a:endParaRPr>
          </a:p>
        </p:txBody>
      </p:sp>
      <p:pic>
        <p:nvPicPr>
          <p:cNvPr id="2" name="Picture 1">
            <a:extLst>
              <a:ext uri="{FF2B5EF4-FFF2-40B4-BE49-F238E27FC236}">
                <a16:creationId xmlns:a16="http://schemas.microsoft.com/office/drawing/2014/main" id="{71429D57-0403-4DD6-A9D1-B4A73FDDF54E}"/>
              </a:ext>
            </a:extLst>
          </p:cNvPr>
          <p:cNvPicPr>
            <a:picLocks noChangeAspect="1"/>
          </p:cNvPicPr>
          <p:nvPr/>
        </p:nvPicPr>
        <p:blipFill>
          <a:blip r:embed="rId5"/>
          <a:stretch>
            <a:fillRect/>
          </a:stretch>
        </p:blipFill>
        <p:spPr>
          <a:xfrm>
            <a:off x="8222342" y="177559"/>
            <a:ext cx="624114" cy="548640"/>
          </a:xfrm>
          <a:prstGeom prst="rect">
            <a:avLst/>
          </a:prstGeom>
        </p:spPr>
      </p:pic>
    </p:spTree>
    <p:extLst>
      <p:ext uri="{BB962C8B-B14F-4D97-AF65-F5344CB8AC3E}">
        <p14:creationId xmlns:p14="http://schemas.microsoft.com/office/powerpoint/2010/main" val="2503785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Clr>
                <a:srgbClr val="F32837"/>
              </a:buClr>
              <a:buSzPct val="25000"/>
              <a:buNone/>
            </a:pPr>
            <a:r>
              <a:rPr lang="en-US" sz="2000">
                <a:solidFill>
                  <a:srgbClr val="FF0000"/>
                </a:solidFill>
                <a:latin typeface="Neutra Text"/>
              </a:rPr>
              <a:t>Recovery</a:t>
            </a: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3</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173904"/>
            <a:ext cx="6388099" cy="461961"/>
          </a:xfrm>
          <a:prstGeom prst="rect">
            <a:avLst/>
          </a:prstGeom>
          <a:noFill/>
          <a:ln>
            <a:noFill/>
          </a:ln>
        </p:spPr>
        <p:txBody>
          <a:bodyPr lIns="91425" tIns="45700" rIns="91425" bIns="45700" anchor="t" anchorCtr="0">
            <a:noAutofit/>
          </a:bodyPr>
          <a:lstStyle/>
          <a:p>
            <a:pPr>
              <a:buClr>
                <a:srgbClr val="293E6B"/>
              </a:buClr>
              <a:buSzPct val="25000"/>
            </a:pPr>
            <a:r>
              <a:rPr lang="en-US" sz="2400">
                <a:solidFill>
                  <a:srgbClr val="293E6B"/>
                </a:solidFill>
                <a:latin typeface="Neutra Text"/>
                <a:ea typeface="Avenir"/>
                <a:cs typeface="Arial" panose="020B0604020202020204" pitchFamily="34" charset="0"/>
                <a:sym typeface="Avenir"/>
              </a:rPr>
              <a:t>Overview</a:t>
            </a:r>
            <a:endParaRPr lang="en-US" sz="2400">
              <a:latin typeface="Neutra Text"/>
              <a:ea typeface="+mn-lt"/>
              <a:cs typeface="+mn-lt"/>
              <a:sym typeface="Avenir"/>
            </a:endParaRPr>
          </a:p>
          <a:p>
            <a:pPr marL="0" marR="0" lvl="0" indent="0" algn="l">
              <a:lnSpc>
                <a:spcPct val="100000"/>
              </a:lnSpc>
              <a:spcBef>
                <a:spcPts val="0"/>
              </a:spcBef>
              <a:spcAft>
                <a:spcPts val="0"/>
              </a:spcAft>
              <a:buClr>
                <a:srgbClr val="293E6B"/>
              </a:buClr>
              <a:buSzPct val="25000"/>
              <a:buFont typeface="Avenir"/>
              <a:buNone/>
            </a:pPr>
            <a:endParaRPr lang="en-US" sz="2400" b="0" i="0" u="none">
              <a:solidFill>
                <a:srgbClr val="293E6B"/>
              </a:solidFill>
              <a:latin typeface="Neutra Text" panose="02000000000000000000" pitchFamily="50" charset="0"/>
              <a:ea typeface="Avenir"/>
              <a:cs typeface="Arial" panose="020B0604020202020204" pitchFamily="34" charset="0"/>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sz="1200">
              <a:solidFill>
                <a:schemeClr val="dk1"/>
              </a:solidFill>
              <a:latin typeface="Cambria"/>
              <a:ea typeface="Cambria"/>
              <a:cs typeface="Cambria"/>
            </a:endParaRPr>
          </a:p>
        </p:txBody>
      </p:sp>
      <p:sp>
        <p:nvSpPr>
          <p:cNvPr id="2" name="Shape 645">
            <a:extLst>
              <a:ext uri="{FF2B5EF4-FFF2-40B4-BE49-F238E27FC236}">
                <a16:creationId xmlns:a16="http://schemas.microsoft.com/office/drawing/2014/main" id="{80002CA2-B2D9-4FD8-885E-59425F37DC32}"/>
              </a:ext>
            </a:extLst>
          </p:cNvPr>
          <p:cNvSpPr txBox="1"/>
          <p:nvPr/>
        </p:nvSpPr>
        <p:spPr>
          <a:xfrm>
            <a:off x="428446" y="1340188"/>
            <a:ext cx="8462452" cy="2104929"/>
          </a:xfrm>
          <a:prstGeom prst="rect">
            <a:avLst/>
          </a:prstGeom>
          <a:noFill/>
          <a:ln>
            <a:noFill/>
          </a:ln>
        </p:spPr>
        <p:txBody>
          <a:bodyPr lIns="91425" tIns="45700" rIns="91425" bIns="45700" anchor="t" anchorCtr="0">
            <a:noAutofit/>
          </a:bodyPr>
          <a:lstStyle/>
          <a:p>
            <a:r>
              <a:rPr lang="en-US" sz="1600">
                <a:solidFill>
                  <a:schemeClr val="dk1"/>
                </a:solidFill>
                <a:latin typeface="Neutra Text Alt"/>
                <a:ea typeface="Calibri"/>
                <a:cs typeface="Calibri"/>
              </a:rPr>
              <a:t>Three Congressional acts have passed to support the country's recovery from the  coronavirus pandemic: the Coronavirus Aid, Relief, and Economic Security Act, the Coronavirus Response and Relief Supplemental Act, and the most recent and most impactful for the District, the American Rescue Plan Act, shown in the table below. </a:t>
            </a:r>
          </a:p>
          <a:p>
            <a:endParaRPr lang="en-US" sz="1600">
              <a:solidFill>
                <a:schemeClr val="dk1"/>
              </a:solidFill>
              <a:latin typeface="Neutra Text Alt" panose="02000000000000000000" pitchFamily="50" charset="0"/>
              <a:ea typeface="Calibri"/>
              <a:cs typeface="Calibri"/>
            </a:endParaRPr>
          </a:p>
          <a:p>
            <a:r>
              <a:rPr lang="en-US" sz="1600">
                <a:solidFill>
                  <a:schemeClr val="dk1"/>
                </a:solidFill>
                <a:latin typeface="Neutra Text Alt"/>
                <a:ea typeface="Calibri"/>
                <a:cs typeface="Calibri"/>
              </a:rPr>
              <a:t>Congress also introduced an opportunity to submit locally supported, impactful projects for funding, and DDOT submitted nine projects for possible funding to the Community Project Funds that were supported by Mayor Bowser.</a:t>
            </a:r>
            <a:endParaRPr lang="en-US" sz="1600">
              <a:solidFill>
                <a:schemeClr val="dk1"/>
              </a:solidFill>
              <a:ea typeface="Calibri"/>
              <a:cs typeface="Calibri"/>
            </a:endParaRPr>
          </a:p>
          <a:p>
            <a:endParaRPr lang="en-US">
              <a:solidFill>
                <a:schemeClr val="dk1"/>
              </a:solidFill>
              <a:ea typeface="Calibri"/>
              <a:cs typeface="Calibri"/>
            </a:endParaRPr>
          </a:p>
          <a:p>
            <a:endParaRPr lang="en-US">
              <a:solidFill>
                <a:schemeClr val="dk1"/>
              </a:solidFill>
              <a:ea typeface="Calibri"/>
              <a:cs typeface="Calibri"/>
            </a:endParaRPr>
          </a:p>
          <a:p>
            <a:endParaRPr lang="en-US">
              <a:solidFill>
                <a:schemeClr val="dk1"/>
              </a:solidFill>
              <a:ea typeface="Calibri"/>
              <a:cs typeface="Calibri"/>
            </a:endParaRPr>
          </a:p>
          <a:p>
            <a:endParaRPr lang="en-US">
              <a:solidFill>
                <a:schemeClr val="dk1"/>
              </a:solidFill>
              <a:ea typeface="Calibri"/>
              <a:cs typeface="Calibri"/>
            </a:endParaRPr>
          </a:p>
        </p:txBody>
      </p:sp>
      <p:pic>
        <p:nvPicPr>
          <p:cNvPr id="3" name="Picture 4">
            <a:extLst>
              <a:ext uri="{FF2B5EF4-FFF2-40B4-BE49-F238E27FC236}">
                <a16:creationId xmlns:a16="http://schemas.microsoft.com/office/drawing/2014/main" id="{C03445DE-9E29-46D3-857D-6CE9E7C5C800}"/>
              </a:ext>
            </a:extLst>
          </p:cNvPr>
          <p:cNvPicPr>
            <a:picLocks noChangeAspect="1"/>
          </p:cNvPicPr>
          <p:nvPr/>
        </p:nvPicPr>
        <p:blipFill>
          <a:blip r:embed="rId4"/>
          <a:stretch>
            <a:fillRect/>
          </a:stretch>
        </p:blipFill>
        <p:spPr>
          <a:xfrm>
            <a:off x="1494972" y="3329093"/>
            <a:ext cx="6444342" cy="2667241"/>
          </a:xfrm>
          <a:prstGeom prst="rect">
            <a:avLst/>
          </a:prstGeom>
        </p:spPr>
      </p:pic>
    </p:spTree>
    <p:extLst>
      <p:ext uri="{BB962C8B-B14F-4D97-AF65-F5344CB8AC3E}">
        <p14:creationId xmlns:p14="http://schemas.microsoft.com/office/powerpoint/2010/main" val="2094865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Clr>
                <a:srgbClr val="F32837"/>
              </a:buClr>
              <a:buSzPct val="25000"/>
              <a:buNone/>
            </a:pPr>
            <a:r>
              <a:rPr lang="en-US" sz="2000">
                <a:solidFill>
                  <a:srgbClr val="F32837"/>
                </a:solidFill>
                <a:latin typeface="Neutra Text Alt"/>
                <a:ea typeface="Calibri"/>
                <a:cs typeface="Calibri"/>
              </a:rPr>
              <a:t>DC Streetcar</a:t>
            </a:r>
            <a:endParaRPr lang="en-US" sz="2000" b="0" i="0" u="none" strike="noStrike" cap="none">
              <a:solidFill>
                <a:srgbClr val="F32837"/>
              </a:solidFill>
              <a:latin typeface="Neutra Text Alt"/>
              <a:ea typeface="Calibri"/>
              <a:cs typeface="Calibri"/>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Neutra Text Alt"/>
                <a:ea typeface="Calibri"/>
                <a:cs typeface="Calibri"/>
                <a:sym typeface="Calibri"/>
              </a:rPr>
              <a:t>30</a:t>
            </a:fld>
            <a:endParaRPr lang="en-US" sz="1200" b="0" i="0" u="none">
              <a:solidFill>
                <a:srgbClr val="898989"/>
              </a:solidFill>
              <a:latin typeface="Neutra Text Alt"/>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a:buClr>
                <a:srgbClr val="293E6B"/>
              </a:buClr>
              <a:buSzPct val="25000"/>
              <a:buFont typeface="Avenir"/>
            </a:pPr>
            <a:r>
              <a:rPr lang="en-US" sz="2400">
                <a:solidFill>
                  <a:srgbClr val="293E6B"/>
                </a:solidFill>
                <a:latin typeface="Neutra Text"/>
                <a:ea typeface="Avenir"/>
                <a:cs typeface="Arial"/>
              </a:rPr>
              <a:t>Project Delivery</a:t>
            </a:r>
            <a:endParaRPr lang="en-US" sz="2400" b="0" i="0" u="none">
              <a:solidFill>
                <a:srgbClr val="293E6B"/>
              </a:solidFill>
              <a:latin typeface="Neutra Text" panose="02000000000000000000" pitchFamily="50" charset="0"/>
              <a:ea typeface="Avenir"/>
              <a:cs typeface="Arial" panose="020B0604020202020204" pitchFamily="34" charset="0"/>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sp>
        <p:nvSpPr>
          <p:cNvPr id="9" name="Shape 645"/>
          <p:cNvSpPr txBox="1"/>
          <p:nvPr/>
        </p:nvSpPr>
        <p:spPr>
          <a:xfrm>
            <a:off x="549274" y="1469290"/>
            <a:ext cx="7985125" cy="4534702"/>
          </a:xfrm>
          <a:prstGeom prst="rect">
            <a:avLst/>
          </a:prstGeom>
          <a:noFill/>
          <a:ln>
            <a:noFill/>
          </a:ln>
        </p:spPr>
        <p:txBody>
          <a:bodyPr lIns="91425" tIns="45700" rIns="91425" bIns="45700" anchor="t" anchorCtr="0">
            <a:noAutofit/>
          </a:bodyPr>
          <a:lstStyle/>
          <a:p>
            <a:pPr marL="457200" indent="-457200">
              <a:buAutoNum type="arabicPeriod"/>
            </a:pPr>
            <a:endParaRPr lang="en-US" sz="2000">
              <a:solidFill>
                <a:schemeClr val="dk1"/>
              </a:solidFill>
              <a:latin typeface="Neutra Text Alt"/>
              <a:ea typeface="Calibri"/>
              <a:cs typeface="Calibri"/>
              <a:sym typeface="Calibri"/>
            </a:endParaRPr>
          </a:p>
          <a:p>
            <a:pPr marL="457200" indent="-457200">
              <a:buAutoNum type="arabicPeriod"/>
            </a:pPr>
            <a:endParaRPr lang="en-US" sz="2000">
              <a:solidFill>
                <a:schemeClr val="dk1"/>
              </a:solidFill>
              <a:latin typeface="Neutra Text Alt"/>
              <a:ea typeface="Calibri"/>
              <a:cs typeface="Calibri"/>
              <a:sym typeface="Calibri"/>
            </a:endParaRPr>
          </a:p>
          <a:p>
            <a:pPr lvl="0"/>
            <a:endParaRPr lang="en-US">
              <a:solidFill>
                <a:schemeClr val="dk1"/>
              </a:solidFill>
              <a:latin typeface="Neutra Text Alt"/>
              <a:ea typeface="Calibri"/>
              <a:cs typeface="Calibri"/>
              <a:sym typeface="Calibri"/>
            </a:endParaRPr>
          </a:p>
          <a:p>
            <a:pPr marL="342900" lvl="0" indent="-342900">
              <a:buFont typeface="+mj-lt"/>
              <a:buAutoNum type="arabicPeriod"/>
            </a:pPr>
            <a:endParaRPr lang="en-US">
              <a:solidFill>
                <a:schemeClr val="dk1"/>
              </a:solidFill>
              <a:latin typeface="Neutra Text Alt"/>
              <a:ea typeface="Calibri"/>
              <a:cs typeface="Calibri"/>
              <a:sym typeface="Calibri"/>
            </a:endParaRPr>
          </a:p>
        </p:txBody>
      </p: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Neutra Text Alt"/>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Neutra Text Alt"/>
                <a:ea typeface="Cambria"/>
                <a:cs typeface="Cambria"/>
                <a:sym typeface="Cambria"/>
              </a:rPr>
              <a:t>June 10, 2021</a:t>
            </a:r>
            <a:endParaRPr lang="en-US">
              <a:solidFill>
                <a:schemeClr val="dk1"/>
              </a:solidFill>
              <a:latin typeface="Neutra Text Alt"/>
            </a:endParaRPr>
          </a:p>
        </p:txBody>
      </p:sp>
      <p:pic>
        <p:nvPicPr>
          <p:cNvPr id="13" name="Picture 12">
            <a:extLst>
              <a:ext uri="{FF2B5EF4-FFF2-40B4-BE49-F238E27FC236}">
                <a16:creationId xmlns:a16="http://schemas.microsoft.com/office/drawing/2014/main" id="{2684855F-884A-4D54-AFD8-3BD7A42C51BC}"/>
              </a:ext>
            </a:extLst>
          </p:cNvPr>
          <p:cNvPicPr>
            <a:picLocks noChangeAspect="1"/>
          </p:cNvPicPr>
          <p:nvPr/>
        </p:nvPicPr>
        <p:blipFill>
          <a:blip r:embed="rId4"/>
          <a:stretch>
            <a:fillRect/>
          </a:stretch>
        </p:blipFill>
        <p:spPr>
          <a:xfrm>
            <a:off x="5041897" y="1543524"/>
            <a:ext cx="3733814" cy="2445046"/>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FC62EF6A-FBFA-4EF0-8078-7F6777361E6B}"/>
              </a:ext>
            </a:extLst>
          </p:cNvPr>
          <p:cNvSpPr txBox="1"/>
          <p:nvPr/>
        </p:nvSpPr>
        <p:spPr>
          <a:xfrm>
            <a:off x="4928234" y="4053216"/>
            <a:ext cx="3981450" cy="2308324"/>
          </a:xfrm>
          <a:prstGeom prst="rect">
            <a:avLst/>
          </a:prstGeom>
          <a:noFill/>
        </p:spPr>
        <p:txBody>
          <a:bodyPr wrap="square" lIns="91440" tIns="45720" rIns="91440" bIns="45720" rtlCol="0" anchor="t">
            <a:spAutoFit/>
          </a:bodyPr>
          <a:lstStyle/>
          <a:p>
            <a:r>
              <a:rPr lang="en-US" sz="1400" b="1">
                <a:latin typeface="Neutra Text Alt"/>
              </a:rPr>
              <a:t>Streetcar Master Project: </a:t>
            </a:r>
            <a:r>
              <a:rPr lang="en-US" sz="1400">
                <a:latin typeface="Neutra Text Alt"/>
              </a:rPr>
              <a:t>The Mayor has provided $136M over the 6-year local capital plan to support the preservation and expansion of the DC Streetcar Program.  </a:t>
            </a:r>
            <a:endParaRPr lang="en-US" sz="1400">
              <a:latin typeface="Neutra Text Alt" panose="02000000000000000000" pitchFamily="50" charset="0"/>
            </a:endParaRPr>
          </a:p>
          <a:p>
            <a:endParaRPr lang="en-US" sz="1600">
              <a:latin typeface="Neutra Text Alt" panose="02000000000000000000" pitchFamily="50" charset="0"/>
            </a:endParaRPr>
          </a:p>
          <a:p>
            <a:r>
              <a:rPr lang="en-US" sz="1400">
                <a:latin typeface="Neutra Text Alt"/>
              </a:rPr>
              <a:t>Resources will be used for Benning Road Reconstruction &amp; Streetcar ($88M) program management ($13.1M), vehicle rehabilitation ($8.4M), and vehicle replacement ($26.1M</a:t>
            </a:r>
            <a:r>
              <a:rPr lang="en-US" sz="1200">
                <a:latin typeface="Neutra Text Alt"/>
              </a:rPr>
              <a:t>)</a:t>
            </a:r>
            <a:endParaRPr lang="en-US" sz="1400">
              <a:latin typeface="Neutra Text Alt"/>
            </a:endParaRPr>
          </a:p>
          <a:p>
            <a:endParaRPr lang="en-US" sz="1600">
              <a:latin typeface="Neutra Text Alt" panose="02000000000000000000" pitchFamily="50" charset="0"/>
            </a:endParaRPr>
          </a:p>
        </p:txBody>
      </p:sp>
      <p:sp>
        <p:nvSpPr>
          <p:cNvPr id="15" name="TextBox 14">
            <a:extLst>
              <a:ext uri="{FF2B5EF4-FFF2-40B4-BE49-F238E27FC236}">
                <a16:creationId xmlns:a16="http://schemas.microsoft.com/office/drawing/2014/main" id="{88A9FCC6-F068-4F56-BB34-0A1DE8975265}"/>
              </a:ext>
            </a:extLst>
          </p:cNvPr>
          <p:cNvSpPr txBox="1"/>
          <p:nvPr/>
        </p:nvSpPr>
        <p:spPr>
          <a:xfrm>
            <a:off x="402850" y="1400176"/>
            <a:ext cx="4492623" cy="5524589"/>
          </a:xfrm>
          <a:prstGeom prst="rect">
            <a:avLst/>
          </a:prstGeom>
          <a:noFill/>
        </p:spPr>
        <p:txBody>
          <a:bodyPr wrap="square" lIns="91440" tIns="45720" rIns="91440" bIns="45720" rtlCol="0" anchor="t">
            <a:spAutoFit/>
          </a:bodyPr>
          <a:lstStyle/>
          <a:p>
            <a:r>
              <a:rPr lang="en-US" sz="1600" b="1">
                <a:latin typeface="Neutra Text Alt"/>
              </a:rPr>
              <a:t>Benning Road Reconstruction &amp; Streetcar Expansion</a:t>
            </a:r>
          </a:p>
          <a:p>
            <a:endParaRPr lang="en-US" sz="1400" b="1">
              <a:latin typeface="Neutra Text Alt"/>
            </a:endParaRPr>
          </a:p>
          <a:p>
            <a:pPr marL="285750" indent="-285750">
              <a:buFont typeface="Arial" panose="020B0604020202020204" pitchFamily="34" charset="0"/>
              <a:buChar char="•"/>
            </a:pPr>
            <a:r>
              <a:rPr lang="en-US" sz="1500">
                <a:latin typeface="Neutra Text Alt"/>
              </a:rPr>
              <a:t>Project aims to improve transportation infrastructure conditions and enhance safety and operations along Benning Road. Key elements of this project include pedestrian and bicyclist infrastructure enhancements, replacement of the Whitlock Bridge over CSX and DC 295, safety and access improvements at Benning Road and DC 295 interchange.</a:t>
            </a:r>
          </a:p>
          <a:p>
            <a:pPr marL="285750" indent="-285750">
              <a:buFont typeface="Arial" panose="020B0604020202020204" pitchFamily="34" charset="0"/>
              <a:buChar char="•"/>
            </a:pPr>
            <a:r>
              <a:rPr lang="en-US" sz="1500">
                <a:latin typeface="Neutra Text Alt"/>
              </a:rPr>
              <a:t>Construction to begin in FY 2023 </a:t>
            </a:r>
          </a:p>
          <a:p>
            <a:pPr marL="285750" indent="-285750">
              <a:buFont typeface="Arial" panose="020B0604020202020204" pitchFamily="34" charset="0"/>
              <a:buChar char="•"/>
            </a:pPr>
            <a:r>
              <a:rPr lang="en-US" sz="1500">
                <a:latin typeface="Neutra Text Alt"/>
              </a:rPr>
              <a:t>Provides a key transit link to residents and businesses in Wards 5 &amp; 7.</a:t>
            </a:r>
          </a:p>
          <a:p>
            <a:pPr marL="285750" indent="-285750">
              <a:buFont typeface="Arial" panose="020B0604020202020204" pitchFamily="34" charset="0"/>
              <a:buChar char="•"/>
            </a:pPr>
            <a:r>
              <a:rPr lang="en-US" sz="1500">
                <a:latin typeface="Neutra Text Alt"/>
              </a:rPr>
              <a:t>Project will leverage both local ($88M) and federal ($96M) resources. </a:t>
            </a:r>
          </a:p>
          <a:p>
            <a:pPr marL="285750" indent="-285750">
              <a:buFont typeface="Arial" panose="020B0604020202020204" pitchFamily="34" charset="0"/>
              <a:buChar char="•"/>
            </a:pPr>
            <a:r>
              <a:rPr lang="en-US" sz="1500">
                <a:latin typeface="Neutra Text Alt"/>
              </a:rPr>
              <a:t>The project has advanced to final design and the resources provided in the Mayor’s budget will complete the project within the 6-year plan. </a:t>
            </a:r>
          </a:p>
          <a:p>
            <a:endParaRPr lang="en-US" sz="1500" b="1">
              <a:latin typeface="Neutra Text Alt"/>
            </a:endParaRPr>
          </a:p>
          <a:p>
            <a:endParaRPr lang="en-US" sz="1600" b="1">
              <a:latin typeface="Neutra Text Alt"/>
            </a:endParaRPr>
          </a:p>
          <a:p>
            <a:endParaRPr lang="en-US">
              <a:latin typeface="Neutra Text Alt"/>
            </a:endParaRPr>
          </a:p>
          <a:p>
            <a:endParaRPr lang="en-US">
              <a:latin typeface="Neutra Text Alt"/>
            </a:endParaRPr>
          </a:p>
        </p:txBody>
      </p:sp>
      <p:pic>
        <p:nvPicPr>
          <p:cNvPr id="3" name="Picture 2">
            <a:extLst>
              <a:ext uri="{FF2B5EF4-FFF2-40B4-BE49-F238E27FC236}">
                <a16:creationId xmlns:a16="http://schemas.microsoft.com/office/drawing/2014/main" id="{B0C54D78-B2A0-43AE-B2E6-628353ADE79B}"/>
              </a:ext>
            </a:extLst>
          </p:cNvPr>
          <p:cNvPicPr>
            <a:picLocks noChangeAspect="1"/>
          </p:cNvPicPr>
          <p:nvPr/>
        </p:nvPicPr>
        <p:blipFill>
          <a:blip r:embed="rId5"/>
          <a:stretch>
            <a:fillRect/>
          </a:stretch>
        </p:blipFill>
        <p:spPr>
          <a:xfrm>
            <a:off x="8222342" y="177559"/>
            <a:ext cx="624114" cy="548640"/>
          </a:xfrm>
          <a:prstGeom prst="rect">
            <a:avLst/>
          </a:prstGeom>
        </p:spPr>
      </p:pic>
    </p:spTree>
    <p:extLst>
      <p:ext uri="{BB962C8B-B14F-4D97-AF65-F5344CB8AC3E}">
        <p14:creationId xmlns:p14="http://schemas.microsoft.com/office/powerpoint/2010/main" val="2821275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32837"/>
              </a:buClr>
              <a:buSzPct val="25000"/>
              <a:buFont typeface="Arial"/>
              <a:buNone/>
            </a:pPr>
            <a:r>
              <a:rPr lang="en-US" sz="2000">
                <a:solidFill>
                  <a:srgbClr val="F32837"/>
                </a:solidFill>
                <a:latin typeface="Neutra Text Alt"/>
                <a:ea typeface="Calibri"/>
                <a:cs typeface="Calibri"/>
                <a:sym typeface="Calibri"/>
              </a:rPr>
              <a:t>H Street Bridge NE</a:t>
            </a:r>
            <a:endParaRPr lang="en-US" sz="2000" b="0" i="0" u="none" strike="noStrike" cap="none">
              <a:solidFill>
                <a:srgbClr val="F32837"/>
              </a:solidFill>
              <a:latin typeface="Neutra Text Alt"/>
              <a:ea typeface="Calibri"/>
              <a:cs typeface="Calibri"/>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Neutra Text Alt"/>
                <a:ea typeface="Calibri"/>
                <a:cs typeface="Calibri"/>
                <a:sym typeface="Calibri"/>
              </a:rPr>
              <a:t>31</a:t>
            </a:fld>
            <a:endParaRPr lang="en-US" sz="1200" b="0" i="0" u="none">
              <a:solidFill>
                <a:srgbClr val="898989"/>
              </a:solidFill>
              <a:latin typeface="Neutra Text Alt"/>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a:buClr>
                <a:srgbClr val="293E6B"/>
              </a:buClr>
              <a:buSzPct val="25000"/>
            </a:pPr>
            <a:r>
              <a:rPr lang="en-US" sz="2400">
                <a:solidFill>
                  <a:srgbClr val="293E6B"/>
                </a:solidFill>
                <a:latin typeface="Neutra Text"/>
                <a:ea typeface="Avenir"/>
                <a:cs typeface="Arial"/>
                <a:sym typeface="Avenir"/>
              </a:rPr>
              <a:t>Project Delivery  </a:t>
            </a:r>
            <a:endParaRPr lang="en-US" sz="2400" b="0" i="0" u="none">
              <a:solidFill>
                <a:srgbClr val="FF0000"/>
              </a:solidFill>
              <a:latin typeface="Neutra Text" panose="02000000000000000000" pitchFamily="50" charset="0"/>
              <a:ea typeface="Avenir"/>
              <a:cs typeface="Arial" panose="020B0604020202020204" pitchFamily="34" charset="0"/>
              <a:sym typeface="Avenir"/>
            </a:endParaRPr>
          </a:p>
        </p:txBody>
      </p:sp>
      <p:cxnSp>
        <p:nvCxnSpPr>
          <p:cNvPr id="117" name="Shape 117"/>
          <p:cNvCxnSpPr/>
          <p:nvPr/>
        </p:nvCxnSpPr>
        <p:spPr>
          <a:xfrm>
            <a:off x="-66675" y="88011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Neutra Text Alt"/>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Neutra Text Alt"/>
                <a:ea typeface="Cambria"/>
                <a:cs typeface="Cambria"/>
                <a:sym typeface="Cambria"/>
              </a:rPr>
              <a:t>June 10, 2021</a:t>
            </a:r>
            <a:endParaRPr lang="en-US">
              <a:solidFill>
                <a:schemeClr val="dk1"/>
              </a:solidFill>
              <a:latin typeface="Neutra Text Alt"/>
            </a:endParaRPr>
          </a:p>
        </p:txBody>
      </p:sp>
      <p:sp>
        <p:nvSpPr>
          <p:cNvPr id="15" name="Shape 111">
            <a:extLst>
              <a:ext uri="{FF2B5EF4-FFF2-40B4-BE49-F238E27FC236}">
                <a16:creationId xmlns:a16="http://schemas.microsoft.com/office/drawing/2014/main" id="{17C9470F-127C-4C26-92CF-2EA7D4CD0820}"/>
              </a:ext>
            </a:extLst>
          </p:cNvPr>
          <p:cNvSpPr txBox="1">
            <a:spLocks/>
          </p:cNvSpPr>
          <p:nvPr/>
        </p:nvSpPr>
        <p:spPr>
          <a:xfrm>
            <a:off x="457199" y="1302174"/>
            <a:ext cx="8229600" cy="434976"/>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rgbClr val="F32837"/>
              </a:buClr>
              <a:buSzPct val="25000"/>
              <a:buNone/>
            </a:pPr>
            <a:endParaRPr lang="en-US" sz="2000" b="1">
              <a:solidFill>
                <a:srgbClr val="293E6B"/>
              </a:solidFill>
              <a:latin typeface="Neutra Text Alt"/>
              <a:cs typeface="Calibri"/>
            </a:endParaRPr>
          </a:p>
        </p:txBody>
      </p:sp>
      <p:pic>
        <p:nvPicPr>
          <p:cNvPr id="14" name="Picture 13">
            <a:extLst>
              <a:ext uri="{FF2B5EF4-FFF2-40B4-BE49-F238E27FC236}">
                <a16:creationId xmlns:a16="http://schemas.microsoft.com/office/drawing/2014/main" id="{87EE9CAC-5CCA-4EF3-A315-C2D8C2767254}"/>
              </a:ext>
            </a:extLst>
          </p:cNvPr>
          <p:cNvPicPr>
            <a:picLocks noChangeAspect="1"/>
          </p:cNvPicPr>
          <p:nvPr/>
        </p:nvPicPr>
        <p:blipFill>
          <a:blip r:embed="rId4"/>
          <a:stretch>
            <a:fillRect/>
          </a:stretch>
        </p:blipFill>
        <p:spPr>
          <a:xfrm>
            <a:off x="530150" y="3504423"/>
            <a:ext cx="4041849" cy="2289528"/>
          </a:xfrm>
          <a:prstGeom prst="rect">
            <a:avLst/>
          </a:prstGeom>
          <a:ln>
            <a:noFill/>
          </a:ln>
          <a:effectLst>
            <a:outerShdw blurRad="190500" algn="tl" rotWithShape="0">
              <a:srgbClr val="000000">
                <a:alpha val="70000"/>
              </a:srgbClr>
            </a:outerShdw>
          </a:effectLst>
        </p:spPr>
      </p:pic>
      <p:sp>
        <p:nvSpPr>
          <p:cNvPr id="16" name="TextBox 15">
            <a:extLst>
              <a:ext uri="{FF2B5EF4-FFF2-40B4-BE49-F238E27FC236}">
                <a16:creationId xmlns:a16="http://schemas.microsoft.com/office/drawing/2014/main" id="{C891A6BF-48C0-49D2-9C2C-9B0CFDD64AAD}"/>
              </a:ext>
            </a:extLst>
          </p:cNvPr>
          <p:cNvSpPr txBox="1"/>
          <p:nvPr/>
        </p:nvSpPr>
        <p:spPr>
          <a:xfrm>
            <a:off x="457198" y="1484651"/>
            <a:ext cx="8585849" cy="1569660"/>
          </a:xfrm>
          <a:prstGeom prst="rect">
            <a:avLst/>
          </a:prstGeom>
          <a:noFill/>
        </p:spPr>
        <p:txBody>
          <a:bodyPr wrap="square" lIns="91440" tIns="45720" rIns="91440" bIns="45720" rtlCol="0" anchor="t">
            <a:spAutoFit/>
          </a:bodyPr>
          <a:lstStyle/>
          <a:p>
            <a:r>
              <a:rPr lang="en-US" sz="1600">
                <a:latin typeface="Neutra Text Alt"/>
              </a:rPr>
              <a:t>This project replaces the bridge that was built in 1976 and is structurally deficient. Planning studies for the new bridge feature designs for streetcar expansion, including a new station for a vital link to transfer to Metro and Amtrak rail.</a:t>
            </a:r>
          </a:p>
          <a:p>
            <a:endParaRPr lang="en-US" sz="1600">
              <a:latin typeface="Neutra Text Alt"/>
            </a:endParaRPr>
          </a:p>
          <a:p>
            <a:pPr marL="285750" indent="-285750">
              <a:buFont typeface="Arial" panose="020B0604020202020204" pitchFamily="34" charset="0"/>
              <a:buChar char="•"/>
            </a:pPr>
            <a:r>
              <a:rPr lang="en-US" sz="1600">
                <a:latin typeface="Neutra Text Alt"/>
              </a:rPr>
              <a:t>Preparing a design-build procurement package that will be solicited in FY 2021.</a:t>
            </a:r>
          </a:p>
          <a:p>
            <a:pPr marL="285750" indent="-285750">
              <a:buFont typeface="Arial" panose="020B0604020202020204" pitchFamily="34" charset="0"/>
              <a:buChar char="•"/>
            </a:pPr>
            <a:r>
              <a:rPr lang="en-US" sz="1600">
                <a:latin typeface="Neutra Text Alt"/>
              </a:rPr>
              <a:t>Leverages both local and federal funds.</a:t>
            </a:r>
          </a:p>
        </p:txBody>
      </p:sp>
      <p:sp>
        <p:nvSpPr>
          <p:cNvPr id="17" name="TextBox 16">
            <a:extLst>
              <a:ext uri="{FF2B5EF4-FFF2-40B4-BE49-F238E27FC236}">
                <a16:creationId xmlns:a16="http://schemas.microsoft.com/office/drawing/2014/main" id="{391E4333-C20C-4CB3-BFDF-E5AE53819CCF}"/>
              </a:ext>
            </a:extLst>
          </p:cNvPr>
          <p:cNvSpPr txBox="1"/>
          <p:nvPr/>
        </p:nvSpPr>
        <p:spPr>
          <a:xfrm>
            <a:off x="4849906" y="3504423"/>
            <a:ext cx="4193141" cy="2185214"/>
          </a:xfrm>
          <a:prstGeom prst="rect">
            <a:avLst/>
          </a:prstGeom>
          <a:noFill/>
        </p:spPr>
        <p:txBody>
          <a:bodyPr wrap="square" lIns="91440" tIns="45720" rIns="91440" bIns="45720" rtlCol="0" anchor="t">
            <a:spAutoFit/>
          </a:bodyPr>
          <a:lstStyle/>
          <a:p>
            <a:r>
              <a:rPr lang="en-US" sz="1600" b="1">
                <a:latin typeface="Neutra Text Alt"/>
              </a:rPr>
              <a:t>Status: </a:t>
            </a:r>
          </a:p>
          <a:p>
            <a:pPr marL="285750" indent="-285750">
              <a:buFont typeface="Arial" panose="020B0604020202020204" pitchFamily="34" charset="0"/>
              <a:buChar char="•"/>
            </a:pPr>
            <a:r>
              <a:rPr lang="en-US" sz="1400">
                <a:latin typeface="Neutra Text Alt"/>
              </a:rPr>
              <a:t>Environmental Assessment under FHWA review</a:t>
            </a:r>
          </a:p>
          <a:p>
            <a:pPr marL="285750" indent="-285750">
              <a:buFont typeface="Arial" panose="020B0604020202020204" pitchFamily="34" charset="0"/>
              <a:buChar char="•"/>
            </a:pPr>
            <a:r>
              <a:rPr lang="en-US" sz="1400">
                <a:latin typeface="Neutra Text Alt"/>
              </a:rPr>
              <a:t>Draft RFQ has been released for comments</a:t>
            </a:r>
          </a:p>
          <a:p>
            <a:pPr marL="285750" indent="-285750">
              <a:buFont typeface="Arial" panose="020B0604020202020204" pitchFamily="34" charset="0"/>
              <a:buChar char="•"/>
            </a:pPr>
            <a:r>
              <a:rPr lang="en-US" sz="1400">
                <a:latin typeface="Neutra Text Alt"/>
              </a:rPr>
              <a:t>RFP anticipated in the next few months for Design/Build contract</a:t>
            </a:r>
          </a:p>
          <a:p>
            <a:endParaRPr lang="en-US" sz="1600">
              <a:latin typeface="Neutra Text Alt"/>
            </a:endParaRPr>
          </a:p>
          <a:p>
            <a:r>
              <a:rPr lang="en-US" sz="1600" b="1">
                <a:latin typeface="Neutra Text Alt"/>
              </a:rPr>
              <a:t>Funding: </a:t>
            </a:r>
          </a:p>
          <a:p>
            <a:pPr marL="285750" indent="-285750">
              <a:buFont typeface="Arial" panose="020B0604020202020204" pitchFamily="34" charset="0"/>
              <a:buChar char="•"/>
            </a:pPr>
            <a:r>
              <a:rPr lang="en-US" sz="1600">
                <a:latin typeface="Neutra Text Alt"/>
              </a:rPr>
              <a:t>Local: $215.6M over 6-year CIP</a:t>
            </a:r>
          </a:p>
          <a:p>
            <a:pPr marL="285750" indent="-285750">
              <a:buFont typeface="Arial" panose="020B0604020202020204" pitchFamily="34" charset="0"/>
              <a:buChar char="•"/>
            </a:pPr>
            <a:r>
              <a:rPr lang="en-US" sz="1600">
                <a:latin typeface="Neutra Text Alt"/>
              </a:rPr>
              <a:t>Federal: $25M</a:t>
            </a:r>
          </a:p>
        </p:txBody>
      </p:sp>
      <p:pic>
        <p:nvPicPr>
          <p:cNvPr id="2" name="Picture 1">
            <a:extLst>
              <a:ext uri="{FF2B5EF4-FFF2-40B4-BE49-F238E27FC236}">
                <a16:creationId xmlns:a16="http://schemas.microsoft.com/office/drawing/2014/main" id="{1D701C36-BA33-49B0-8F85-86633D2B24C8}"/>
              </a:ext>
            </a:extLst>
          </p:cNvPr>
          <p:cNvPicPr>
            <a:picLocks noChangeAspect="1"/>
          </p:cNvPicPr>
          <p:nvPr/>
        </p:nvPicPr>
        <p:blipFill>
          <a:blip r:embed="rId5"/>
          <a:stretch>
            <a:fillRect/>
          </a:stretch>
        </p:blipFill>
        <p:spPr>
          <a:xfrm>
            <a:off x="8222342" y="177559"/>
            <a:ext cx="624114" cy="548640"/>
          </a:xfrm>
          <a:prstGeom prst="rect">
            <a:avLst/>
          </a:prstGeom>
        </p:spPr>
      </p:pic>
    </p:spTree>
    <p:extLst>
      <p:ext uri="{BB962C8B-B14F-4D97-AF65-F5344CB8AC3E}">
        <p14:creationId xmlns:p14="http://schemas.microsoft.com/office/powerpoint/2010/main" val="4105892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Box 4"/>
          <p:cNvSpPr txBox="1">
            <a:spLocks noChangeArrowheads="1"/>
          </p:cNvSpPr>
          <p:nvPr/>
        </p:nvSpPr>
        <p:spPr bwMode="auto">
          <a:xfrm>
            <a:off x="407988" y="5837238"/>
            <a:ext cx="4883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en-US" altLang="en-US" sz="2400" b="1">
                <a:solidFill>
                  <a:srgbClr val="B3B3B3"/>
                </a:solidFill>
                <a:latin typeface="Neutra Text Alt"/>
                <a:ea typeface="MS PGothic"/>
              </a:rPr>
              <a:t>chapter seven</a:t>
            </a:r>
            <a:endParaRPr lang="en-US" altLang="en-US" sz="2400" b="1">
              <a:solidFill>
                <a:srgbClr val="B3B3B3"/>
              </a:solidFill>
              <a:latin typeface="Neutra Text Alt" panose="02000000000000000000" pitchFamily="50" charset="0"/>
            </a:endParaRPr>
          </a:p>
          <a:p>
            <a:r>
              <a:rPr lang="en-US" altLang="en-US" sz="2400" b="1">
                <a:solidFill>
                  <a:srgbClr val="293E6B"/>
                </a:solidFill>
                <a:latin typeface="Neutra Text Alt"/>
                <a:ea typeface="MS PGothic"/>
              </a:rPr>
              <a:t>management &amp; operations</a:t>
            </a:r>
          </a:p>
        </p:txBody>
      </p:sp>
      <p:pic>
        <p:nvPicPr>
          <p:cNvPr id="2" name="Picture 6" descr="https://usgovtexas1-mediap.svc.ms/transform/thumbnail?provider=spo&amp;inputFormat=jpeg&amp;cs=fFNQTw&amp;docid=https%3A%2F%2Fdcgovict-my.sharepoint.com%3A443%2F_api%2Fv2.0%2Fdrives%2Fb!qXFuAua_UUG3piuxE2uWCje4SmtYlQpCpcOW04fDcsL8VYCYLK-eQ52FSs_-MpJu%2Fitems%2F01SUOE7B555UVUT5PDUFDKISYALSWKGPI6%3Fversion%3DPublished&amp;access_token=eyJ0eXAiOiJKV1QiLCJhbGciOiJub25lIn0.eyJhdWQiOiIwMDAwMDAwMy0wMDAwLTBmZjEtY2UwMC0wMDAwMDAwMDAwMDAvZGNnb3ZpY3QtbXkuc2hhcmVwb2ludC5jb21AOGZlNDQ5ZjEtOGI5NC00ZmI3LTk5MDYtNmY5MzlkYTgyZDczIiwiaXNzIjoiMDAwMDAwMDMtMDAwMC0wZmYxLWNlMDAtMDAwMDAwMDAwMDAwIiwibmJmIjoiMTYxNzYxMzE5OSIsImV4cCI6IjE2MTc2MzQ3OTkiLCJlbmRwb2ludHVybCI6IlcreUJpMmhmbGhYTUFIYVVSSTNjbEZtLzd6bzlrei9TUFdxVk5lSnpxalU9IiwiZW5kcG9pbnR1cmxMZW5ndGgiOiIxMTgiLCJpc2xvb3BiYWNrIjoiVHJ1ZSIsInZlciI6Imhhc2hlZHByb29mdG9rZW4iLCJzaXRlaWQiOiJNREkyWlRjeFlUa3RZbVpsTmkwME1UVXhMV0kzWVRZdE1tSmlNVEV6Tm1JNU5qQmgiLCJuYW1laWQiOiIwIy5mfG1lbWJlcnNoaXB8cHJldmVzekBkZG90LmRjLmdvdiIsIm5paSI6Im1pY3Jvc29mdC5zaGFyZXBvaW50IiwiaXN1c2VyIjoidHJ1ZSIsImNhY2hla2V5IjoiMGguZnxtZW1iZXJzaGlwfDEwMDM3ZmZlYTFhZjhhMmRAbGl2ZS5jb20iLCJ0dCI6IjAiLCJ1c2VQZXJzaXN0ZW50Q29va2llIjoiMiJ9.YjZVZm4wL2E2Tmp2V0FxZVVYT0h3VEk3cTdDcm5ITXJiclRncElob016cz0&amp;encodeFailures=1&amp;width=1271&amp;height=954&amp;srcWidth=4032&amp;srcHeight=3024">
            <a:extLst>
              <a:ext uri="{FF2B5EF4-FFF2-40B4-BE49-F238E27FC236}">
                <a16:creationId xmlns:a16="http://schemas.microsoft.com/office/drawing/2014/main" id="{C715C55A-2EC7-4143-B13A-45E3F8B96E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9" b="9659"/>
          <a:stretch/>
        </p:blipFill>
        <p:spPr bwMode="auto">
          <a:xfrm>
            <a:off x="-147476" y="-586247"/>
            <a:ext cx="9459116" cy="6423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597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Clr>
                <a:srgbClr val="F32837"/>
              </a:buClr>
              <a:buSzPct val="25000"/>
              <a:buNone/>
            </a:pPr>
            <a:r>
              <a:rPr lang="en-US" sz="2000">
                <a:solidFill>
                  <a:srgbClr val="F32837"/>
                </a:solidFill>
                <a:latin typeface="Neutra Text Alt" panose="02000000000000000000" pitchFamily="50" charset="0"/>
                <a:ea typeface="Calibri"/>
                <a:cs typeface="Calibri"/>
              </a:rPr>
              <a:t>Permitting</a:t>
            </a:r>
          </a:p>
          <a:p>
            <a:pPr marL="0" marR="0" lvl="0" indent="0" algn="l" rtl="0">
              <a:lnSpc>
                <a:spcPct val="100000"/>
              </a:lnSpc>
              <a:spcBef>
                <a:spcPts val="0"/>
              </a:spcBef>
              <a:spcAft>
                <a:spcPts val="0"/>
              </a:spcAft>
              <a:buClr>
                <a:srgbClr val="F32837"/>
              </a:buClr>
              <a:buSzPct val="25000"/>
              <a:buFont typeface="Arial"/>
              <a:buNone/>
            </a:pPr>
            <a:endParaRPr lang="en-US" sz="2000" b="0" i="0" u="none" strike="noStrike" cap="none">
              <a:solidFill>
                <a:srgbClr val="F32837"/>
              </a:solidFill>
              <a:latin typeface="Calibri"/>
              <a:ea typeface="Calibri"/>
              <a:cs typeface="Calibri"/>
              <a:sym typeface="Calibri"/>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dirty="0">
                <a:solidFill>
                  <a:srgbClr val="898989"/>
                </a:solidFill>
                <a:latin typeface="Calibri"/>
                <a:ea typeface="Calibri"/>
                <a:cs typeface="Calibri"/>
                <a:sym typeface="Calibri"/>
              </a:rPr>
              <a:t>33</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a:buClr>
                <a:srgbClr val="293E6B"/>
              </a:buClr>
              <a:buSzPct val="25000"/>
              <a:buFont typeface="Avenir"/>
            </a:pPr>
            <a:r>
              <a:rPr lang="en-US" sz="2400">
                <a:solidFill>
                  <a:srgbClr val="293E6B"/>
                </a:solidFill>
                <a:latin typeface="Neutra Text"/>
                <a:ea typeface="Avenir"/>
                <a:cs typeface="Arial"/>
                <a:sym typeface="Avenir"/>
              </a:rPr>
              <a:t>Management &amp; Operations</a:t>
            </a:r>
            <a:endParaRPr lang="en-US" sz="2400" b="0" i="0" u="none">
              <a:solidFill>
                <a:srgbClr val="FF0000"/>
              </a:solidFill>
              <a:latin typeface="Neutra Text" panose="02000000000000000000" pitchFamily="50" charset="0"/>
              <a:ea typeface="Avenir"/>
              <a:cs typeface="Arial" panose="020B0604020202020204" pitchFamily="34" charset="0"/>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a:solidFill>
                <a:schemeClr val="dk1"/>
              </a:solidFill>
            </a:endParaRPr>
          </a:p>
        </p:txBody>
      </p:sp>
      <p:sp>
        <p:nvSpPr>
          <p:cNvPr id="2" name="Rectangle 1">
            <a:extLst>
              <a:ext uri="{FF2B5EF4-FFF2-40B4-BE49-F238E27FC236}">
                <a16:creationId xmlns:a16="http://schemas.microsoft.com/office/drawing/2014/main" id="{3A35E398-85D7-44E0-985E-29CB9FC60700}"/>
              </a:ext>
            </a:extLst>
          </p:cNvPr>
          <p:cNvSpPr/>
          <p:nvPr/>
        </p:nvSpPr>
        <p:spPr>
          <a:xfrm>
            <a:off x="4739388" y="1287223"/>
            <a:ext cx="3947411" cy="3990580"/>
          </a:xfrm>
          <a:prstGeom prst="rect">
            <a:avLst/>
          </a:prstGeom>
        </p:spPr>
        <p:txBody>
          <a:bodyPr wrap="square" lIns="91440" tIns="45720" rIns="91440" bIns="45720" anchor="t">
            <a:spAutoFit/>
          </a:bodyPr>
          <a:lstStyle/>
          <a:p>
            <a:pPr marL="285750" lvl="1" indent="-285750">
              <a:lnSpc>
                <a:spcPct val="120000"/>
              </a:lnSpc>
              <a:spcBef>
                <a:spcPts val="560"/>
              </a:spcBef>
              <a:buClr>
                <a:schemeClr val="dk1"/>
              </a:buClr>
              <a:buSzPct val="100000"/>
              <a:buFont typeface="Arial" panose="020B0604020202020204" pitchFamily="34" charset="0"/>
              <a:buChar char="•"/>
            </a:pPr>
            <a:r>
              <a:rPr lang="en-US" sz="1600">
                <a:latin typeface="Neutra Text Alt"/>
                <a:ea typeface="Calibri"/>
                <a:cs typeface="Calibri"/>
              </a:rPr>
              <a:t>DDOT’s Public Space Regulation Division processes all permit applications for use of the District’s public spaces in the Right of Way.  Application volume has steadily increased for the past several years, and is anticipated to continue to grow substantially, especially with respect to </a:t>
            </a:r>
            <a:r>
              <a:rPr lang="en-US" sz="1600" err="1">
                <a:latin typeface="Neutra Text Alt"/>
                <a:ea typeface="Calibri"/>
                <a:cs typeface="Calibri"/>
              </a:rPr>
              <a:t>Streateries</a:t>
            </a:r>
            <a:r>
              <a:rPr lang="en-US" sz="1600">
                <a:latin typeface="Neutra Text Alt"/>
                <a:ea typeface="Calibri"/>
                <a:cs typeface="Calibri"/>
              </a:rPr>
              <a:t> and 5G Small cell implementation in the District.</a:t>
            </a:r>
          </a:p>
          <a:p>
            <a:pPr marL="285750" lvl="1" indent="-285750">
              <a:lnSpc>
                <a:spcPct val="120000"/>
              </a:lnSpc>
              <a:spcBef>
                <a:spcPts val="560"/>
              </a:spcBef>
              <a:buClr>
                <a:schemeClr val="dk1"/>
              </a:buClr>
              <a:buSzPct val="100000"/>
              <a:buFont typeface="Arial" panose="020B0604020202020204" pitchFamily="34" charset="0"/>
              <a:buChar char="•"/>
            </a:pPr>
            <a:r>
              <a:rPr lang="en-US" sz="1600">
                <a:latin typeface="Neutra Text Alt"/>
                <a:ea typeface="Calibri"/>
                <a:cs typeface="Calibri"/>
              </a:rPr>
              <a:t>Mayor Bowser's investment of $491K will support permit and inspections capacity for DDOT; ($236K of which will be dedicated for </a:t>
            </a:r>
            <a:r>
              <a:rPr lang="en-US" sz="1600" err="1">
                <a:latin typeface="Neutra Text Alt"/>
                <a:ea typeface="Calibri"/>
                <a:cs typeface="Calibri"/>
              </a:rPr>
              <a:t>Streateries</a:t>
            </a:r>
            <a:r>
              <a:rPr lang="en-US" sz="1600">
                <a:latin typeface="Neutra Text Alt"/>
                <a:ea typeface="Calibri"/>
                <a:cs typeface="Calibri"/>
              </a:rPr>
              <a:t>).</a:t>
            </a:r>
            <a:endParaRPr lang="en-US"/>
          </a:p>
        </p:txBody>
      </p:sp>
      <p:pic>
        <p:nvPicPr>
          <p:cNvPr id="13" name="Picture 12">
            <a:extLst>
              <a:ext uri="{FF2B5EF4-FFF2-40B4-BE49-F238E27FC236}">
                <a16:creationId xmlns:a16="http://schemas.microsoft.com/office/drawing/2014/main" id="{694902B2-A721-4480-BE3C-68F5F0A5B929}"/>
              </a:ext>
            </a:extLst>
          </p:cNvPr>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0559"/>
          <a:stretch/>
        </p:blipFill>
        <p:spPr>
          <a:xfrm>
            <a:off x="457200" y="1959051"/>
            <a:ext cx="4154487" cy="3001818"/>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1A2BE2A9-957A-4C4E-B044-F01C34E626AD}"/>
              </a:ext>
            </a:extLst>
          </p:cNvPr>
          <p:cNvPicPr>
            <a:picLocks noChangeAspect="1"/>
          </p:cNvPicPr>
          <p:nvPr/>
        </p:nvPicPr>
        <p:blipFill>
          <a:blip r:embed="rId6"/>
          <a:stretch>
            <a:fillRect/>
          </a:stretch>
        </p:blipFill>
        <p:spPr>
          <a:xfrm>
            <a:off x="8199119" y="195165"/>
            <a:ext cx="659535" cy="548640"/>
          </a:xfrm>
          <a:prstGeom prst="rect">
            <a:avLst/>
          </a:prstGeom>
        </p:spPr>
      </p:pic>
    </p:spTree>
    <p:extLst>
      <p:ext uri="{BB962C8B-B14F-4D97-AF65-F5344CB8AC3E}">
        <p14:creationId xmlns:p14="http://schemas.microsoft.com/office/powerpoint/2010/main" val="3596590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Clr>
                <a:srgbClr val="F32837"/>
              </a:buClr>
              <a:buSzPct val="25000"/>
              <a:buNone/>
            </a:pPr>
            <a:r>
              <a:rPr lang="en-US" sz="2000">
                <a:solidFill>
                  <a:srgbClr val="F32837"/>
                </a:solidFill>
                <a:latin typeface="Neutra Text Alt"/>
                <a:ea typeface="Calibri"/>
                <a:cs typeface="Calibri"/>
              </a:rPr>
              <a:t>Fleet &amp; Equipment</a:t>
            </a:r>
          </a:p>
          <a:p>
            <a:pPr marL="0" marR="0" lvl="0" indent="0" algn="l" rtl="0">
              <a:lnSpc>
                <a:spcPct val="100000"/>
              </a:lnSpc>
              <a:spcBef>
                <a:spcPts val="0"/>
              </a:spcBef>
              <a:spcAft>
                <a:spcPts val="0"/>
              </a:spcAft>
              <a:buClr>
                <a:srgbClr val="F32837"/>
              </a:buClr>
              <a:buSzPct val="25000"/>
              <a:buFont typeface="Arial"/>
              <a:buNone/>
            </a:pPr>
            <a:endParaRPr lang="en-US" sz="2000" b="0" i="0" u="none" strike="noStrike" cap="none">
              <a:solidFill>
                <a:srgbClr val="F32837"/>
              </a:solidFill>
              <a:latin typeface="Neutra Text Alt"/>
              <a:ea typeface="Calibri"/>
              <a:cs typeface="Calibri"/>
              <a:sym typeface="Calibri"/>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dirty="0">
                <a:solidFill>
                  <a:srgbClr val="898989"/>
                </a:solidFill>
                <a:latin typeface="Neutra Text Alt"/>
                <a:ea typeface="Calibri"/>
                <a:cs typeface="Calibri"/>
                <a:sym typeface="Calibri"/>
              </a:rPr>
              <a:t>34</a:t>
            </a:fld>
            <a:endParaRPr lang="en-US" sz="1200" b="0" i="0" u="none">
              <a:solidFill>
                <a:srgbClr val="898989"/>
              </a:solidFill>
              <a:latin typeface="Neutra Text Alt"/>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a:buClr>
                <a:srgbClr val="293E6B"/>
              </a:buClr>
              <a:buSzPct val="25000"/>
            </a:pPr>
            <a:r>
              <a:rPr lang="en-US" sz="2400">
                <a:solidFill>
                  <a:srgbClr val="293E6B"/>
                </a:solidFill>
                <a:latin typeface="Neutra Text"/>
                <a:ea typeface="Avenir"/>
                <a:cs typeface="Arial"/>
              </a:rPr>
              <a:t>Management &amp; Operations</a:t>
            </a:r>
            <a:endParaRPr lang="en-US" sz="2400" b="0" i="0" u="none">
              <a:solidFill>
                <a:srgbClr val="293E6B"/>
              </a:solidFill>
              <a:latin typeface="Neutra Text" panose="02000000000000000000" pitchFamily="50" charset="0"/>
              <a:ea typeface="Avenir"/>
              <a:cs typeface="Arial" panose="020B0604020202020204" pitchFamily="34" charset="0"/>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sp>
        <p:nvSpPr>
          <p:cNvPr id="9" name="Shape 645"/>
          <p:cNvSpPr txBox="1"/>
          <p:nvPr/>
        </p:nvSpPr>
        <p:spPr>
          <a:xfrm>
            <a:off x="549274" y="1524000"/>
            <a:ext cx="7985125" cy="4534702"/>
          </a:xfrm>
          <a:prstGeom prst="rect">
            <a:avLst/>
          </a:prstGeom>
          <a:noFill/>
          <a:ln>
            <a:noFill/>
          </a:ln>
        </p:spPr>
        <p:txBody>
          <a:bodyPr lIns="91425" tIns="45700" rIns="91425" bIns="45700" anchor="t" anchorCtr="0">
            <a:noAutofit/>
          </a:bodyPr>
          <a:lstStyle/>
          <a:p>
            <a:pPr marL="342900" lvl="0" indent="-342900">
              <a:buFont typeface="+mj-lt"/>
              <a:buAutoNum type="arabicPeriod"/>
            </a:pPr>
            <a:endParaRPr lang="en-US">
              <a:solidFill>
                <a:schemeClr val="dk1"/>
              </a:solidFill>
              <a:latin typeface="Neutra Text Alt"/>
              <a:ea typeface="Calibri"/>
              <a:cs typeface="Calibri"/>
              <a:sym typeface="Calibri"/>
            </a:endParaRPr>
          </a:p>
        </p:txBody>
      </p: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Neutra Text Alt"/>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Neutra Text Alt"/>
                <a:ea typeface="Cambria"/>
                <a:cs typeface="Cambria"/>
                <a:sym typeface="Cambria"/>
              </a:rPr>
              <a:t>June 10, 2021</a:t>
            </a:r>
            <a:endParaRPr lang="en-US">
              <a:solidFill>
                <a:schemeClr val="dk1"/>
              </a:solidFill>
              <a:latin typeface="Neutra Text Alt"/>
            </a:endParaRPr>
          </a:p>
        </p:txBody>
      </p:sp>
      <p:sp>
        <p:nvSpPr>
          <p:cNvPr id="2" name="Rectangle 1">
            <a:extLst>
              <a:ext uri="{FF2B5EF4-FFF2-40B4-BE49-F238E27FC236}">
                <a16:creationId xmlns:a16="http://schemas.microsoft.com/office/drawing/2014/main" id="{B04FF839-1B67-4D73-9740-BE1FCA56B12C}"/>
              </a:ext>
            </a:extLst>
          </p:cNvPr>
          <p:cNvSpPr/>
          <p:nvPr/>
        </p:nvSpPr>
        <p:spPr>
          <a:xfrm>
            <a:off x="318113" y="1546805"/>
            <a:ext cx="3947411" cy="3258071"/>
          </a:xfrm>
          <a:prstGeom prst="rect">
            <a:avLst/>
          </a:prstGeom>
        </p:spPr>
        <p:txBody>
          <a:bodyPr wrap="square" lIns="91440" tIns="45720" rIns="91440" bIns="45720" anchor="t">
            <a:spAutoFit/>
          </a:bodyPr>
          <a:lstStyle/>
          <a:p>
            <a:pPr marL="285750" lvl="1" indent="-285750">
              <a:lnSpc>
                <a:spcPct val="120000"/>
              </a:lnSpc>
              <a:spcBef>
                <a:spcPts val="560"/>
              </a:spcBef>
              <a:buClr>
                <a:schemeClr val="dk1"/>
              </a:buClr>
              <a:buSzPct val="100000"/>
              <a:buFont typeface="Arial" panose="020B0604020202020204" pitchFamily="34" charset="0"/>
              <a:buChar char="•"/>
            </a:pPr>
            <a:r>
              <a:rPr lang="en-US" sz="1600">
                <a:latin typeface="Neutra Text Alt"/>
                <a:cs typeface="Calibri"/>
              </a:rPr>
              <a:t>Mayor Bowser's budget proposes a $32.6M investment in fleet and equipment over the 6-year CIP.</a:t>
            </a:r>
          </a:p>
          <a:p>
            <a:pPr marL="285750" lvl="1" indent="-285750">
              <a:lnSpc>
                <a:spcPct val="120000"/>
              </a:lnSpc>
              <a:spcBef>
                <a:spcPts val="560"/>
              </a:spcBef>
              <a:buClr>
                <a:srgbClr val="000000"/>
              </a:buClr>
              <a:buSzPct val="100000"/>
              <a:buFont typeface="Arial" panose="020B0604020202020204" pitchFamily="34" charset="0"/>
              <a:buChar char="•"/>
            </a:pPr>
            <a:r>
              <a:rPr lang="en-US" sz="1600">
                <a:latin typeface="Neutra Text Alt"/>
                <a:cs typeface="Calibri"/>
              </a:rPr>
              <a:t>Investment level aligns with needs defined by OCFO's </a:t>
            </a:r>
            <a:r>
              <a:rPr lang="en-US" sz="1600">
                <a:latin typeface="Neutra Text Alt"/>
                <a:ea typeface="+mn-lt"/>
                <a:cs typeface="+mn-lt"/>
              </a:rPr>
              <a:t>Capital Asset Replacement Scheduling System (CARSS).</a:t>
            </a:r>
          </a:p>
          <a:p>
            <a:pPr marL="285750" lvl="1" indent="-285750">
              <a:lnSpc>
                <a:spcPct val="120000"/>
              </a:lnSpc>
              <a:spcBef>
                <a:spcPts val="560"/>
              </a:spcBef>
              <a:buClr>
                <a:srgbClr val="000000"/>
              </a:buClr>
              <a:buSzPct val="100000"/>
              <a:buFont typeface="Arial" panose="020B0604020202020204" pitchFamily="34" charset="0"/>
              <a:buChar char="•"/>
            </a:pPr>
            <a:r>
              <a:rPr lang="en-US" sz="1600">
                <a:latin typeface="Neutra Text Alt"/>
                <a:ea typeface="+mn-lt"/>
                <a:cs typeface="+mn-lt"/>
              </a:rPr>
              <a:t>New for FY 2022:  $2M for Bicycle Lane maintenance equipment such as plows and sweepers.</a:t>
            </a:r>
          </a:p>
          <a:p>
            <a:pPr marL="285750" lvl="1" indent="-285750">
              <a:lnSpc>
                <a:spcPct val="120000"/>
              </a:lnSpc>
              <a:spcBef>
                <a:spcPts val="560"/>
              </a:spcBef>
              <a:buClr>
                <a:srgbClr val="000000"/>
              </a:buClr>
              <a:buSzPct val="100000"/>
              <a:buFont typeface="Arial" panose="020B0604020202020204" pitchFamily="34" charset="0"/>
              <a:buChar char="•"/>
            </a:pPr>
            <a:endParaRPr lang="en-US" sz="1600">
              <a:latin typeface="Neutra Text Alt"/>
              <a:ea typeface="+mn-lt"/>
              <a:cs typeface="+mn-lt"/>
            </a:endParaRPr>
          </a:p>
        </p:txBody>
      </p:sp>
      <p:pic>
        <p:nvPicPr>
          <p:cNvPr id="4" name="Picture 4">
            <a:extLst>
              <a:ext uri="{FF2B5EF4-FFF2-40B4-BE49-F238E27FC236}">
                <a16:creationId xmlns:a16="http://schemas.microsoft.com/office/drawing/2014/main" id="{786C49F4-3062-4D55-B5ED-47FA4CDF2719}"/>
              </a:ext>
            </a:extLst>
          </p:cNvPr>
          <p:cNvPicPr>
            <a:picLocks noChangeAspect="1"/>
          </p:cNvPicPr>
          <p:nvPr/>
        </p:nvPicPr>
        <p:blipFill>
          <a:blip r:embed="rId4"/>
          <a:stretch>
            <a:fillRect/>
          </a:stretch>
        </p:blipFill>
        <p:spPr>
          <a:xfrm>
            <a:off x="4766268" y="1495530"/>
            <a:ext cx="3572189" cy="4377731"/>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3FA6ABDB-11CD-4DBD-A766-BCE1290E934F}"/>
              </a:ext>
            </a:extLst>
          </p:cNvPr>
          <p:cNvPicPr>
            <a:picLocks noChangeAspect="1"/>
          </p:cNvPicPr>
          <p:nvPr/>
        </p:nvPicPr>
        <p:blipFill>
          <a:blip r:embed="rId5"/>
          <a:stretch>
            <a:fillRect/>
          </a:stretch>
        </p:blipFill>
        <p:spPr>
          <a:xfrm>
            <a:off x="8199119" y="195165"/>
            <a:ext cx="659535" cy="548640"/>
          </a:xfrm>
          <a:prstGeom prst="rect">
            <a:avLst/>
          </a:prstGeom>
        </p:spPr>
      </p:pic>
    </p:spTree>
    <p:extLst>
      <p:ext uri="{BB962C8B-B14F-4D97-AF65-F5344CB8AC3E}">
        <p14:creationId xmlns:p14="http://schemas.microsoft.com/office/powerpoint/2010/main" val="3931170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32837"/>
              </a:buClr>
              <a:buSzPct val="25000"/>
              <a:buFont typeface="Arial"/>
              <a:buNone/>
            </a:pPr>
            <a:r>
              <a:rPr lang="en-US" sz="2000" b="0" i="0" u="none" strike="noStrike" cap="none">
                <a:solidFill>
                  <a:srgbClr val="F32837"/>
                </a:solidFill>
                <a:latin typeface="Neutra Text"/>
                <a:ea typeface="Calibri"/>
                <a:cs typeface="Calibri"/>
                <a:sym typeface="Calibri"/>
              </a:rPr>
              <a:t>Streets</a:t>
            </a:r>
            <a:endParaRPr lang="en-US" sz="2000" b="0" i="0" u="none" strike="noStrike" cap="none">
              <a:solidFill>
                <a:srgbClr val="F32837"/>
              </a:solidFill>
              <a:latin typeface="Neutra Text"/>
              <a:ea typeface="Calibri"/>
              <a:cs typeface="Calibri"/>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35</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93E6B"/>
              </a:buClr>
              <a:buSzPct val="25000"/>
              <a:buFont typeface="Avenir"/>
              <a:buNone/>
            </a:pPr>
            <a:r>
              <a:rPr lang="en-US" sz="2400">
                <a:solidFill>
                  <a:srgbClr val="293E6B"/>
                </a:solidFill>
                <a:latin typeface="Neutra Text" panose="02000000000000000000" pitchFamily="50" charset="0"/>
                <a:ea typeface="Avenir"/>
                <a:cs typeface="Arial" panose="020B0604020202020204" pitchFamily="34" charset="0"/>
                <a:sym typeface="Avenir"/>
              </a:rPr>
              <a:t>Management &amp; Operations </a:t>
            </a:r>
            <a:endParaRPr lang="en-US" sz="2400" b="0" i="0" u="none">
              <a:solidFill>
                <a:srgbClr val="FF0000"/>
              </a:solidFill>
              <a:latin typeface="Neutra Text" panose="02000000000000000000" pitchFamily="50" charset="0"/>
              <a:ea typeface="Avenir"/>
              <a:cs typeface="Arial" panose="020B0604020202020204" pitchFamily="34" charset="0"/>
              <a:sym typeface="Avenir"/>
            </a:endParaRPr>
          </a:p>
        </p:txBody>
      </p:sp>
      <p:cxnSp>
        <p:nvCxnSpPr>
          <p:cNvPr id="117" name="Shape 117"/>
          <p:cNvCxnSpPr/>
          <p:nvPr/>
        </p:nvCxnSpPr>
        <p:spPr>
          <a:xfrm>
            <a:off x="-66675" y="88011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a:solidFill>
                <a:schemeClr val="dk1"/>
              </a:solidFill>
            </a:endParaRPr>
          </a:p>
        </p:txBody>
      </p:sp>
      <p:sp>
        <p:nvSpPr>
          <p:cNvPr id="15" name="Shape 111">
            <a:extLst>
              <a:ext uri="{FF2B5EF4-FFF2-40B4-BE49-F238E27FC236}">
                <a16:creationId xmlns:a16="http://schemas.microsoft.com/office/drawing/2014/main" id="{17C9470F-127C-4C26-92CF-2EA7D4CD0820}"/>
              </a:ext>
            </a:extLst>
          </p:cNvPr>
          <p:cNvSpPr txBox="1">
            <a:spLocks/>
          </p:cNvSpPr>
          <p:nvPr/>
        </p:nvSpPr>
        <p:spPr>
          <a:xfrm>
            <a:off x="457199" y="1302174"/>
            <a:ext cx="8229600" cy="434976"/>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rgbClr val="F32837"/>
              </a:buClr>
              <a:buSzPct val="25000"/>
              <a:buNone/>
            </a:pPr>
            <a:endParaRPr lang="en-US" sz="2000" b="1">
              <a:solidFill>
                <a:srgbClr val="293E6B"/>
              </a:solidFill>
              <a:cs typeface="Calibri"/>
            </a:endParaRPr>
          </a:p>
        </p:txBody>
      </p:sp>
      <p:pic>
        <p:nvPicPr>
          <p:cNvPr id="12" name="Picture 11"/>
          <p:cNvPicPr>
            <a:picLocks noChangeAspect="1"/>
          </p:cNvPicPr>
          <p:nvPr/>
        </p:nvPicPr>
        <p:blipFill>
          <a:blip r:embed="rId4"/>
          <a:stretch>
            <a:fillRect/>
          </a:stretch>
        </p:blipFill>
        <p:spPr>
          <a:xfrm>
            <a:off x="8199119" y="195165"/>
            <a:ext cx="659535" cy="548640"/>
          </a:xfrm>
          <a:prstGeom prst="rect">
            <a:avLst/>
          </a:prstGeom>
        </p:spPr>
      </p:pic>
      <p:sp>
        <p:nvSpPr>
          <p:cNvPr id="2" name="Rectangle 1">
            <a:extLst>
              <a:ext uri="{FF2B5EF4-FFF2-40B4-BE49-F238E27FC236}">
                <a16:creationId xmlns:a16="http://schemas.microsoft.com/office/drawing/2014/main" id="{5DAB66F6-A696-4245-B3BA-F37C691B6EBC}"/>
              </a:ext>
            </a:extLst>
          </p:cNvPr>
          <p:cNvSpPr/>
          <p:nvPr/>
        </p:nvSpPr>
        <p:spPr>
          <a:xfrm>
            <a:off x="463000" y="1400175"/>
            <a:ext cx="3945981" cy="3476593"/>
          </a:xfrm>
          <a:prstGeom prst="rect">
            <a:avLst/>
          </a:prstGeom>
        </p:spPr>
        <p:txBody>
          <a:bodyPr wrap="square" lIns="91440" tIns="45720" rIns="91440" bIns="45720" anchor="t">
            <a:spAutoFit/>
          </a:bodyPr>
          <a:lstStyle/>
          <a:p>
            <a:pPr marL="285750" lvl="1" indent="-285750">
              <a:lnSpc>
                <a:spcPct val="120000"/>
              </a:lnSpc>
              <a:spcBef>
                <a:spcPts val="560"/>
              </a:spcBef>
              <a:buClr>
                <a:schemeClr val="dk1"/>
              </a:buClr>
              <a:buSzPct val="100000"/>
              <a:buFont typeface="Arial" panose="020B0604020202020204" pitchFamily="34" charset="0"/>
              <a:buChar char="•"/>
            </a:pPr>
            <a:r>
              <a:rPr lang="en-US" sz="1600">
                <a:latin typeface="Neutra Text Alt"/>
                <a:ea typeface="Calibri"/>
                <a:cs typeface="Calibri"/>
              </a:rPr>
              <a:t>Mayor Bowser's budget continues record state of good repair investments in streets.</a:t>
            </a:r>
          </a:p>
          <a:p>
            <a:pPr marL="285750" lvl="1" indent="-285750">
              <a:lnSpc>
                <a:spcPct val="120000"/>
              </a:lnSpc>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For FY 2021, DDOT plans to repave 162 miles of streets, with 51 miles completed  (see figure).</a:t>
            </a:r>
          </a:p>
          <a:p>
            <a:pPr marL="285750" lvl="1" indent="-285750">
              <a:lnSpc>
                <a:spcPct val="120000"/>
              </a:lnSpc>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Mayor Bowser's FY 2022 budget makes a $200M investment in local streets over the 6-year CIP with a goal toward eliminating streets in poor condition by FY 2025.</a:t>
            </a:r>
          </a:p>
        </p:txBody>
      </p:sp>
      <p:sp>
        <p:nvSpPr>
          <p:cNvPr id="16" name="Rectangle 15">
            <a:extLst>
              <a:ext uri="{FF2B5EF4-FFF2-40B4-BE49-F238E27FC236}">
                <a16:creationId xmlns:a16="http://schemas.microsoft.com/office/drawing/2014/main" id="{73E7788F-C7B5-4F4F-BFDD-3E831F2D354D}"/>
              </a:ext>
            </a:extLst>
          </p:cNvPr>
          <p:cNvSpPr/>
          <p:nvPr/>
        </p:nvSpPr>
        <p:spPr>
          <a:xfrm>
            <a:off x="1037555" y="5446518"/>
            <a:ext cx="3126934" cy="368049"/>
          </a:xfrm>
          <a:prstGeom prst="rect">
            <a:avLst/>
          </a:prstGeom>
        </p:spPr>
        <p:txBody>
          <a:bodyPr wrap="square" lIns="91440" tIns="45720" rIns="91440" bIns="45720" anchor="t">
            <a:spAutoFit/>
          </a:bodyPr>
          <a:lstStyle/>
          <a:p>
            <a:pPr marL="0" lvl="1">
              <a:lnSpc>
                <a:spcPct val="120000"/>
              </a:lnSpc>
              <a:spcBef>
                <a:spcPts val="560"/>
              </a:spcBef>
              <a:buClr>
                <a:schemeClr val="dk1"/>
              </a:buClr>
              <a:buSzPct val="100000"/>
            </a:pPr>
            <a:endParaRPr lang="en-US" sz="1600">
              <a:solidFill>
                <a:schemeClr val="dk1"/>
              </a:solidFill>
              <a:latin typeface="Neutra Text Alt"/>
              <a:cs typeface="Calibri"/>
            </a:endParaRPr>
          </a:p>
        </p:txBody>
      </p:sp>
      <p:sp>
        <p:nvSpPr>
          <p:cNvPr id="5" name="TextBox 4">
            <a:extLst>
              <a:ext uri="{FF2B5EF4-FFF2-40B4-BE49-F238E27FC236}">
                <a16:creationId xmlns:a16="http://schemas.microsoft.com/office/drawing/2014/main" id="{CF4898B5-0909-4703-8C66-CA78337EBFCF}"/>
              </a:ext>
            </a:extLst>
          </p:cNvPr>
          <p:cNvSpPr txBox="1"/>
          <p:nvPr/>
        </p:nvSpPr>
        <p:spPr>
          <a:xfrm>
            <a:off x="4731897" y="1400722"/>
            <a:ext cx="3795983"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Neutra Text"/>
                <a:cs typeface="Calibri"/>
              </a:rPr>
              <a:t>Figure:  </a:t>
            </a:r>
            <a:r>
              <a:rPr lang="en-US" sz="1400">
                <a:latin typeface="Neutra Text"/>
                <a:cs typeface="Calibri"/>
              </a:rPr>
              <a:t>Status of street resurfacing projects, as of May 30, 2021</a:t>
            </a:r>
            <a:endParaRPr lang="en-US" sz="1400">
              <a:latin typeface="Calibri"/>
              <a:cs typeface="Calibri"/>
            </a:endParaRPr>
          </a:p>
        </p:txBody>
      </p:sp>
      <p:pic>
        <p:nvPicPr>
          <p:cNvPr id="6" name="Picture 6">
            <a:extLst>
              <a:ext uri="{FF2B5EF4-FFF2-40B4-BE49-F238E27FC236}">
                <a16:creationId xmlns:a16="http://schemas.microsoft.com/office/drawing/2014/main" id="{D21E2990-4A63-4156-B0A6-E94D020C3A7F}"/>
              </a:ext>
            </a:extLst>
          </p:cNvPr>
          <p:cNvPicPr>
            <a:picLocks noChangeAspect="1"/>
          </p:cNvPicPr>
          <p:nvPr/>
        </p:nvPicPr>
        <p:blipFill>
          <a:blip r:embed="rId5"/>
          <a:stretch>
            <a:fillRect/>
          </a:stretch>
        </p:blipFill>
        <p:spPr>
          <a:xfrm>
            <a:off x="4862036" y="2005893"/>
            <a:ext cx="3818964" cy="37822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76968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marR="0" lvl="0" indent="0" algn="l">
              <a:lnSpc>
                <a:spcPct val="100000"/>
              </a:lnSpc>
              <a:spcBef>
                <a:spcPts val="0"/>
              </a:spcBef>
              <a:spcAft>
                <a:spcPts val="0"/>
              </a:spcAft>
              <a:buNone/>
            </a:pPr>
            <a:r>
              <a:rPr lang="en-US" sz="2000">
                <a:solidFill>
                  <a:srgbClr val="F32837"/>
                </a:solidFill>
                <a:latin typeface="Neutra Text"/>
                <a:cs typeface="Calibri"/>
                <a:sym typeface="Calibri"/>
              </a:rPr>
              <a:t>Alleys</a:t>
            </a:r>
            <a:endParaRPr lang="en-US">
              <a:latin typeface="Neutra Text"/>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36</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93E6B"/>
              </a:buClr>
              <a:buSzPct val="25000"/>
              <a:buFont typeface="Avenir"/>
              <a:buNone/>
            </a:pPr>
            <a:r>
              <a:rPr lang="en-US" sz="2400">
                <a:solidFill>
                  <a:srgbClr val="293E6B"/>
                </a:solidFill>
                <a:latin typeface="Neutra Text" panose="02000000000000000000" pitchFamily="50" charset="0"/>
                <a:ea typeface="Avenir"/>
                <a:cs typeface="Arial" panose="020B0604020202020204" pitchFamily="34" charset="0"/>
                <a:sym typeface="Avenir"/>
              </a:rPr>
              <a:t>Management &amp; Operations </a:t>
            </a:r>
            <a:endParaRPr lang="en-US" sz="2400" b="0" i="0" u="none">
              <a:solidFill>
                <a:srgbClr val="FF0000"/>
              </a:solidFill>
              <a:latin typeface="Neutra Text" panose="02000000000000000000" pitchFamily="50" charset="0"/>
              <a:ea typeface="Avenir"/>
              <a:cs typeface="Arial" panose="020B0604020202020204" pitchFamily="34" charset="0"/>
              <a:sym typeface="Avenir"/>
            </a:endParaRPr>
          </a:p>
        </p:txBody>
      </p:sp>
      <p:cxnSp>
        <p:nvCxnSpPr>
          <p:cNvPr id="117" name="Shape 117"/>
          <p:cNvCxnSpPr/>
          <p:nvPr/>
        </p:nvCxnSpPr>
        <p:spPr>
          <a:xfrm>
            <a:off x="-66675" y="88011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a:solidFill>
                <a:schemeClr val="dk1"/>
              </a:solidFill>
            </a:endParaRPr>
          </a:p>
        </p:txBody>
      </p:sp>
      <p:sp>
        <p:nvSpPr>
          <p:cNvPr id="15" name="Shape 111">
            <a:extLst>
              <a:ext uri="{FF2B5EF4-FFF2-40B4-BE49-F238E27FC236}">
                <a16:creationId xmlns:a16="http://schemas.microsoft.com/office/drawing/2014/main" id="{17C9470F-127C-4C26-92CF-2EA7D4CD0820}"/>
              </a:ext>
            </a:extLst>
          </p:cNvPr>
          <p:cNvSpPr txBox="1">
            <a:spLocks/>
          </p:cNvSpPr>
          <p:nvPr/>
        </p:nvSpPr>
        <p:spPr>
          <a:xfrm>
            <a:off x="457199" y="1302174"/>
            <a:ext cx="8229600" cy="434976"/>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rgbClr val="F32837"/>
              </a:buClr>
              <a:buSzPct val="25000"/>
              <a:buNone/>
            </a:pPr>
            <a:endParaRPr lang="en-US" sz="2000" b="1">
              <a:solidFill>
                <a:srgbClr val="293E6B"/>
              </a:solidFill>
              <a:cs typeface="Calibri"/>
            </a:endParaRPr>
          </a:p>
        </p:txBody>
      </p:sp>
      <p:pic>
        <p:nvPicPr>
          <p:cNvPr id="12" name="Picture 11"/>
          <p:cNvPicPr>
            <a:picLocks noChangeAspect="1"/>
          </p:cNvPicPr>
          <p:nvPr/>
        </p:nvPicPr>
        <p:blipFill>
          <a:blip r:embed="rId4"/>
          <a:stretch>
            <a:fillRect/>
          </a:stretch>
        </p:blipFill>
        <p:spPr>
          <a:xfrm>
            <a:off x="8199119" y="195165"/>
            <a:ext cx="659535" cy="548640"/>
          </a:xfrm>
          <a:prstGeom prst="rect">
            <a:avLst/>
          </a:prstGeom>
        </p:spPr>
      </p:pic>
      <p:sp>
        <p:nvSpPr>
          <p:cNvPr id="2" name="Rectangle 1">
            <a:extLst>
              <a:ext uri="{FF2B5EF4-FFF2-40B4-BE49-F238E27FC236}">
                <a16:creationId xmlns:a16="http://schemas.microsoft.com/office/drawing/2014/main" id="{5DAB66F6-A696-4245-B3BA-F37C691B6EBC}"/>
              </a:ext>
            </a:extLst>
          </p:cNvPr>
          <p:cNvSpPr/>
          <p:nvPr/>
        </p:nvSpPr>
        <p:spPr>
          <a:xfrm>
            <a:off x="463000" y="1400175"/>
            <a:ext cx="3811511" cy="4144468"/>
          </a:xfrm>
          <a:prstGeom prst="rect">
            <a:avLst/>
          </a:prstGeom>
        </p:spPr>
        <p:txBody>
          <a:bodyPr wrap="square" lIns="91440" tIns="45720" rIns="91440" bIns="45720" anchor="t">
            <a:spAutoFit/>
          </a:bodyPr>
          <a:lstStyle/>
          <a:p>
            <a:pPr marL="285750" lvl="1" indent="-285750">
              <a:lnSpc>
                <a:spcPct val="120000"/>
              </a:lnSpc>
              <a:spcBef>
                <a:spcPts val="560"/>
              </a:spcBef>
              <a:buClr>
                <a:schemeClr val="dk1"/>
              </a:buClr>
              <a:buSzPct val="100000"/>
              <a:buFont typeface="Arial" panose="020B0604020202020204" pitchFamily="34" charset="0"/>
              <a:buChar char="•"/>
            </a:pPr>
            <a:r>
              <a:rPr lang="en-US" sz="1600">
                <a:latin typeface="Neutra Text Alt"/>
                <a:ea typeface="Calibri"/>
                <a:cs typeface="Calibri"/>
              </a:rPr>
              <a:t>Mayor Bowser's budget continues record state of good repair investments in alleys.</a:t>
            </a:r>
          </a:p>
          <a:p>
            <a:pPr marL="285750" lvl="1" indent="-285750">
              <a:lnSpc>
                <a:spcPct val="120000"/>
              </a:lnSpc>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For FY 2021, DDOT plans to repave 120 miles of local streets, with 86 miles completed (see figure).</a:t>
            </a:r>
          </a:p>
          <a:p>
            <a:pPr marL="285750" lvl="1" indent="-285750">
              <a:lnSpc>
                <a:spcPct val="120000"/>
              </a:lnSpc>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Mayor Bowser's FY 2022 budget makes a $110M investment in alleys over the 6-year CIP, with a goal of eliminating alleys in poor condition by FY 2023.</a:t>
            </a:r>
          </a:p>
          <a:p>
            <a:pPr marL="285750" lvl="1" indent="-285750">
              <a:lnSpc>
                <a:spcPct val="120000"/>
              </a:lnSpc>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New for FY 2022:  $500K for a "Paper Alley" program—a community-driven initiative to construct unbuilt alleys.</a:t>
            </a:r>
          </a:p>
        </p:txBody>
      </p:sp>
      <p:sp>
        <p:nvSpPr>
          <p:cNvPr id="16" name="Rectangle 15">
            <a:extLst>
              <a:ext uri="{FF2B5EF4-FFF2-40B4-BE49-F238E27FC236}">
                <a16:creationId xmlns:a16="http://schemas.microsoft.com/office/drawing/2014/main" id="{73E7788F-C7B5-4F4F-BFDD-3E831F2D354D}"/>
              </a:ext>
            </a:extLst>
          </p:cNvPr>
          <p:cNvSpPr/>
          <p:nvPr/>
        </p:nvSpPr>
        <p:spPr>
          <a:xfrm>
            <a:off x="1037555" y="5446518"/>
            <a:ext cx="3126934" cy="368049"/>
          </a:xfrm>
          <a:prstGeom prst="rect">
            <a:avLst/>
          </a:prstGeom>
        </p:spPr>
        <p:txBody>
          <a:bodyPr wrap="square" lIns="91440" tIns="45720" rIns="91440" bIns="45720" anchor="t">
            <a:spAutoFit/>
          </a:bodyPr>
          <a:lstStyle/>
          <a:p>
            <a:pPr marL="0" lvl="1">
              <a:lnSpc>
                <a:spcPct val="120000"/>
              </a:lnSpc>
              <a:spcBef>
                <a:spcPts val="560"/>
              </a:spcBef>
              <a:buClr>
                <a:schemeClr val="dk1"/>
              </a:buClr>
              <a:buSzPct val="100000"/>
            </a:pPr>
            <a:endParaRPr lang="en-US" sz="1600">
              <a:solidFill>
                <a:schemeClr val="dk1"/>
              </a:solidFill>
              <a:latin typeface="Neutra Text Alt"/>
              <a:cs typeface="Calibri"/>
            </a:endParaRPr>
          </a:p>
        </p:txBody>
      </p:sp>
      <p:sp>
        <p:nvSpPr>
          <p:cNvPr id="5" name="TextBox 4">
            <a:extLst>
              <a:ext uri="{FF2B5EF4-FFF2-40B4-BE49-F238E27FC236}">
                <a16:creationId xmlns:a16="http://schemas.microsoft.com/office/drawing/2014/main" id="{CF4898B5-0909-4703-8C66-CA78337EBFCF}"/>
              </a:ext>
            </a:extLst>
          </p:cNvPr>
          <p:cNvSpPr txBox="1"/>
          <p:nvPr/>
        </p:nvSpPr>
        <p:spPr>
          <a:xfrm>
            <a:off x="4731897" y="1400722"/>
            <a:ext cx="3795983"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Neutra Text"/>
                <a:cs typeface="Calibri"/>
              </a:rPr>
              <a:t>Figure:  </a:t>
            </a:r>
            <a:r>
              <a:rPr lang="en-US" sz="1400">
                <a:latin typeface="Neutra Text"/>
                <a:cs typeface="Calibri"/>
              </a:rPr>
              <a:t>Status of alley resurfacing projects, as of May 30, 2021</a:t>
            </a:r>
            <a:endParaRPr lang="en-US" sz="1400">
              <a:latin typeface="Calibri"/>
              <a:cs typeface="Calibri"/>
            </a:endParaRPr>
          </a:p>
        </p:txBody>
      </p:sp>
      <p:pic>
        <p:nvPicPr>
          <p:cNvPr id="3" name="Picture 3">
            <a:extLst>
              <a:ext uri="{FF2B5EF4-FFF2-40B4-BE49-F238E27FC236}">
                <a16:creationId xmlns:a16="http://schemas.microsoft.com/office/drawing/2014/main" id="{65C69301-CFD6-47DC-9B34-9EB702C0F69B}"/>
              </a:ext>
            </a:extLst>
          </p:cNvPr>
          <p:cNvPicPr>
            <a:picLocks noChangeAspect="1"/>
          </p:cNvPicPr>
          <p:nvPr/>
        </p:nvPicPr>
        <p:blipFill>
          <a:blip r:embed="rId5"/>
          <a:stretch>
            <a:fillRect/>
          </a:stretch>
        </p:blipFill>
        <p:spPr>
          <a:xfrm>
            <a:off x="4800913" y="1983599"/>
            <a:ext cx="3880087" cy="40389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62907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marR="0" lvl="0" indent="0" algn="l">
              <a:lnSpc>
                <a:spcPct val="100000"/>
              </a:lnSpc>
              <a:spcBef>
                <a:spcPts val="0"/>
              </a:spcBef>
              <a:spcAft>
                <a:spcPts val="0"/>
              </a:spcAft>
              <a:buNone/>
            </a:pPr>
            <a:r>
              <a:rPr lang="en-US" sz="2000">
                <a:solidFill>
                  <a:srgbClr val="F32837"/>
                </a:solidFill>
                <a:latin typeface="Neutra Text"/>
                <a:cs typeface="Calibri"/>
                <a:sym typeface="Calibri"/>
              </a:rPr>
              <a:t>Sidewalks</a:t>
            </a:r>
            <a:endParaRPr lang="en-US">
              <a:latin typeface="Neutra Text"/>
            </a:endParaRP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37</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234864"/>
            <a:ext cx="63880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93E6B"/>
              </a:buClr>
              <a:buSzPct val="25000"/>
              <a:buFont typeface="Avenir"/>
              <a:buNone/>
            </a:pPr>
            <a:r>
              <a:rPr lang="en-US" sz="2400">
                <a:solidFill>
                  <a:srgbClr val="293E6B"/>
                </a:solidFill>
                <a:latin typeface="Neutra Text" panose="02000000000000000000" pitchFamily="50" charset="0"/>
                <a:ea typeface="Avenir"/>
                <a:cs typeface="Arial" panose="020B0604020202020204" pitchFamily="34" charset="0"/>
                <a:sym typeface="Avenir"/>
              </a:rPr>
              <a:t>Management &amp; Operations </a:t>
            </a:r>
            <a:endParaRPr lang="en-US" sz="2400" b="0" i="0" u="none">
              <a:solidFill>
                <a:srgbClr val="FF0000"/>
              </a:solidFill>
              <a:latin typeface="Neutra Text" panose="02000000000000000000" pitchFamily="50" charset="0"/>
              <a:ea typeface="Avenir"/>
              <a:cs typeface="Arial" panose="020B0604020202020204" pitchFamily="34" charset="0"/>
              <a:sym typeface="Avenir"/>
            </a:endParaRPr>
          </a:p>
        </p:txBody>
      </p:sp>
      <p:cxnSp>
        <p:nvCxnSpPr>
          <p:cNvPr id="117" name="Shape 117"/>
          <p:cNvCxnSpPr/>
          <p:nvPr/>
        </p:nvCxnSpPr>
        <p:spPr>
          <a:xfrm>
            <a:off x="-66675" y="88011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a:solidFill>
                <a:schemeClr val="dk1"/>
              </a:solidFill>
            </a:endParaRPr>
          </a:p>
        </p:txBody>
      </p:sp>
      <p:sp>
        <p:nvSpPr>
          <p:cNvPr id="15" name="Shape 111">
            <a:extLst>
              <a:ext uri="{FF2B5EF4-FFF2-40B4-BE49-F238E27FC236}">
                <a16:creationId xmlns:a16="http://schemas.microsoft.com/office/drawing/2014/main" id="{17C9470F-127C-4C26-92CF-2EA7D4CD0820}"/>
              </a:ext>
            </a:extLst>
          </p:cNvPr>
          <p:cNvSpPr txBox="1">
            <a:spLocks/>
          </p:cNvSpPr>
          <p:nvPr/>
        </p:nvSpPr>
        <p:spPr>
          <a:xfrm>
            <a:off x="457199" y="1302174"/>
            <a:ext cx="8229600" cy="434976"/>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rgbClr val="F32837"/>
              </a:buClr>
              <a:buSzPct val="25000"/>
              <a:buNone/>
            </a:pPr>
            <a:endParaRPr lang="en-US" sz="2000" b="1">
              <a:solidFill>
                <a:srgbClr val="293E6B"/>
              </a:solidFill>
              <a:cs typeface="Calibri"/>
            </a:endParaRPr>
          </a:p>
        </p:txBody>
      </p:sp>
      <p:pic>
        <p:nvPicPr>
          <p:cNvPr id="12" name="Picture 11"/>
          <p:cNvPicPr>
            <a:picLocks noChangeAspect="1"/>
          </p:cNvPicPr>
          <p:nvPr/>
        </p:nvPicPr>
        <p:blipFill>
          <a:blip r:embed="rId4"/>
          <a:stretch>
            <a:fillRect/>
          </a:stretch>
        </p:blipFill>
        <p:spPr>
          <a:xfrm>
            <a:off x="8199119" y="195165"/>
            <a:ext cx="659535" cy="548640"/>
          </a:xfrm>
          <a:prstGeom prst="rect">
            <a:avLst/>
          </a:prstGeom>
        </p:spPr>
      </p:pic>
      <p:sp>
        <p:nvSpPr>
          <p:cNvPr id="2" name="Rectangle 1">
            <a:extLst>
              <a:ext uri="{FF2B5EF4-FFF2-40B4-BE49-F238E27FC236}">
                <a16:creationId xmlns:a16="http://schemas.microsoft.com/office/drawing/2014/main" id="{5DAB66F6-A696-4245-B3BA-F37C691B6EBC}"/>
              </a:ext>
            </a:extLst>
          </p:cNvPr>
          <p:cNvSpPr/>
          <p:nvPr/>
        </p:nvSpPr>
        <p:spPr>
          <a:xfrm>
            <a:off x="463000" y="1400175"/>
            <a:ext cx="3811511" cy="4221412"/>
          </a:xfrm>
          <a:prstGeom prst="rect">
            <a:avLst/>
          </a:prstGeom>
        </p:spPr>
        <p:txBody>
          <a:bodyPr wrap="square" lIns="91440" tIns="45720" rIns="91440" bIns="45720" anchor="t">
            <a:spAutoFit/>
          </a:bodyPr>
          <a:lstStyle/>
          <a:p>
            <a:pPr marL="285750" lvl="1" indent="-285750">
              <a:lnSpc>
                <a:spcPct val="120000"/>
              </a:lnSpc>
              <a:spcBef>
                <a:spcPts val="560"/>
              </a:spcBef>
              <a:buClr>
                <a:schemeClr val="dk1"/>
              </a:buClr>
              <a:buSzPct val="100000"/>
              <a:buFont typeface="Arial" panose="020B0604020202020204" pitchFamily="34" charset="0"/>
              <a:buChar char="•"/>
            </a:pPr>
            <a:r>
              <a:rPr lang="en-US" sz="1600">
                <a:latin typeface="Neutra Text Alt"/>
                <a:ea typeface="Calibri"/>
                <a:cs typeface="Calibri"/>
              </a:rPr>
              <a:t>Mayor Bowser's budget continues record state of good repair investments in sidewalks.</a:t>
            </a:r>
          </a:p>
          <a:p>
            <a:pPr marL="285750" lvl="1" indent="-285750">
              <a:lnSpc>
                <a:spcPct val="120000"/>
              </a:lnSpc>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For FY 2021, DDOT plans to rehabilitate 65 miles of sidewalks, with 15 miles completed (see figure).</a:t>
            </a:r>
          </a:p>
          <a:p>
            <a:pPr marL="285750" lvl="1" indent="-285750">
              <a:lnSpc>
                <a:spcPct val="120000"/>
              </a:lnSpc>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Mayor Bowser's FY 2022 budget makes a $111M investment in sidewalks over the 6-year CIP.</a:t>
            </a:r>
            <a:endParaRPr lang="en-US" sz="1600">
              <a:solidFill>
                <a:schemeClr val="dk1"/>
              </a:solidFill>
              <a:highlight>
                <a:srgbClr val="FFFF00"/>
              </a:highlight>
              <a:latin typeface="Neutra Text Alt"/>
              <a:cs typeface="Calibri"/>
            </a:endParaRPr>
          </a:p>
          <a:p>
            <a:pPr marL="285750" lvl="1" indent="-285750">
              <a:lnSpc>
                <a:spcPct val="120000"/>
              </a:lnSpc>
              <a:spcBef>
                <a:spcPts val="560"/>
              </a:spcBef>
              <a:buClr>
                <a:srgbClr val="000000"/>
              </a:buClr>
              <a:buSzPct val="100000"/>
              <a:buFont typeface="Arial" panose="020B0604020202020204" pitchFamily="34" charset="0"/>
              <a:buChar char="•"/>
            </a:pPr>
            <a:r>
              <a:rPr lang="en-US" sz="1600">
                <a:solidFill>
                  <a:schemeClr val="dk1"/>
                </a:solidFill>
                <a:latin typeface="Neutra Text Alt"/>
                <a:cs typeface="Calibri"/>
              </a:rPr>
              <a:t>New for FY 2022:  $2M for a  "Sidewalk network expansion" program to provide for more sidewalks in targeted areas.</a:t>
            </a:r>
            <a:endParaRPr lang="en-US" sz="1600">
              <a:solidFill>
                <a:schemeClr val="dk1"/>
              </a:solidFill>
              <a:highlight>
                <a:srgbClr val="FFFF00"/>
              </a:highlight>
              <a:latin typeface="Neutra Text Alt"/>
              <a:cs typeface="Calibri"/>
            </a:endParaRPr>
          </a:p>
          <a:p>
            <a:pPr marL="285750" lvl="1" indent="-285750">
              <a:lnSpc>
                <a:spcPct val="120000"/>
              </a:lnSpc>
              <a:spcBef>
                <a:spcPts val="560"/>
              </a:spcBef>
              <a:buClr>
                <a:srgbClr val="000000"/>
              </a:buClr>
              <a:buSzPct val="100000"/>
              <a:buFont typeface="Arial" panose="020B0604020202020204" pitchFamily="34" charset="0"/>
              <a:buChar char="•"/>
            </a:pPr>
            <a:endParaRPr lang="en-US" sz="1600">
              <a:solidFill>
                <a:schemeClr val="dk1"/>
              </a:solidFill>
              <a:latin typeface="Neutra Text Alt"/>
              <a:cs typeface="Calibri"/>
            </a:endParaRPr>
          </a:p>
        </p:txBody>
      </p:sp>
      <p:sp>
        <p:nvSpPr>
          <p:cNvPr id="16" name="Rectangle 15">
            <a:extLst>
              <a:ext uri="{FF2B5EF4-FFF2-40B4-BE49-F238E27FC236}">
                <a16:creationId xmlns:a16="http://schemas.microsoft.com/office/drawing/2014/main" id="{73E7788F-C7B5-4F4F-BFDD-3E831F2D354D}"/>
              </a:ext>
            </a:extLst>
          </p:cNvPr>
          <p:cNvSpPr/>
          <p:nvPr/>
        </p:nvSpPr>
        <p:spPr>
          <a:xfrm>
            <a:off x="1037555" y="5446518"/>
            <a:ext cx="3126934" cy="368049"/>
          </a:xfrm>
          <a:prstGeom prst="rect">
            <a:avLst/>
          </a:prstGeom>
        </p:spPr>
        <p:txBody>
          <a:bodyPr wrap="square" lIns="91440" tIns="45720" rIns="91440" bIns="45720" anchor="t">
            <a:spAutoFit/>
          </a:bodyPr>
          <a:lstStyle/>
          <a:p>
            <a:pPr marL="0" lvl="1">
              <a:lnSpc>
                <a:spcPct val="120000"/>
              </a:lnSpc>
              <a:spcBef>
                <a:spcPts val="560"/>
              </a:spcBef>
              <a:buClr>
                <a:schemeClr val="dk1"/>
              </a:buClr>
              <a:buSzPct val="100000"/>
            </a:pPr>
            <a:endParaRPr lang="en-US" sz="1600">
              <a:solidFill>
                <a:schemeClr val="dk1"/>
              </a:solidFill>
              <a:latin typeface="Neutra Text Alt"/>
              <a:cs typeface="Calibri"/>
            </a:endParaRPr>
          </a:p>
        </p:txBody>
      </p:sp>
      <p:sp>
        <p:nvSpPr>
          <p:cNvPr id="5" name="TextBox 4">
            <a:extLst>
              <a:ext uri="{FF2B5EF4-FFF2-40B4-BE49-F238E27FC236}">
                <a16:creationId xmlns:a16="http://schemas.microsoft.com/office/drawing/2014/main" id="{CF4898B5-0909-4703-8C66-CA78337EBFCF}"/>
              </a:ext>
            </a:extLst>
          </p:cNvPr>
          <p:cNvSpPr txBox="1"/>
          <p:nvPr/>
        </p:nvSpPr>
        <p:spPr>
          <a:xfrm>
            <a:off x="4731897" y="1400722"/>
            <a:ext cx="3795983"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Neutra Text"/>
                <a:cs typeface="Calibri"/>
              </a:rPr>
              <a:t>Figure:  </a:t>
            </a:r>
            <a:r>
              <a:rPr lang="en-US" sz="1400">
                <a:latin typeface="Neutra Text"/>
                <a:cs typeface="Calibri"/>
              </a:rPr>
              <a:t>Status of sidewalk resurfacing projects, as of May 30, 2021</a:t>
            </a:r>
            <a:endParaRPr lang="en-US" sz="1400">
              <a:latin typeface="Calibri"/>
              <a:cs typeface="Calibri"/>
            </a:endParaRPr>
          </a:p>
        </p:txBody>
      </p:sp>
      <p:pic>
        <p:nvPicPr>
          <p:cNvPr id="4" name="Picture 5">
            <a:extLst>
              <a:ext uri="{FF2B5EF4-FFF2-40B4-BE49-F238E27FC236}">
                <a16:creationId xmlns:a16="http://schemas.microsoft.com/office/drawing/2014/main" id="{D57A935F-36CD-4670-AD3F-759F3637E33D}"/>
              </a:ext>
            </a:extLst>
          </p:cNvPr>
          <p:cNvPicPr>
            <a:picLocks noChangeAspect="1"/>
          </p:cNvPicPr>
          <p:nvPr/>
        </p:nvPicPr>
        <p:blipFill>
          <a:blip r:embed="rId5"/>
          <a:stretch>
            <a:fillRect/>
          </a:stretch>
        </p:blipFill>
        <p:spPr>
          <a:xfrm>
            <a:off x="4765149" y="1909640"/>
            <a:ext cx="3867863" cy="40533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49427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4E9E8F-218E-4268-9E3A-5ACAC21DF27E}"/>
              </a:ext>
            </a:extLst>
          </p:cNvPr>
          <p:cNvSpPr>
            <a:spLocks noGrp="1"/>
          </p:cNvSpPr>
          <p:nvPr>
            <p:ph idx="1"/>
          </p:nvPr>
        </p:nvSpPr>
        <p:spPr/>
        <p:txBody>
          <a:bodyPr vert="horz" lIns="91440" tIns="45720" rIns="91440" bIns="45720" rtlCol="0" anchor="t">
            <a:normAutofit/>
          </a:bodyPr>
          <a:lstStyle/>
          <a:p>
            <a:pPr marL="0" indent="0" algn="ctr">
              <a:buNone/>
            </a:pPr>
            <a:r>
              <a:rPr lang="en-US" sz="4400" i="1">
                <a:solidFill>
                  <a:srgbClr val="FF0000"/>
                </a:solidFill>
                <a:latin typeface="Neutra Text Alt"/>
                <a:cs typeface="Calibri"/>
              </a:rPr>
              <a:t>Thank you, and please be safe</a:t>
            </a:r>
          </a:p>
        </p:txBody>
      </p:sp>
      <p:pic>
        <p:nvPicPr>
          <p:cNvPr id="2" name="Picture 2">
            <a:extLst>
              <a:ext uri="{FF2B5EF4-FFF2-40B4-BE49-F238E27FC236}">
                <a16:creationId xmlns:a16="http://schemas.microsoft.com/office/drawing/2014/main" id="{30DD3D4B-6967-42CA-A05D-ED8CE0AD8B4B}"/>
              </a:ext>
            </a:extLst>
          </p:cNvPr>
          <p:cNvPicPr>
            <a:picLocks noChangeAspect="1"/>
          </p:cNvPicPr>
          <p:nvPr/>
        </p:nvPicPr>
        <p:blipFill>
          <a:blip r:embed="rId3"/>
          <a:stretch>
            <a:fillRect/>
          </a:stretch>
        </p:blipFill>
        <p:spPr>
          <a:xfrm>
            <a:off x="537636" y="3023914"/>
            <a:ext cx="8143411" cy="24815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67728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Clr>
                <a:srgbClr val="F32837"/>
              </a:buClr>
              <a:buSzPct val="25000"/>
              <a:buNone/>
            </a:pPr>
            <a:r>
              <a:rPr lang="en-US" sz="2000">
                <a:solidFill>
                  <a:srgbClr val="FF0000"/>
                </a:solidFill>
                <a:latin typeface="Neutra Text"/>
              </a:rPr>
              <a:t>Equity Statement</a:t>
            </a: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4</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173904"/>
            <a:ext cx="6388099" cy="461961"/>
          </a:xfrm>
          <a:prstGeom prst="rect">
            <a:avLst/>
          </a:prstGeom>
          <a:noFill/>
          <a:ln>
            <a:noFill/>
          </a:ln>
        </p:spPr>
        <p:txBody>
          <a:bodyPr lIns="91425" tIns="45700" rIns="91425" bIns="45700" anchor="t" anchorCtr="0">
            <a:noAutofit/>
          </a:bodyPr>
          <a:lstStyle/>
          <a:p>
            <a:pPr>
              <a:buClr>
                <a:srgbClr val="293E6B"/>
              </a:buClr>
              <a:buSzPct val="25000"/>
            </a:pPr>
            <a:r>
              <a:rPr lang="en-US" sz="2400">
                <a:solidFill>
                  <a:srgbClr val="293E6B"/>
                </a:solidFill>
                <a:latin typeface="Neutra Text"/>
                <a:ea typeface="Avenir"/>
                <a:cs typeface="Arial" panose="020B0604020202020204" pitchFamily="34" charset="0"/>
                <a:sym typeface="Avenir"/>
              </a:rPr>
              <a:t>Overview</a:t>
            </a:r>
            <a:endParaRPr lang="en-US" sz="2400">
              <a:latin typeface="Neutra Text"/>
              <a:ea typeface="+mn-lt"/>
              <a:cs typeface="+mn-lt"/>
              <a:sym typeface="Avenir"/>
            </a:endParaRPr>
          </a:p>
          <a:p>
            <a:pPr marL="0" marR="0" lvl="0" indent="0" algn="l">
              <a:lnSpc>
                <a:spcPct val="100000"/>
              </a:lnSpc>
              <a:spcBef>
                <a:spcPts val="0"/>
              </a:spcBef>
              <a:spcAft>
                <a:spcPts val="0"/>
              </a:spcAft>
              <a:buClr>
                <a:srgbClr val="293E6B"/>
              </a:buClr>
              <a:buSzPct val="25000"/>
              <a:buFont typeface="Avenir"/>
              <a:buNone/>
            </a:pPr>
            <a:endParaRPr lang="en-US" sz="2400" b="0" i="0" u="none">
              <a:solidFill>
                <a:srgbClr val="293E6B"/>
              </a:solidFill>
              <a:latin typeface="Neutra Text" panose="02000000000000000000" pitchFamily="50" charset="0"/>
              <a:ea typeface="Avenir"/>
              <a:cs typeface="Arial" panose="020B0604020202020204" pitchFamily="34" charset="0"/>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sp>
        <p:nvSpPr>
          <p:cNvPr id="9" name="Shape 645"/>
          <p:cNvSpPr txBox="1"/>
          <p:nvPr/>
        </p:nvSpPr>
        <p:spPr>
          <a:xfrm>
            <a:off x="457200" y="1340187"/>
            <a:ext cx="4921624" cy="4534702"/>
          </a:xfrm>
          <a:prstGeom prst="rect">
            <a:avLst/>
          </a:prstGeom>
          <a:noFill/>
          <a:ln>
            <a:noFill/>
          </a:ln>
        </p:spPr>
        <p:txBody>
          <a:bodyPr lIns="91425" tIns="45700" rIns="91425" bIns="45700" anchor="t" anchorCtr="0">
            <a:noAutofit/>
          </a:bodyPr>
          <a:lstStyle/>
          <a:p>
            <a:r>
              <a:rPr lang="en-US" sz="1700">
                <a:latin typeface="Neutra Text Alt"/>
              </a:rPr>
              <a:t>DDOT recognizes that there are inequities  in transportation policy, planning and project delivery. Deep-rooted structural injustices and inequities have contributed to disparate access to safe, affordable, and efficient transportation that provides access to economic opportunities, housing and services for communities across the District.  DDOT also acknowledges these inequities have disproportionately and negatively impacted environmental and health outcomes in our underserved communities. </a:t>
            </a:r>
            <a:endParaRPr lang="en-US" sz="1700">
              <a:latin typeface="Neutra Text Alt"/>
              <a:cs typeface="Calibri"/>
            </a:endParaRPr>
          </a:p>
          <a:p>
            <a:endParaRPr lang="en-US" sz="1700">
              <a:latin typeface="Neutra Text Alt" panose="02000000000000000000" pitchFamily="50" charset="0"/>
              <a:cs typeface="Calibri"/>
            </a:endParaRPr>
          </a:p>
          <a:p>
            <a:r>
              <a:rPr lang="en-US" sz="1700">
                <a:latin typeface="Neutra Text Alt"/>
              </a:rPr>
              <a:t>DDOT is committed to elevating and advancing transportation equity by evaluating our policies, planning, community engagement and project delivery  to ensure public investments in transportation justly benefit all residents, visitors and commuters. </a:t>
            </a:r>
            <a:endParaRPr lang="en-US" sz="1700">
              <a:latin typeface="Neutra Text Alt"/>
              <a:cs typeface="Calibri"/>
            </a:endParaRPr>
          </a:p>
          <a:p>
            <a:endParaRPr lang="en-US" sz="1700">
              <a:latin typeface="Neutra Text"/>
            </a:endParaRPr>
          </a:p>
        </p:txBody>
      </p: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sz="1200">
              <a:solidFill>
                <a:schemeClr val="dk1"/>
              </a:solidFill>
              <a:latin typeface="Cambria"/>
              <a:ea typeface="Cambria"/>
              <a:cs typeface="Cambria"/>
            </a:endParaRPr>
          </a:p>
        </p:txBody>
      </p:sp>
      <p:pic>
        <p:nvPicPr>
          <p:cNvPr id="3" name="Picture 3">
            <a:extLst>
              <a:ext uri="{FF2B5EF4-FFF2-40B4-BE49-F238E27FC236}">
                <a16:creationId xmlns:a16="http://schemas.microsoft.com/office/drawing/2014/main" id="{FD67B629-7E95-4DAF-9F34-C6B6C59B353C}"/>
              </a:ext>
            </a:extLst>
          </p:cNvPr>
          <p:cNvPicPr>
            <a:picLocks noChangeAspect="1"/>
          </p:cNvPicPr>
          <p:nvPr/>
        </p:nvPicPr>
        <p:blipFill>
          <a:blip r:embed="rId4"/>
          <a:stretch>
            <a:fillRect/>
          </a:stretch>
        </p:blipFill>
        <p:spPr>
          <a:xfrm>
            <a:off x="5538560" y="1616990"/>
            <a:ext cx="3200421" cy="3781679"/>
          </a:xfrm>
          <a:prstGeom prst="rect">
            <a:avLst/>
          </a:prstGeom>
        </p:spPr>
      </p:pic>
      <p:sp>
        <p:nvSpPr>
          <p:cNvPr id="14" name="Content Placeholder 5">
            <a:extLst>
              <a:ext uri="{FF2B5EF4-FFF2-40B4-BE49-F238E27FC236}">
                <a16:creationId xmlns:a16="http://schemas.microsoft.com/office/drawing/2014/main" id="{B47D6AEB-6B8D-4797-931E-D7301A7DB69D}"/>
              </a:ext>
            </a:extLst>
          </p:cNvPr>
          <p:cNvSpPr txBox="1">
            <a:spLocks/>
          </p:cNvSpPr>
          <p:nvPr/>
        </p:nvSpPr>
        <p:spPr>
          <a:xfrm>
            <a:off x="5591865" y="5416803"/>
            <a:ext cx="3012803" cy="79920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Neutra Text Alt" panose="02000000000000000000" pitchFamily="50" charset="0"/>
              </a:rPr>
              <a:t>Areas with greatest needs are </a:t>
            </a:r>
            <a:r>
              <a:rPr lang="en-US" sz="1200">
                <a:solidFill>
                  <a:srgbClr val="7030A0"/>
                </a:solidFill>
                <a:latin typeface="Neutra Text Alt" panose="02000000000000000000" pitchFamily="50" charset="0"/>
              </a:rPr>
              <a:t>darker </a:t>
            </a:r>
            <a:endParaRPr lang="en-US" sz="1200">
              <a:solidFill>
                <a:srgbClr val="7030A0"/>
              </a:solidFill>
              <a:latin typeface="Neutra Text Alt" panose="02000000000000000000" pitchFamily="50" charset="0"/>
              <a:cs typeface="Calibri"/>
            </a:endParaRPr>
          </a:p>
          <a:p>
            <a:r>
              <a:rPr lang="en-US" sz="1200">
                <a:latin typeface="Neutra Text Alt" panose="02000000000000000000" pitchFamily="50" charset="0"/>
              </a:rPr>
              <a:t>Areas with least needs are </a:t>
            </a:r>
            <a:r>
              <a:rPr lang="en-US" sz="1200">
                <a:ln w="12700">
                  <a:solidFill>
                    <a:srgbClr val="AA89E8"/>
                  </a:solidFill>
                  <a:prstDash val="solid"/>
                </a:ln>
                <a:solidFill>
                  <a:srgbClr val="D7C4FF"/>
                </a:solidFill>
                <a:latin typeface="Neutra Text Alt" panose="02000000000000000000" pitchFamily="50" charset="0"/>
              </a:rPr>
              <a:t>lighter</a:t>
            </a:r>
            <a:r>
              <a:rPr lang="en-US" sz="1200">
                <a:solidFill>
                  <a:srgbClr val="D7C4FF"/>
                </a:solidFill>
                <a:latin typeface="Neutra Text Alt" panose="02000000000000000000" pitchFamily="50" charset="0"/>
              </a:rPr>
              <a:t> </a:t>
            </a:r>
            <a:endParaRPr lang="en-US" sz="1200">
              <a:solidFill>
                <a:srgbClr val="D7C4FF"/>
              </a:solidFill>
              <a:latin typeface="Neutra Text Alt" panose="02000000000000000000" pitchFamily="50" charset="0"/>
              <a:cs typeface="Calibri"/>
            </a:endParaRPr>
          </a:p>
        </p:txBody>
      </p:sp>
      <p:sp>
        <p:nvSpPr>
          <p:cNvPr id="4" name="Shape 111">
            <a:extLst>
              <a:ext uri="{FF2B5EF4-FFF2-40B4-BE49-F238E27FC236}">
                <a16:creationId xmlns:a16="http://schemas.microsoft.com/office/drawing/2014/main" id="{8B4D8100-D751-441C-AB80-97A8BB87B536}"/>
              </a:ext>
            </a:extLst>
          </p:cNvPr>
          <p:cNvSpPr txBox="1">
            <a:spLocks/>
          </p:cNvSpPr>
          <p:nvPr/>
        </p:nvSpPr>
        <p:spPr>
          <a:xfrm>
            <a:off x="6059808" y="1221477"/>
            <a:ext cx="2347323" cy="497095"/>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rgbClr val="F32837"/>
              </a:buClr>
              <a:buSzPct val="25000"/>
              <a:buNone/>
            </a:pPr>
            <a:r>
              <a:rPr lang="en-US" sz="1400">
                <a:solidFill>
                  <a:srgbClr val="293E6B"/>
                </a:solidFill>
                <a:latin typeface="Neutra Text Alt" panose="02000000000000000000" pitchFamily="50" charset="0"/>
              </a:rPr>
              <a:t>Transportation Needs Map</a:t>
            </a:r>
            <a:endParaRPr lang="en-US" sz="1400">
              <a:solidFill>
                <a:srgbClr val="293E6B"/>
              </a:solidFill>
              <a:latin typeface="Neutra Text Alt" panose="02000000000000000000" pitchFamily="50" charset="0"/>
              <a:cs typeface="Calibri"/>
            </a:endParaRPr>
          </a:p>
        </p:txBody>
      </p:sp>
    </p:spTree>
    <p:extLst>
      <p:ext uri="{BB962C8B-B14F-4D97-AF65-F5344CB8AC3E}">
        <p14:creationId xmlns:p14="http://schemas.microsoft.com/office/powerpoint/2010/main" val="1513456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5</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173904"/>
            <a:ext cx="6388099" cy="461961"/>
          </a:xfrm>
          <a:prstGeom prst="rect">
            <a:avLst/>
          </a:prstGeom>
          <a:noFill/>
          <a:ln>
            <a:noFill/>
          </a:ln>
        </p:spPr>
        <p:txBody>
          <a:bodyPr lIns="91425" tIns="45700" rIns="91425" bIns="45700" anchor="t" anchorCtr="0">
            <a:noAutofit/>
          </a:bodyPr>
          <a:lstStyle/>
          <a:p>
            <a:pPr>
              <a:buClr>
                <a:srgbClr val="293E6B"/>
              </a:buClr>
              <a:buSzPct val="25000"/>
            </a:pPr>
            <a:r>
              <a:rPr lang="en-US" sz="2400">
                <a:solidFill>
                  <a:srgbClr val="293E6B"/>
                </a:solidFill>
                <a:latin typeface="Neutra Text"/>
                <a:ea typeface="Avenir"/>
                <a:cs typeface="Arial" panose="020B0604020202020204" pitchFamily="34" charset="0"/>
                <a:sym typeface="Avenir"/>
              </a:rPr>
              <a:t>Overview </a:t>
            </a:r>
            <a:endParaRPr lang="en-US" sz="2400">
              <a:latin typeface="Neutra Text"/>
              <a:ea typeface="+mn-lt"/>
              <a:cs typeface="+mn-lt"/>
              <a:sym typeface="Avenir"/>
            </a:endParaRPr>
          </a:p>
          <a:p>
            <a:pPr marL="0" marR="0" lvl="0" indent="0" algn="l">
              <a:lnSpc>
                <a:spcPct val="100000"/>
              </a:lnSpc>
              <a:spcBef>
                <a:spcPts val="0"/>
              </a:spcBef>
              <a:spcAft>
                <a:spcPts val="0"/>
              </a:spcAft>
              <a:buClr>
                <a:srgbClr val="293E6B"/>
              </a:buClr>
              <a:buSzPct val="25000"/>
              <a:buFont typeface="Avenir"/>
              <a:buNone/>
            </a:pPr>
            <a:endParaRPr lang="en-US" sz="2400" b="0" i="0" u="none">
              <a:solidFill>
                <a:srgbClr val="293E6B"/>
              </a:solidFill>
              <a:latin typeface="Neutra Text" panose="02000000000000000000" pitchFamily="50" charset="0"/>
              <a:ea typeface="Avenir"/>
              <a:cs typeface="Arial" panose="020B0604020202020204" pitchFamily="34" charset="0"/>
            </a:endParaRPr>
          </a:p>
        </p:txBody>
      </p: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sz="1200">
              <a:solidFill>
                <a:schemeClr val="dk1"/>
              </a:solidFill>
              <a:latin typeface="Cambria"/>
              <a:ea typeface="Cambria"/>
              <a:cs typeface="Cambria"/>
            </a:endParaRPr>
          </a:p>
        </p:txBody>
      </p:sp>
      <p:sp>
        <p:nvSpPr>
          <p:cNvPr id="14" name="Freeform: Shape 13">
            <a:extLst>
              <a:ext uri="{FF2B5EF4-FFF2-40B4-BE49-F238E27FC236}">
                <a16:creationId xmlns:a16="http://schemas.microsoft.com/office/drawing/2014/main" id="{7B733089-98A7-43C1-BECA-C03C53C8B363}"/>
              </a:ext>
            </a:extLst>
          </p:cNvPr>
          <p:cNvSpPr/>
          <p:nvPr/>
        </p:nvSpPr>
        <p:spPr>
          <a:xfrm>
            <a:off x="1847671" y="2367179"/>
            <a:ext cx="2117938" cy="655608"/>
          </a:xfrm>
          <a:custGeom>
            <a:avLst/>
            <a:gdLst>
              <a:gd name="connsiteX0" fmla="*/ 0 w 2750541"/>
              <a:gd name="connsiteY0" fmla="*/ 0 h 1650325"/>
              <a:gd name="connsiteX1" fmla="*/ 2750541 w 2750541"/>
              <a:gd name="connsiteY1" fmla="*/ 0 h 1650325"/>
              <a:gd name="connsiteX2" fmla="*/ 2750541 w 2750541"/>
              <a:gd name="connsiteY2" fmla="*/ 1650325 h 1650325"/>
              <a:gd name="connsiteX3" fmla="*/ 0 w 2750541"/>
              <a:gd name="connsiteY3" fmla="*/ 1650325 h 1650325"/>
              <a:gd name="connsiteX4" fmla="*/ 0 w 2750541"/>
              <a:gd name="connsiteY4" fmla="*/ 0 h 165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0541" h="1650325">
                <a:moveTo>
                  <a:pt x="0" y="0"/>
                </a:moveTo>
                <a:lnTo>
                  <a:pt x="2750541" y="0"/>
                </a:lnTo>
                <a:lnTo>
                  <a:pt x="2750541" y="1650325"/>
                </a:lnTo>
                <a:lnTo>
                  <a:pt x="0" y="1650325"/>
                </a:lnTo>
                <a:lnTo>
                  <a:pt x="0" y="0"/>
                </a:lnTo>
                <a:close/>
              </a:path>
            </a:pathLst>
          </a:custGeom>
          <a:solidFill>
            <a:schemeClr val="tx2"/>
          </a:solidFill>
          <a:ln>
            <a:solidFill>
              <a:schemeClr val="tx2"/>
            </a:solidFill>
          </a:ln>
        </p:spPr>
        <p:style>
          <a:lnRef idx="2">
            <a:schemeClr val="lt1">
              <a:hueOff val="0"/>
              <a:satOff val="0"/>
              <a:lumOff val="0"/>
              <a:alphaOff val="0"/>
            </a:schemeClr>
          </a:lnRef>
          <a:fillRef idx="1">
            <a:schemeClr val="accent2">
              <a:shade val="50000"/>
              <a:hueOff val="0"/>
              <a:satOff val="0"/>
              <a:lumOff val="0"/>
              <a:alphaOff val="0"/>
            </a:schemeClr>
          </a:fillRef>
          <a:effectRef idx="0">
            <a:schemeClr val="accent2">
              <a:shade val="50000"/>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066800">
              <a:lnSpc>
                <a:spcPct val="90000"/>
              </a:lnSpc>
              <a:spcBef>
                <a:spcPct val="0"/>
              </a:spcBef>
              <a:spcAft>
                <a:spcPct val="35000"/>
              </a:spcAft>
              <a:buNone/>
            </a:pPr>
            <a:r>
              <a:rPr lang="en-US" sz="2400" b="1" kern="1200">
                <a:latin typeface="Neutra Text Alt"/>
              </a:rPr>
              <a:t>Safety</a:t>
            </a:r>
          </a:p>
        </p:txBody>
      </p:sp>
      <p:sp>
        <p:nvSpPr>
          <p:cNvPr id="15" name="Freeform: Shape 14">
            <a:extLst>
              <a:ext uri="{FF2B5EF4-FFF2-40B4-BE49-F238E27FC236}">
                <a16:creationId xmlns:a16="http://schemas.microsoft.com/office/drawing/2014/main" id="{AA936B84-A84A-4677-AC3D-49493082539D}"/>
              </a:ext>
            </a:extLst>
          </p:cNvPr>
          <p:cNvSpPr/>
          <p:nvPr/>
        </p:nvSpPr>
        <p:spPr>
          <a:xfrm>
            <a:off x="1854023" y="3747404"/>
            <a:ext cx="2117938" cy="756249"/>
          </a:xfrm>
          <a:custGeom>
            <a:avLst/>
            <a:gdLst>
              <a:gd name="connsiteX0" fmla="*/ 0 w 2750541"/>
              <a:gd name="connsiteY0" fmla="*/ 0 h 1650325"/>
              <a:gd name="connsiteX1" fmla="*/ 2750541 w 2750541"/>
              <a:gd name="connsiteY1" fmla="*/ 0 h 1650325"/>
              <a:gd name="connsiteX2" fmla="*/ 2750541 w 2750541"/>
              <a:gd name="connsiteY2" fmla="*/ 1650325 h 1650325"/>
              <a:gd name="connsiteX3" fmla="*/ 0 w 2750541"/>
              <a:gd name="connsiteY3" fmla="*/ 1650325 h 1650325"/>
              <a:gd name="connsiteX4" fmla="*/ 0 w 2750541"/>
              <a:gd name="connsiteY4" fmla="*/ 0 h 165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0541" h="1650325">
                <a:moveTo>
                  <a:pt x="0" y="0"/>
                </a:moveTo>
                <a:lnTo>
                  <a:pt x="2750541" y="0"/>
                </a:lnTo>
                <a:lnTo>
                  <a:pt x="2750541" y="1650325"/>
                </a:lnTo>
                <a:lnTo>
                  <a:pt x="0" y="1650325"/>
                </a:lnTo>
                <a:lnTo>
                  <a:pt x="0" y="0"/>
                </a:lnTo>
                <a:close/>
              </a:path>
            </a:pathLst>
          </a:custGeom>
          <a:solidFill>
            <a:schemeClr val="tx2"/>
          </a:solidFill>
          <a:ln>
            <a:solidFill>
              <a:schemeClr val="tx2"/>
            </a:solidFill>
          </a:ln>
        </p:spPr>
        <p:style>
          <a:lnRef idx="2">
            <a:schemeClr val="lt1">
              <a:hueOff val="0"/>
              <a:satOff val="0"/>
              <a:lumOff val="0"/>
              <a:alphaOff val="0"/>
            </a:schemeClr>
          </a:lnRef>
          <a:fillRef idx="1">
            <a:schemeClr val="accent2">
              <a:shade val="50000"/>
              <a:hueOff val="121417"/>
              <a:satOff val="-12859"/>
              <a:lumOff val="19515"/>
              <a:alphaOff val="0"/>
            </a:schemeClr>
          </a:fillRef>
          <a:effectRef idx="0">
            <a:schemeClr val="accent2">
              <a:shade val="50000"/>
              <a:hueOff val="121417"/>
              <a:satOff val="-12859"/>
              <a:lumOff val="19515"/>
              <a:alphaOff val="0"/>
            </a:schemeClr>
          </a:effectRef>
          <a:fontRef idx="minor">
            <a:schemeClr val="lt1"/>
          </a:fontRef>
        </p:style>
        <p:txBody>
          <a:bodyPr spcFirstLastPara="0" vert="horz" wrap="square" lIns="91440" tIns="91440" rIns="91440" bIns="9144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066800">
              <a:lnSpc>
                <a:spcPct val="90000"/>
              </a:lnSpc>
              <a:spcBef>
                <a:spcPct val="0"/>
              </a:spcBef>
              <a:spcAft>
                <a:spcPct val="35000"/>
              </a:spcAft>
              <a:buNone/>
            </a:pPr>
            <a:r>
              <a:rPr lang="en-US" sz="2400" b="1" kern="1200">
                <a:latin typeface="Neutra Text Alt"/>
              </a:rPr>
              <a:t>Mobility</a:t>
            </a:r>
          </a:p>
        </p:txBody>
      </p:sp>
      <p:sp>
        <p:nvSpPr>
          <p:cNvPr id="16" name="Freeform: Shape 15">
            <a:extLst>
              <a:ext uri="{FF2B5EF4-FFF2-40B4-BE49-F238E27FC236}">
                <a16:creationId xmlns:a16="http://schemas.microsoft.com/office/drawing/2014/main" id="{5DEEE13B-4848-4C98-B694-0CE7E7FFB141}"/>
              </a:ext>
            </a:extLst>
          </p:cNvPr>
          <p:cNvSpPr/>
          <p:nvPr/>
        </p:nvSpPr>
        <p:spPr>
          <a:xfrm>
            <a:off x="6561768" y="5127632"/>
            <a:ext cx="2103561" cy="799381"/>
          </a:xfrm>
          <a:custGeom>
            <a:avLst/>
            <a:gdLst>
              <a:gd name="connsiteX0" fmla="*/ 0 w 2750541"/>
              <a:gd name="connsiteY0" fmla="*/ 0 h 1650325"/>
              <a:gd name="connsiteX1" fmla="*/ 2750541 w 2750541"/>
              <a:gd name="connsiteY1" fmla="*/ 0 h 1650325"/>
              <a:gd name="connsiteX2" fmla="*/ 2750541 w 2750541"/>
              <a:gd name="connsiteY2" fmla="*/ 1650325 h 1650325"/>
              <a:gd name="connsiteX3" fmla="*/ 0 w 2750541"/>
              <a:gd name="connsiteY3" fmla="*/ 1650325 h 1650325"/>
              <a:gd name="connsiteX4" fmla="*/ 0 w 2750541"/>
              <a:gd name="connsiteY4" fmla="*/ 0 h 165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0541" h="1650325">
                <a:moveTo>
                  <a:pt x="0" y="0"/>
                </a:moveTo>
                <a:lnTo>
                  <a:pt x="2750541" y="0"/>
                </a:lnTo>
                <a:lnTo>
                  <a:pt x="2750541" y="1650325"/>
                </a:lnTo>
                <a:lnTo>
                  <a:pt x="0" y="1650325"/>
                </a:lnTo>
                <a:lnTo>
                  <a:pt x="0" y="0"/>
                </a:lnTo>
                <a:close/>
              </a:path>
            </a:pathLst>
          </a:custGeom>
          <a:solidFill>
            <a:schemeClr val="tx2"/>
          </a:solidFill>
          <a:ln>
            <a:solidFill>
              <a:schemeClr val="tx2"/>
            </a:solidFill>
          </a:ln>
        </p:spPr>
        <p:style>
          <a:lnRef idx="2">
            <a:schemeClr val="lt1">
              <a:hueOff val="0"/>
              <a:satOff val="0"/>
              <a:lumOff val="0"/>
              <a:alphaOff val="0"/>
            </a:schemeClr>
          </a:lnRef>
          <a:fillRef idx="1">
            <a:schemeClr val="accent2">
              <a:shade val="50000"/>
              <a:hueOff val="242834"/>
              <a:satOff val="-25719"/>
              <a:lumOff val="39030"/>
              <a:alphaOff val="0"/>
            </a:schemeClr>
          </a:fillRef>
          <a:effectRef idx="0">
            <a:schemeClr val="accent2">
              <a:shade val="50000"/>
              <a:hueOff val="242834"/>
              <a:satOff val="-25719"/>
              <a:lumOff val="39030"/>
              <a:alphaOff val="0"/>
            </a:schemeClr>
          </a:effectRef>
          <a:fontRef idx="minor">
            <a:schemeClr val="lt1"/>
          </a:fontRef>
        </p:style>
        <p:txBody>
          <a:bodyPr spcFirstLastPara="0" vert="horz" wrap="square" lIns="91440" tIns="91440" rIns="91440" bIns="9144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066800" rtl="0">
              <a:lnSpc>
                <a:spcPct val="90000"/>
              </a:lnSpc>
              <a:spcBef>
                <a:spcPct val="0"/>
              </a:spcBef>
              <a:spcAft>
                <a:spcPct val="35000"/>
              </a:spcAft>
              <a:buNone/>
            </a:pPr>
            <a:r>
              <a:rPr lang="en-US" sz="2400" b="1" kern="1200">
                <a:latin typeface="Neutra Text Alt"/>
              </a:rPr>
              <a:t>Management &amp; Operations</a:t>
            </a:r>
          </a:p>
        </p:txBody>
      </p:sp>
      <p:sp>
        <p:nvSpPr>
          <p:cNvPr id="17" name="Freeform: Shape 16">
            <a:extLst>
              <a:ext uri="{FF2B5EF4-FFF2-40B4-BE49-F238E27FC236}">
                <a16:creationId xmlns:a16="http://schemas.microsoft.com/office/drawing/2014/main" id="{6A4AEB5B-A3BF-48B6-A94A-67D8B7B135CE}"/>
              </a:ext>
            </a:extLst>
          </p:cNvPr>
          <p:cNvSpPr/>
          <p:nvPr/>
        </p:nvSpPr>
        <p:spPr>
          <a:xfrm>
            <a:off x="6577823" y="3701232"/>
            <a:ext cx="2117938" cy="785003"/>
          </a:xfrm>
          <a:custGeom>
            <a:avLst/>
            <a:gdLst>
              <a:gd name="connsiteX0" fmla="*/ 0 w 2750541"/>
              <a:gd name="connsiteY0" fmla="*/ 0 h 1650325"/>
              <a:gd name="connsiteX1" fmla="*/ 2750541 w 2750541"/>
              <a:gd name="connsiteY1" fmla="*/ 0 h 1650325"/>
              <a:gd name="connsiteX2" fmla="*/ 2750541 w 2750541"/>
              <a:gd name="connsiteY2" fmla="*/ 1650325 h 1650325"/>
              <a:gd name="connsiteX3" fmla="*/ 0 w 2750541"/>
              <a:gd name="connsiteY3" fmla="*/ 1650325 h 1650325"/>
              <a:gd name="connsiteX4" fmla="*/ 0 w 2750541"/>
              <a:gd name="connsiteY4" fmla="*/ 0 h 165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0541" h="1650325">
                <a:moveTo>
                  <a:pt x="0" y="0"/>
                </a:moveTo>
                <a:lnTo>
                  <a:pt x="2750541" y="0"/>
                </a:lnTo>
                <a:lnTo>
                  <a:pt x="2750541" y="1650325"/>
                </a:lnTo>
                <a:lnTo>
                  <a:pt x="0" y="1650325"/>
                </a:lnTo>
                <a:lnTo>
                  <a:pt x="0" y="0"/>
                </a:lnTo>
                <a:close/>
              </a:path>
            </a:pathLst>
          </a:custGeom>
          <a:solidFill>
            <a:schemeClr val="tx2"/>
          </a:solidFill>
          <a:ln>
            <a:solidFill>
              <a:schemeClr val="tx2"/>
            </a:solidFill>
          </a:ln>
        </p:spPr>
        <p:style>
          <a:lnRef idx="2">
            <a:schemeClr val="lt1">
              <a:hueOff val="0"/>
              <a:satOff val="0"/>
              <a:lumOff val="0"/>
              <a:alphaOff val="0"/>
            </a:schemeClr>
          </a:lnRef>
          <a:fillRef idx="1">
            <a:schemeClr val="accent2">
              <a:shade val="50000"/>
              <a:hueOff val="364252"/>
              <a:satOff val="-38578"/>
              <a:lumOff val="58545"/>
              <a:alphaOff val="0"/>
            </a:schemeClr>
          </a:fillRef>
          <a:effectRef idx="0">
            <a:schemeClr val="accent2">
              <a:shade val="50000"/>
              <a:hueOff val="364252"/>
              <a:satOff val="-38578"/>
              <a:lumOff val="58545"/>
              <a:alphaOff val="0"/>
            </a:schemeClr>
          </a:effectRef>
          <a:fontRef idx="minor">
            <a:schemeClr val="lt1"/>
          </a:fontRef>
        </p:style>
        <p:txBody>
          <a:bodyPr spcFirstLastPara="0" vert="horz" wrap="square" lIns="91440" tIns="91440" rIns="91440" bIns="9144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066800" rtl="0">
              <a:lnSpc>
                <a:spcPct val="90000"/>
              </a:lnSpc>
              <a:spcBef>
                <a:spcPct val="0"/>
              </a:spcBef>
              <a:spcAft>
                <a:spcPct val="35000"/>
              </a:spcAft>
              <a:buNone/>
            </a:pPr>
            <a:r>
              <a:rPr lang="en-US" sz="2400" b="1" kern="1200">
                <a:latin typeface="Neutra Text Alt"/>
              </a:rPr>
              <a:t>Project Delivery</a:t>
            </a:r>
          </a:p>
        </p:txBody>
      </p:sp>
      <p:sp>
        <p:nvSpPr>
          <p:cNvPr id="18" name="Freeform: Shape 17">
            <a:extLst>
              <a:ext uri="{FF2B5EF4-FFF2-40B4-BE49-F238E27FC236}">
                <a16:creationId xmlns:a16="http://schemas.microsoft.com/office/drawing/2014/main" id="{804D9765-9D1F-4F69-80DE-68B0D1D39C62}"/>
              </a:ext>
            </a:extLst>
          </p:cNvPr>
          <p:cNvSpPr/>
          <p:nvPr/>
        </p:nvSpPr>
        <p:spPr>
          <a:xfrm>
            <a:off x="1854022" y="5151581"/>
            <a:ext cx="2219538" cy="758014"/>
          </a:xfrm>
          <a:custGeom>
            <a:avLst/>
            <a:gdLst>
              <a:gd name="connsiteX0" fmla="*/ 0 w 2750541"/>
              <a:gd name="connsiteY0" fmla="*/ 0 h 1650325"/>
              <a:gd name="connsiteX1" fmla="*/ 2750541 w 2750541"/>
              <a:gd name="connsiteY1" fmla="*/ 0 h 1650325"/>
              <a:gd name="connsiteX2" fmla="*/ 2750541 w 2750541"/>
              <a:gd name="connsiteY2" fmla="*/ 1650325 h 1650325"/>
              <a:gd name="connsiteX3" fmla="*/ 0 w 2750541"/>
              <a:gd name="connsiteY3" fmla="*/ 1650325 h 1650325"/>
              <a:gd name="connsiteX4" fmla="*/ 0 w 2750541"/>
              <a:gd name="connsiteY4" fmla="*/ 0 h 165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0541" h="1650325">
                <a:moveTo>
                  <a:pt x="0" y="0"/>
                </a:moveTo>
                <a:lnTo>
                  <a:pt x="2750541" y="0"/>
                </a:lnTo>
                <a:lnTo>
                  <a:pt x="2750541" y="1650325"/>
                </a:lnTo>
                <a:lnTo>
                  <a:pt x="0" y="1650325"/>
                </a:lnTo>
                <a:lnTo>
                  <a:pt x="0" y="0"/>
                </a:lnTo>
                <a:close/>
              </a:path>
            </a:pathLst>
          </a:custGeom>
          <a:solidFill>
            <a:schemeClr val="tx2"/>
          </a:solidFill>
          <a:ln>
            <a:solidFill>
              <a:schemeClr val="tx2"/>
            </a:solidFill>
          </a:ln>
        </p:spPr>
        <p:style>
          <a:lnRef idx="2">
            <a:schemeClr val="lt1">
              <a:hueOff val="0"/>
              <a:satOff val="0"/>
              <a:lumOff val="0"/>
              <a:alphaOff val="0"/>
            </a:schemeClr>
          </a:lnRef>
          <a:fillRef idx="1">
            <a:schemeClr val="accent2">
              <a:shade val="50000"/>
              <a:hueOff val="242834"/>
              <a:satOff val="-25719"/>
              <a:lumOff val="39030"/>
              <a:alphaOff val="0"/>
            </a:schemeClr>
          </a:fillRef>
          <a:effectRef idx="0">
            <a:schemeClr val="accent2">
              <a:shade val="50000"/>
              <a:hueOff val="242834"/>
              <a:satOff val="-25719"/>
              <a:lumOff val="39030"/>
              <a:alphaOff val="0"/>
            </a:schemeClr>
          </a:effectRef>
          <a:fontRef idx="minor">
            <a:schemeClr val="lt1"/>
          </a:fontRef>
        </p:style>
        <p:txBody>
          <a:bodyPr spcFirstLastPara="0" vert="horz" wrap="square" lIns="91440" tIns="91440" rIns="91440" bIns="9144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066800">
              <a:lnSpc>
                <a:spcPct val="90000"/>
              </a:lnSpc>
              <a:spcBef>
                <a:spcPct val="0"/>
              </a:spcBef>
              <a:spcAft>
                <a:spcPct val="35000"/>
              </a:spcAft>
              <a:buNone/>
            </a:pPr>
            <a:r>
              <a:rPr lang="en-US" sz="2400" b="1" kern="1200">
                <a:latin typeface="Neutra Text Alt"/>
              </a:rPr>
              <a:t>Sustainability</a:t>
            </a:r>
          </a:p>
        </p:txBody>
      </p:sp>
      <p:sp>
        <p:nvSpPr>
          <p:cNvPr id="19" name="Freeform: Shape 18">
            <a:extLst>
              <a:ext uri="{FF2B5EF4-FFF2-40B4-BE49-F238E27FC236}">
                <a16:creationId xmlns:a16="http://schemas.microsoft.com/office/drawing/2014/main" id="{3E62BA56-B343-4547-8066-B1BD50A85472}"/>
              </a:ext>
            </a:extLst>
          </p:cNvPr>
          <p:cNvSpPr/>
          <p:nvPr/>
        </p:nvSpPr>
        <p:spPr>
          <a:xfrm>
            <a:off x="6576146" y="2364138"/>
            <a:ext cx="2117938" cy="770626"/>
          </a:xfrm>
          <a:custGeom>
            <a:avLst/>
            <a:gdLst>
              <a:gd name="connsiteX0" fmla="*/ 0 w 2750541"/>
              <a:gd name="connsiteY0" fmla="*/ 0 h 1650325"/>
              <a:gd name="connsiteX1" fmla="*/ 2750541 w 2750541"/>
              <a:gd name="connsiteY1" fmla="*/ 0 h 1650325"/>
              <a:gd name="connsiteX2" fmla="*/ 2750541 w 2750541"/>
              <a:gd name="connsiteY2" fmla="*/ 1650325 h 1650325"/>
              <a:gd name="connsiteX3" fmla="*/ 0 w 2750541"/>
              <a:gd name="connsiteY3" fmla="*/ 1650325 h 1650325"/>
              <a:gd name="connsiteX4" fmla="*/ 0 w 2750541"/>
              <a:gd name="connsiteY4" fmla="*/ 0 h 165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0541" h="1650325">
                <a:moveTo>
                  <a:pt x="0" y="0"/>
                </a:moveTo>
                <a:lnTo>
                  <a:pt x="2750541" y="0"/>
                </a:lnTo>
                <a:lnTo>
                  <a:pt x="2750541" y="1650325"/>
                </a:lnTo>
                <a:lnTo>
                  <a:pt x="0" y="1650325"/>
                </a:lnTo>
                <a:lnTo>
                  <a:pt x="0" y="0"/>
                </a:lnTo>
                <a:close/>
              </a:path>
            </a:pathLst>
          </a:custGeom>
          <a:solidFill>
            <a:schemeClr val="tx2"/>
          </a:solidFill>
          <a:ln>
            <a:solidFill>
              <a:schemeClr val="tx2"/>
            </a:solidFill>
          </a:ln>
        </p:spPr>
        <p:style>
          <a:lnRef idx="2">
            <a:schemeClr val="lt1">
              <a:hueOff val="0"/>
              <a:satOff val="0"/>
              <a:lumOff val="0"/>
              <a:alphaOff val="0"/>
            </a:schemeClr>
          </a:lnRef>
          <a:fillRef idx="1">
            <a:schemeClr val="accent2">
              <a:shade val="50000"/>
              <a:hueOff val="121417"/>
              <a:satOff val="-12859"/>
              <a:lumOff val="19515"/>
              <a:alphaOff val="0"/>
            </a:schemeClr>
          </a:fillRef>
          <a:effectRef idx="0">
            <a:schemeClr val="accent2">
              <a:shade val="50000"/>
              <a:hueOff val="121417"/>
              <a:satOff val="-12859"/>
              <a:lumOff val="19515"/>
              <a:alphaOff val="0"/>
            </a:schemeClr>
          </a:effectRef>
          <a:fontRef idx="minor">
            <a:schemeClr val="lt1"/>
          </a:fontRef>
        </p:style>
        <p:txBody>
          <a:bodyPr spcFirstLastPara="0" vert="horz" wrap="square" lIns="91440" tIns="91440" rIns="91440" bIns="9144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066800" rtl="0">
              <a:lnSpc>
                <a:spcPct val="90000"/>
              </a:lnSpc>
              <a:spcBef>
                <a:spcPct val="0"/>
              </a:spcBef>
              <a:spcAft>
                <a:spcPct val="35000"/>
              </a:spcAft>
              <a:buNone/>
            </a:pPr>
            <a:r>
              <a:rPr lang="en-US" sz="2400" b="1" kern="1200">
                <a:latin typeface="Neutra Text Alt"/>
              </a:rPr>
              <a:t>Enjoyable Spaces</a:t>
            </a:r>
          </a:p>
        </p:txBody>
      </p:sp>
      <p:pic>
        <p:nvPicPr>
          <p:cNvPr id="20" name="Picture 19" descr="Icon&#10;&#10;Description automatically generated">
            <a:extLst>
              <a:ext uri="{FF2B5EF4-FFF2-40B4-BE49-F238E27FC236}">
                <a16:creationId xmlns:a16="http://schemas.microsoft.com/office/drawing/2014/main" id="{AC98FFF6-E8CA-49F8-9A9D-0D55A0C1D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9401" y="5160538"/>
            <a:ext cx="800594" cy="792910"/>
          </a:xfrm>
          <a:prstGeom prst="rect">
            <a:avLst/>
          </a:prstGeom>
        </p:spPr>
      </p:pic>
      <p:pic>
        <p:nvPicPr>
          <p:cNvPr id="21" name="Picture 20">
            <a:extLst>
              <a:ext uri="{FF2B5EF4-FFF2-40B4-BE49-F238E27FC236}">
                <a16:creationId xmlns:a16="http://schemas.microsoft.com/office/drawing/2014/main" id="{02FDBFD5-97E4-45C7-8BCD-BFA4FB1805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8163" y="3703583"/>
            <a:ext cx="817360" cy="748320"/>
          </a:xfrm>
          <a:prstGeom prst="rect">
            <a:avLst/>
          </a:prstGeom>
        </p:spPr>
      </p:pic>
      <p:pic>
        <p:nvPicPr>
          <p:cNvPr id="22" name="Picture 21" descr="A picture containing drawing, light&#10;&#10;Description automatically generated">
            <a:extLst>
              <a:ext uri="{FF2B5EF4-FFF2-40B4-BE49-F238E27FC236}">
                <a16:creationId xmlns:a16="http://schemas.microsoft.com/office/drawing/2014/main" id="{B713A3E3-3D48-4F1F-B6B9-C9D16CD889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358" y="2367725"/>
            <a:ext cx="1098526" cy="627589"/>
          </a:xfrm>
          <a:prstGeom prst="rect">
            <a:avLst/>
          </a:prstGeom>
        </p:spPr>
      </p:pic>
      <p:pic>
        <p:nvPicPr>
          <p:cNvPr id="23" name="Picture 22">
            <a:extLst>
              <a:ext uri="{FF2B5EF4-FFF2-40B4-BE49-F238E27FC236}">
                <a16:creationId xmlns:a16="http://schemas.microsoft.com/office/drawing/2014/main" id="{2E4AFF50-F5BF-4BCF-826B-DDBFC366D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053" y="3612502"/>
            <a:ext cx="971838" cy="1009026"/>
          </a:xfrm>
          <a:prstGeom prst="rect">
            <a:avLst/>
          </a:prstGeom>
        </p:spPr>
      </p:pic>
      <p:pic>
        <p:nvPicPr>
          <p:cNvPr id="24" name="Picture 23" descr="Icon&#10;&#10;Description automatically generated">
            <a:extLst>
              <a:ext uri="{FF2B5EF4-FFF2-40B4-BE49-F238E27FC236}">
                <a16:creationId xmlns:a16="http://schemas.microsoft.com/office/drawing/2014/main" id="{293C32C8-D9DA-42E9-9206-1B18B584E7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3801" y="2370096"/>
            <a:ext cx="1041989" cy="784237"/>
          </a:xfrm>
          <a:prstGeom prst="rect">
            <a:avLst/>
          </a:prstGeom>
        </p:spPr>
      </p:pic>
      <p:pic>
        <p:nvPicPr>
          <p:cNvPr id="25" name="Picture 24" descr="Logo, icon&#10;&#10;Description automatically generated">
            <a:extLst>
              <a:ext uri="{FF2B5EF4-FFF2-40B4-BE49-F238E27FC236}">
                <a16:creationId xmlns:a16="http://schemas.microsoft.com/office/drawing/2014/main" id="{11F7FC31-D3F0-45C3-9C63-7685AD0297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2322" y="5207846"/>
            <a:ext cx="845301" cy="830924"/>
          </a:xfrm>
          <a:prstGeom prst="rect">
            <a:avLst/>
          </a:prstGeom>
        </p:spPr>
      </p:pic>
      <p:cxnSp>
        <p:nvCxnSpPr>
          <p:cNvPr id="2" name="Shape 117">
            <a:extLst>
              <a:ext uri="{FF2B5EF4-FFF2-40B4-BE49-F238E27FC236}">
                <a16:creationId xmlns:a16="http://schemas.microsoft.com/office/drawing/2014/main" id="{49A48F47-54CD-4303-A6CC-1F15ACB5DBA7}"/>
              </a:ext>
            </a:extLst>
          </p:cNvPr>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sp>
        <p:nvSpPr>
          <p:cNvPr id="3" name="Shape 111">
            <a:extLst>
              <a:ext uri="{FF2B5EF4-FFF2-40B4-BE49-F238E27FC236}">
                <a16:creationId xmlns:a16="http://schemas.microsoft.com/office/drawing/2014/main" id="{EC7A940C-82D2-4A2F-A704-E299ED1F964C}"/>
              </a:ext>
            </a:extLst>
          </p:cNvPr>
          <p:cNvSpPr txBox="1">
            <a:spLocks/>
          </p:cNvSpPr>
          <p:nvPr/>
        </p:nvSpPr>
        <p:spPr>
          <a:xfrm>
            <a:off x="457200" y="965200"/>
            <a:ext cx="8229600" cy="434976"/>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rgbClr val="F32837"/>
              </a:buClr>
              <a:buSzPct val="25000"/>
              <a:buNone/>
            </a:pPr>
            <a:r>
              <a:rPr lang="en-US" sz="2000" err="1">
                <a:solidFill>
                  <a:srgbClr val="FF0000"/>
                </a:solidFill>
                <a:latin typeface="Neutra Text Alt"/>
                <a:cs typeface="Calibri"/>
              </a:rPr>
              <a:t>moveDC</a:t>
            </a:r>
            <a:r>
              <a:rPr lang="en-US" sz="2000">
                <a:solidFill>
                  <a:srgbClr val="FF0000"/>
                </a:solidFill>
                <a:latin typeface="Neutra Text Alt"/>
                <a:cs typeface="Calibri"/>
              </a:rPr>
              <a:t> Goals</a:t>
            </a:r>
          </a:p>
        </p:txBody>
      </p:sp>
      <p:sp>
        <p:nvSpPr>
          <p:cNvPr id="31" name="Freeform: Shape 30">
            <a:extLst>
              <a:ext uri="{FF2B5EF4-FFF2-40B4-BE49-F238E27FC236}">
                <a16:creationId xmlns:a16="http://schemas.microsoft.com/office/drawing/2014/main" id="{A2E831B7-7481-4BF7-A4DD-F30B2FC00B50}"/>
              </a:ext>
            </a:extLst>
          </p:cNvPr>
          <p:cNvSpPr/>
          <p:nvPr/>
        </p:nvSpPr>
        <p:spPr>
          <a:xfrm>
            <a:off x="4536236" y="1087592"/>
            <a:ext cx="2117938" cy="641231"/>
          </a:xfrm>
          <a:custGeom>
            <a:avLst/>
            <a:gdLst>
              <a:gd name="connsiteX0" fmla="*/ 0 w 2750541"/>
              <a:gd name="connsiteY0" fmla="*/ 0 h 1650325"/>
              <a:gd name="connsiteX1" fmla="*/ 2750541 w 2750541"/>
              <a:gd name="connsiteY1" fmla="*/ 0 h 1650325"/>
              <a:gd name="connsiteX2" fmla="*/ 2750541 w 2750541"/>
              <a:gd name="connsiteY2" fmla="*/ 1650325 h 1650325"/>
              <a:gd name="connsiteX3" fmla="*/ 0 w 2750541"/>
              <a:gd name="connsiteY3" fmla="*/ 1650325 h 1650325"/>
              <a:gd name="connsiteX4" fmla="*/ 0 w 2750541"/>
              <a:gd name="connsiteY4" fmla="*/ 0 h 165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0541" h="1650325">
                <a:moveTo>
                  <a:pt x="0" y="0"/>
                </a:moveTo>
                <a:lnTo>
                  <a:pt x="2750541" y="0"/>
                </a:lnTo>
                <a:lnTo>
                  <a:pt x="2750541" y="1650325"/>
                </a:lnTo>
                <a:lnTo>
                  <a:pt x="0" y="1650325"/>
                </a:lnTo>
                <a:lnTo>
                  <a:pt x="0" y="0"/>
                </a:lnTo>
                <a:close/>
              </a:path>
            </a:pathLst>
          </a:custGeom>
          <a:solidFill>
            <a:schemeClr val="tx2"/>
          </a:solidFill>
          <a:ln>
            <a:solidFill>
              <a:schemeClr val="tx2"/>
            </a:solidFill>
          </a:ln>
        </p:spPr>
        <p:style>
          <a:lnRef idx="2">
            <a:schemeClr val="lt1">
              <a:hueOff val="0"/>
              <a:satOff val="0"/>
              <a:lumOff val="0"/>
              <a:alphaOff val="0"/>
            </a:schemeClr>
          </a:lnRef>
          <a:fillRef idx="1">
            <a:schemeClr val="accent2">
              <a:shade val="50000"/>
              <a:hueOff val="0"/>
              <a:satOff val="0"/>
              <a:lumOff val="0"/>
              <a:alphaOff val="0"/>
            </a:schemeClr>
          </a:fillRef>
          <a:effectRef idx="0">
            <a:schemeClr val="accent2">
              <a:shade val="50000"/>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066800">
              <a:lnSpc>
                <a:spcPct val="90000"/>
              </a:lnSpc>
              <a:spcBef>
                <a:spcPct val="0"/>
              </a:spcBef>
              <a:spcAft>
                <a:spcPct val="35000"/>
              </a:spcAft>
              <a:buNone/>
            </a:pPr>
            <a:r>
              <a:rPr lang="en-US" sz="2400" b="1">
                <a:latin typeface="Neutra Text Alt"/>
              </a:rPr>
              <a:t>Equity</a:t>
            </a:r>
            <a:endParaRPr lang="en-US" sz="2400" b="1" kern="1200">
              <a:latin typeface="Neutra Text Alt"/>
            </a:endParaRPr>
          </a:p>
        </p:txBody>
      </p:sp>
      <p:pic>
        <p:nvPicPr>
          <p:cNvPr id="6" name="Picture 6">
            <a:extLst>
              <a:ext uri="{FF2B5EF4-FFF2-40B4-BE49-F238E27FC236}">
                <a16:creationId xmlns:a16="http://schemas.microsoft.com/office/drawing/2014/main" id="{77445B72-B49A-43AF-8A21-E1A4ED287246}"/>
              </a:ext>
            </a:extLst>
          </p:cNvPr>
          <p:cNvPicPr>
            <a:picLocks noChangeAspect="1"/>
          </p:cNvPicPr>
          <p:nvPr/>
        </p:nvPicPr>
        <p:blipFill>
          <a:blip r:embed="rId10"/>
          <a:stretch>
            <a:fillRect/>
          </a:stretch>
        </p:blipFill>
        <p:spPr>
          <a:xfrm>
            <a:off x="3150439" y="972000"/>
            <a:ext cx="1103462" cy="859586"/>
          </a:xfrm>
          <a:prstGeom prst="rect">
            <a:avLst/>
          </a:prstGeom>
        </p:spPr>
      </p:pic>
    </p:spTree>
    <p:extLst>
      <p:ext uri="{BB962C8B-B14F-4D97-AF65-F5344CB8AC3E}">
        <p14:creationId xmlns:p14="http://schemas.microsoft.com/office/powerpoint/2010/main" val="3338897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Clr>
                <a:srgbClr val="F32837"/>
              </a:buClr>
              <a:buSzPct val="25000"/>
              <a:buNone/>
            </a:pPr>
            <a:r>
              <a:rPr lang="en-US" sz="2000">
                <a:solidFill>
                  <a:srgbClr val="FF0000"/>
                </a:solidFill>
                <a:latin typeface="Neutra Text Alt"/>
              </a:rPr>
              <a:t>FY 2022 Operating Budget</a:t>
            </a: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6</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173904"/>
            <a:ext cx="6388099" cy="461961"/>
          </a:xfrm>
          <a:prstGeom prst="rect">
            <a:avLst/>
          </a:prstGeom>
          <a:noFill/>
          <a:ln>
            <a:noFill/>
          </a:ln>
        </p:spPr>
        <p:txBody>
          <a:bodyPr lIns="91425" tIns="45700" rIns="91425" bIns="45700" anchor="t" anchorCtr="0">
            <a:noAutofit/>
          </a:bodyPr>
          <a:lstStyle/>
          <a:p>
            <a:pPr>
              <a:buClr>
                <a:srgbClr val="293E6B"/>
              </a:buClr>
              <a:buSzPct val="25000"/>
            </a:pPr>
            <a:r>
              <a:rPr lang="en-US" sz="2400">
                <a:solidFill>
                  <a:srgbClr val="293E6B"/>
                </a:solidFill>
                <a:latin typeface="Neutra Text"/>
                <a:ea typeface="Avenir"/>
                <a:cs typeface="Arial" panose="020B0604020202020204" pitchFamily="34" charset="0"/>
                <a:sym typeface="Avenir"/>
              </a:rPr>
              <a:t>Overview</a:t>
            </a:r>
            <a:endParaRPr lang="en-US" sz="2400">
              <a:latin typeface="Neutra Text"/>
              <a:ea typeface="+mn-lt"/>
              <a:cs typeface="+mn-lt"/>
              <a:sym typeface="Avenir"/>
            </a:endParaRPr>
          </a:p>
          <a:p>
            <a:pPr marL="0" marR="0" lvl="0" indent="0" algn="l">
              <a:lnSpc>
                <a:spcPct val="100000"/>
              </a:lnSpc>
              <a:spcBef>
                <a:spcPts val="0"/>
              </a:spcBef>
              <a:spcAft>
                <a:spcPts val="0"/>
              </a:spcAft>
              <a:buClr>
                <a:srgbClr val="293E6B"/>
              </a:buClr>
              <a:buSzPct val="25000"/>
              <a:buFont typeface="Avenir"/>
              <a:buNone/>
            </a:pPr>
            <a:endParaRPr lang="en-US" sz="2400" b="0" i="0" u="none">
              <a:solidFill>
                <a:srgbClr val="293E6B"/>
              </a:solidFill>
              <a:latin typeface="Neutra Text" panose="02000000000000000000" pitchFamily="50" charset="0"/>
              <a:ea typeface="Avenir"/>
              <a:cs typeface="Arial" panose="020B0604020202020204" pitchFamily="34" charset="0"/>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sz="1200">
              <a:solidFill>
                <a:schemeClr val="dk1"/>
              </a:solidFill>
              <a:latin typeface="Cambria"/>
              <a:ea typeface="Cambria"/>
              <a:cs typeface="Cambria"/>
            </a:endParaRPr>
          </a:p>
        </p:txBody>
      </p:sp>
      <p:sp>
        <p:nvSpPr>
          <p:cNvPr id="13" name="Rectangle 12">
            <a:extLst>
              <a:ext uri="{FF2B5EF4-FFF2-40B4-BE49-F238E27FC236}">
                <a16:creationId xmlns:a16="http://schemas.microsoft.com/office/drawing/2014/main" id="{8A9FCED8-1EF8-4362-A73D-2EA5444B90D7}"/>
              </a:ext>
            </a:extLst>
          </p:cNvPr>
          <p:cNvSpPr/>
          <p:nvPr/>
        </p:nvSpPr>
        <p:spPr>
          <a:xfrm>
            <a:off x="528132" y="1632008"/>
            <a:ext cx="6640418" cy="36933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32837"/>
              </a:buClr>
              <a:buSzPct val="25000"/>
            </a:pPr>
            <a:r>
              <a:rPr lang="en-US">
                <a:latin typeface="Neutra Text Alt"/>
                <a:cs typeface="Calibri"/>
                <a:sym typeface="Calibri"/>
              </a:rPr>
              <a:t>DDOT’s Operating Budget, FY 2020 – FY 2022 (in millions) </a:t>
            </a:r>
            <a:endParaRPr lang="en-US">
              <a:latin typeface="Neutra Text Alt"/>
              <a:cs typeface="Calibri"/>
            </a:endParaRPr>
          </a:p>
        </p:txBody>
      </p:sp>
      <p:sp>
        <p:nvSpPr>
          <p:cNvPr id="14" name="Shape 645">
            <a:extLst>
              <a:ext uri="{FF2B5EF4-FFF2-40B4-BE49-F238E27FC236}">
                <a16:creationId xmlns:a16="http://schemas.microsoft.com/office/drawing/2014/main" id="{B3F47ADD-98BF-4CCB-BDD3-AC1A03495C6E}"/>
              </a:ext>
            </a:extLst>
          </p:cNvPr>
          <p:cNvSpPr txBox="1"/>
          <p:nvPr/>
        </p:nvSpPr>
        <p:spPr>
          <a:xfrm>
            <a:off x="528132" y="1995937"/>
            <a:ext cx="3477417" cy="4138487"/>
          </a:xfrm>
          <a:prstGeom prst="rect">
            <a:avLst/>
          </a:prstGeom>
          <a:solidFill>
            <a:schemeClr val="bg1">
              <a:lumMod val="95000"/>
            </a:schemeClr>
          </a:solidFill>
          <a:ln>
            <a:noFill/>
          </a:ln>
        </p:spPr>
        <p:txBody>
          <a:bodyPr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spcBef>
                <a:spcPts val="600"/>
              </a:spcBef>
              <a:spcAft>
                <a:spcPts val="600"/>
              </a:spcAft>
            </a:pPr>
            <a:r>
              <a:rPr lang="en-US" sz="1400" b="1">
                <a:solidFill>
                  <a:schemeClr val="dk1"/>
                </a:solidFill>
                <a:latin typeface="Neutra Text Alt"/>
                <a:ea typeface="Calibri"/>
                <a:cs typeface="Calibri"/>
                <a:sym typeface="Calibri"/>
              </a:rPr>
              <a:t>Highlights for FY 2022:</a:t>
            </a:r>
            <a:endParaRPr lang="en-US" sz="1400" b="1">
              <a:solidFill>
                <a:schemeClr val="dk1"/>
              </a:solidFill>
              <a:latin typeface="Neutra Text Alt"/>
              <a:ea typeface="Calibri"/>
              <a:cs typeface="Calibri"/>
            </a:endParaRPr>
          </a:p>
          <a:p>
            <a:pPr marL="285750" indent="-285750">
              <a:buFont typeface="Arial"/>
              <a:buChar char="•"/>
            </a:pPr>
            <a:r>
              <a:rPr lang="en-US" sz="1200" b="1" i="1">
                <a:solidFill>
                  <a:schemeClr val="dk1"/>
                </a:solidFill>
                <a:latin typeface="Neutra Text Alt"/>
                <a:ea typeface="Calibri"/>
                <a:cs typeface="Calibri"/>
              </a:rPr>
              <a:t>Free Circulator</a:t>
            </a:r>
            <a:r>
              <a:rPr lang="en-US" sz="1200" i="1">
                <a:solidFill>
                  <a:schemeClr val="dk1"/>
                </a:solidFill>
                <a:latin typeface="Neutra Text Alt"/>
                <a:ea typeface="Calibri"/>
                <a:cs typeface="Calibri"/>
              </a:rPr>
              <a:t> -</a:t>
            </a:r>
            <a:r>
              <a:rPr lang="en-US" sz="1200" b="1" i="1">
                <a:solidFill>
                  <a:schemeClr val="dk1"/>
                </a:solidFill>
                <a:latin typeface="Neutra Text Alt"/>
                <a:ea typeface="Calibri"/>
                <a:cs typeface="Calibri"/>
              </a:rPr>
              <a:t> </a:t>
            </a:r>
            <a:r>
              <a:rPr lang="en-US" sz="1200">
                <a:solidFill>
                  <a:schemeClr val="dk1"/>
                </a:solidFill>
                <a:latin typeface="Neutra Text Alt"/>
                <a:ea typeface="Calibri"/>
                <a:cs typeface="Calibri"/>
              </a:rPr>
              <a:t>$1.4M provided to implement Free Circulator service for the District.</a:t>
            </a:r>
          </a:p>
          <a:p>
            <a:pPr marL="285750" indent="-285750">
              <a:buFont typeface="Arial"/>
              <a:buChar char="•"/>
            </a:pPr>
            <a:endParaRPr lang="en-US" sz="1200" b="1" i="1">
              <a:solidFill>
                <a:schemeClr val="dk1"/>
              </a:solidFill>
              <a:latin typeface="Neutra Text Alt"/>
              <a:ea typeface="Calibri"/>
              <a:cs typeface="Calibri"/>
            </a:endParaRPr>
          </a:p>
          <a:p>
            <a:pPr marL="285750" indent="-285750">
              <a:buFont typeface="Arial"/>
              <a:buChar char="•"/>
            </a:pPr>
            <a:r>
              <a:rPr lang="en-US" sz="1200" b="1" i="1">
                <a:solidFill>
                  <a:schemeClr val="dk1"/>
                </a:solidFill>
                <a:latin typeface="Neutra Text Alt"/>
                <a:ea typeface="Calibri"/>
                <a:cs typeface="Calibri"/>
              </a:rPr>
              <a:t>Reimagining Safe and Open Spaces</a:t>
            </a:r>
            <a:r>
              <a:rPr lang="en-US" sz="1200">
                <a:solidFill>
                  <a:schemeClr val="dk1"/>
                </a:solidFill>
                <a:latin typeface="Neutra Text Alt"/>
                <a:ea typeface="Calibri"/>
                <a:cs typeface="Calibri"/>
              </a:rPr>
              <a:t>– Enhancements of $4.1M and 3 FTE for Open Streets and $255K for Vision Zero programming, including $55K for Arts in the Right of Way (AROW).</a:t>
            </a:r>
          </a:p>
          <a:p>
            <a:pPr marL="285750" indent="-285750">
              <a:buFont typeface="Arial"/>
              <a:buChar char="•"/>
            </a:pPr>
            <a:endParaRPr lang="en-US" sz="1200">
              <a:solidFill>
                <a:schemeClr val="dk1"/>
              </a:solidFill>
              <a:latin typeface="Neutra Text Alt"/>
              <a:ea typeface="Calibri"/>
              <a:cs typeface="Calibri"/>
            </a:endParaRPr>
          </a:p>
          <a:p>
            <a:pPr marL="285750" indent="-285750">
              <a:buFont typeface="Arial"/>
              <a:buChar char="•"/>
            </a:pPr>
            <a:r>
              <a:rPr lang="en-US" sz="1200" b="1" i="1">
                <a:solidFill>
                  <a:schemeClr val="dk1"/>
                </a:solidFill>
                <a:latin typeface="Neutra Text Alt"/>
                <a:cs typeface="Calibri"/>
              </a:rPr>
              <a:t>ATE Program</a:t>
            </a:r>
            <a:r>
              <a:rPr lang="en-US" sz="1200">
                <a:solidFill>
                  <a:schemeClr val="dk1"/>
                </a:solidFill>
                <a:latin typeface="Neutra Text Alt"/>
                <a:cs typeface="Calibri"/>
              </a:rPr>
              <a:t> - Enhancements of $5.7M and 6 FTE for ATE equipment refresh, $5.5M and 23 FTE to transfer ATE program to DDOT, and $1.2M and 3 FTE for Bus Priority ATE enforcement pilot.</a:t>
            </a:r>
          </a:p>
          <a:p>
            <a:endParaRPr lang="en-US" sz="1200">
              <a:solidFill>
                <a:schemeClr val="dk1"/>
              </a:solidFill>
              <a:latin typeface="Neutra Text Alt"/>
              <a:ea typeface="Calibri"/>
              <a:cs typeface="Calibri"/>
            </a:endParaRPr>
          </a:p>
          <a:p>
            <a:pPr marL="285750" indent="-285750">
              <a:buFont typeface="Arial"/>
              <a:buChar char="•"/>
            </a:pPr>
            <a:r>
              <a:rPr lang="en-US" sz="1200" b="1" i="1">
                <a:solidFill>
                  <a:schemeClr val="dk1"/>
                </a:solidFill>
                <a:latin typeface="Neutra Text Alt"/>
                <a:ea typeface="Calibri"/>
                <a:cs typeface="Calibri"/>
              </a:rPr>
              <a:t>Curbside Management</a:t>
            </a:r>
            <a:r>
              <a:rPr lang="en-US" sz="1200">
                <a:solidFill>
                  <a:schemeClr val="dk1"/>
                </a:solidFill>
                <a:latin typeface="Neutra Text Alt"/>
                <a:ea typeface="Calibri"/>
                <a:cs typeface="Calibri"/>
              </a:rPr>
              <a:t> - $1.5M enhancement to ensure capacity of Operations and Maintenance</a:t>
            </a:r>
          </a:p>
          <a:p>
            <a:pPr marL="285750" indent="-285750">
              <a:buFont typeface="Arial"/>
              <a:buChar char="•"/>
            </a:pPr>
            <a:endParaRPr lang="en-US" sz="1300">
              <a:solidFill>
                <a:schemeClr val="dk1"/>
              </a:solidFill>
              <a:ea typeface="Calibri"/>
              <a:cs typeface="Calibri"/>
            </a:endParaRPr>
          </a:p>
          <a:p>
            <a:pPr marL="742950" lvl="1" indent="-285750">
              <a:buFont typeface="Arial"/>
              <a:buChar char="•"/>
            </a:pPr>
            <a:endParaRPr lang="en-US">
              <a:solidFill>
                <a:schemeClr val="dk1"/>
              </a:solidFill>
              <a:ea typeface="Calibri"/>
              <a:cs typeface="Calibri"/>
            </a:endParaRPr>
          </a:p>
          <a:p>
            <a:pPr lvl="1"/>
            <a:endParaRPr lang="en-US" sz="2000">
              <a:solidFill>
                <a:schemeClr val="dk1"/>
              </a:solidFill>
              <a:ea typeface="Calibri"/>
              <a:cs typeface="Calibri"/>
            </a:endParaRPr>
          </a:p>
          <a:p>
            <a:pPr lvl="1"/>
            <a:endParaRPr lang="en-US" sz="2000">
              <a:solidFill>
                <a:schemeClr val="dk1"/>
              </a:solidFill>
              <a:ea typeface="Calibri"/>
              <a:cs typeface="Calibri"/>
            </a:endParaRPr>
          </a:p>
          <a:p>
            <a:pPr marL="800100" lvl="1" indent="-342900">
              <a:buFont typeface="Arial"/>
              <a:buChar char="•"/>
            </a:pPr>
            <a:endParaRPr lang="en-US" sz="2000">
              <a:solidFill>
                <a:schemeClr val="dk1"/>
              </a:solidFill>
              <a:ea typeface="Calibri"/>
              <a:cs typeface="Calibri"/>
            </a:endParaRPr>
          </a:p>
          <a:p>
            <a:pPr marL="800100" lvl="1" indent="-342900">
              <a:buFont typeface="Arial"/>
              <a:buChar char="•"/>
            </a:pPr>
            <a:endParaRPr lang="en-US" sz="2000">
              <a:solidFill>
                <a:schemeClr val="dk1"/>
              </a:solidFill>
              <a:ea typeface="Calibri"/>
              <a:cs typeface="Calibri"/>
            </a:endParaRPr>
          </a:p>
          <a:p>
            <a:pPr marL="800100" lvl="1" indent="-342900">
              <a:buFont typeface="Arial"/>
              <a:buChar char="•"/>
            </a:pPr>
            <a:endParaRPr lang="en-US" sz="2000">
              <a:solidFill>
                <a:schemeClr val="dk1"/>
              </a:solidFill>
              <a:ea typeface="Calibri"/>
              <a:cs typeface="Calibri"/>
            </a:endParaRPr>
          </a:p>
          <a:p>
            <a:pPr marL="800100" lvl="1" indent="-342900">
              <a:buFont typeface="Arial" panose="020B0604020202020204" pitchFamily="34" charset="0"/>
              <a:buChar char="•"/>
            </a:pPr>
            <a:endParaRPr lang="en-US" sz="2000">
              <a:solidFill>
                <a:schemeClr val="dk1"/>
              </a:solidFill>
              <a:ea typeface="Calibri"/>
              <a:cs typeface="Calibri"/>
            </a:endParaRPr>
          </a:p>
          <a:p>
            <a:endParaRPr lang="en-US">
              <a:solidFill>
                <a:schemeClr val="dk1"/>
              </a:solidFill>
              <a:ea typeface="Calibri"/>
              <a:cs typeface="Calibri"/>
            </a:endParaRPr>
          </a:p>
          <a:p>
            <a:pPr marL="342900" indent="-342900">
              <a:buFont typeface="Calibri"/>
              <a:buAutoNum type="arabicPeriod"/>
            </a:pPr>
            <a:endParaRPr lang="en-US">
              <a:solidFill>
                <a:schemeClr val="dk1"/>
              </a:solidFill>
              <a:ea typeface="Calibri"/>
              <a:cs typeface="Calibri"/>
            </a:endParaRPr>
          </a:p>
        </p:txBody>
      </p:sp>
      <p:graphicFrame>
        <p:nvGraphicFramePr>
          <p:cNvPr id="18" name="Chart 17">
            <a:extLst>
              <a:ext uri="{FF2B5EF4-FFF2-40B4-BE49-F238E27FC236}">
                <a16:creationId xmlns:a16="http://schemas.microsoft.com/office/drawing/2014/main" id="{7BD95B71-B4B1-4C43-BB19-691B5F95973D}"/>
              </a:ext>
            </a:extLst>
          </p:cNvPr>
          <p:cNvGraphicFramePr>
            <a:graphicFrameLocks/>
          </p:cNvGraphicFramePr>
          <p:nvPr>
            <p:extLst>
              <p:ext uri="{D42A27DB-BD31-4B8C-83A1-F6EECF244321}">
                <p14:modId xmlns:p14="http://schemas.microsoft.com/office/powerpoint/2010/main" val="2010245034"/>
              </p:ext>
            </p:extLst>
          </p:nvPr>
        </p:nvGraphicFramePr>
        <p:xfrm>
          <a:off x="4007825" y="1995936"/>
          <a:ext cx="4551223" cy="4138487"/>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FD39E46D-EEE2-42B5-89D8-E32D42115B4B}"/>
              </a:ext>
            </a:extLst>
          </p:cNvPr>
          <p:cNvSpPr txBox="1"/>
          <p:nvPr/>
        </p:nvSpPr>
        <p:spPr>
          <a:xfrm>
            <a:off x="7385811" y="2856834"/>
            <a:ext cx="10035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solidFill>
                  <a:schemeClr val="bg1"/>
                </a:solidFill>
              </a:rPr>
              <a:t>685.4 FTE</a:t>
            </a:r>
          </a:p>
        </p:txBody>
      </p:sp>
      <p:sp>
        <p:nvSpPr>
          <p:cNvPr id="16" name="TextBox 15">
            <a:extLst>
              <a:ext uri="{FF2B5EF4-FFF2-40B4-BE49-F238E27FC236}">
                <a16:creationId xmlns:a16="http://schemas.microsoft.com/office/drawing/2014/main" id="{AF1E18F6-E1A4-4646-9977-27E9721BC017}"/>
              </a:ext>
            </a:extLst>
          </p:cNvPr>
          <p:cNvSpPr txBox="1"/>
          <p:nvPr/>
        </p:nvSpPr>
        <p:spPr>
          <a:xfrm>
            <a:off x="6086345" y="4188684"/>
            <a:ext cx="8914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solidFill>
                  <a:schemeClr val="bg1"/>
                </a:solidFill>
              </a:rPr>
              <a:t>625.4 FTE</a:t>
            </a:r>
          </a:p>
        </p:txBody>
      </p:sp>
      <p:sp>
        <p:nvSpPr>
          <p:cNvPr id="6" name="TextBox 5">
            <a:extLst>
              <a:ext uri="{FF2B5EF4-FFF2-40B4-BE49-F238E27FC236}">
                <a16:creationId xmlns:a16="http://schemas.microsoft.com/office/drawing/2014/main" id="{5015AEA8-7CC2-4968-A014-D3D2B99C877A}"/>
              </a:ext>
            </a:extLst>
          </p:cNvPr>
          <p:cNvSpPr txBox="1"/>
          <p:nvPr/>
        </p:nvSpPr>
        <p:spPr>
          <a:xfrm>
            <a:off x="4776477" y="5025714"/>
            <a:ext cx="8695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solidFill>
                  <a:schemeClr val="bg1"/>
                </a:solidFill>
              </a:rPr>
              <a:t>593.9 FTE</a:t>
            </a:r>
          </a:p>
        </p:txBody>
      </p:sp>
      <p:sp>
        <p:nvSpPr>
          <p:cNvPr id="19" name="TextBox 18">
            <a:extLst>
              <a:ext uri="{FF2B5EF4-FFF2-40B4-BE49-F238E27FC236}">
                <a16:creationId xmlns:a16="http://schemas.microsoft.com/office/drawing/2014/main" id="{73568B32-0723-4F97-940E-3F9A598C7870}"/>
              </a:ext>
            </a:extLst>
          </p:cNvPr>
          <p:cNvSpPr txBox="1"/>
          <p:nvPr/>
        </p:nvSpPr>
        <p:spPr>
          <a:xfrm>
            <a:off x="4748696" y="4717233"/>
            <a:ext cx="8593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$132.6M</a:t>
            </a:r>
          </a:p>
        </p:txBody>
      </p:sp>
      <p:sp>
        <p:nvSpPr>
          <p:cNvPr id="20" name="TextBox 19">
            <a:extLst>
              <a:ext uri="{FF2B5EF4-FFF2-40B4-BE49-F238E27FC236}">
                <a16:creationId xmlns:a16="http://schemas.microsoft.com/office/drawing/2014/main" id="{1408F35D-351B-4CC5-9B4D-B65BB9746351}"/>
              </a:ext>
            </a:extLst>
          </p:cNvPr>
          <p:cNvSpPr txBox="1"/>
          <p:nvPr/>
        </p:nvSpPr>
        <p:spPr>
          <a:xfrm>
            <a:off x="6053705" y="3893664"/>
            <a:ext cx="8593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$146.9M</a:t>
            </a:r>
          </a:p>
        </p:txBody>
      </p:sp>
      <p:sp>
        <p:nvSpPr>
          <p:cNvPr id="21" name="TextBox 20">
            <a:extLst>
              <a:ext uri="{FF2B5EF4-FFF2-40B4-BE49-F238E27FC236}">
                <a16:creationId xmlns:a16="http://schemas.microsoft.com/office/drawing/2014/main" id="{0E9F962F-D08B-423E-BA8B-8336A7E97A3A}"/>
              </a:ext>
            </a:extLst>
          </p:cNvPr>
          <p:cNvSpPr txBox="1"/>
          <p:nvPr/>
        </p:nvSpPr>
        <p:spPr>
          <a:xfrm>
            <a:off x="7350024" y="2506478"/>
            <a:ext cx="8593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$169.2M</a:t>
            </a:r>
          </a:p>
        </p:txBody>
      </p:sp>
    </p:spTree>
    <p:extLst>
      <p:ext uri="{BB962C8B-B14F-4D97-AF65-F5344CB8AC3E}">
        <p14:creationId xmlns:p14="http://schemas.microsoft.com/office/powerpoint/2010/main" val="3371274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Clr>
                <a:srgbClr val="F32837"/>
              </a:buClr>
              <a:buSzPct val="25000"/>
              <a:buNone/>
            </a:pPr>
            <a:r>
              <a:rPr lang="en-US" sz="2000">
                <a:solidFill>
                  <a:srgbClr val="FF0000"/>
                </a:solidFill>
                <a:latin typeface="Neutra Text Alt" panose="02000000000000000000" pitchFamily="50" charset="0"/>
              </a:rPr>
              <a:t>FY 2022 Operating Budget</a:t>
            </a: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7</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173904"/>
            <a:ext cx="6388099" cy="461961"/>
          </a:xfrm>
          <a:prstGeom prst="rect">
            <a:avLst/>
          </a:prstGeom>
          <a:noFill/>
          <a:ln>
            <a:noFill/>
          </a:ln>
        </p:spPr>
        <p:txBody>
          <a:bodyPr lIns="91425" tIns="45700" rIns="91425" bIns="45700" anchor="t" anchorCtr="0">
            <a:noAutofit/>
          </a:bodyPr>
          <a:lstStyle/>
          <a:p>
            <a:pPr>
              <a:buClr>
                <a:srgbClr val="293E6B"/>
              </a:buClr>
              <a:buSzPct val="25000"/>
            </a:pPr>
            <a:r>
              <a:rPr lang="en-US" sz="2400">
                <a:solidFill>
                  <a:srgbClr val="293E6B"/>
                </a:solidFill>
                <a:latin typeface="Neutra Text"/>
                <a:ea typeface="Avenir"/>
                <a:cs typeface="Arial" panose="020B0604020202020204" pitchFamily="34" charset="0"/>
                <a:sym typeface="Avenir"/>
              </a:rPr>
              <a:t>Overview</a:t>
            </a:r>
            <a:endParaRPr lang="en-US" sz="2400">
              <a:latin typeface="Neutra Text"/>
              <a:ea typeface="+mn-lt"/>
              <a:cs typeface="+mn-lt"/>
              <a:sym typeface="Avenir"/>
            </a:endParaRPr>
          </a:p>
          <a:p>
            <a:pPr marL="0" marR="0" lvl="0" indent="0" algn="l">
              <a:lnSpc>
                <a:spcPct val="100000"/>
              </a:lnSpc>
              <a:spcBef>
                <a:spcPts val="0"/>
              </a:spcBef>
              <a:spcAft>
                <a:spcPts val="0"/>
              </a:spcAft>
              <a:buClr>
                <a:srgbClr val="293E6B"/>
              </a:buClr>
              <a:buSzPct val="25000"/>
              <a:buFont typeface="Avenir"/>
              <a:buNone/>
            </a:pPr>
            <a:endParaRPr lang="en-US" sz="2400" b="0" i="0" u="none">
              <a:solidFill>
                <a:srgbClr val="293E6B"/>
              </a:solidFill>
              <a:latin typeface="Neutra Text" panose="02000000000000000000" pitchFamily="50" charset="0"/>
              <a:ea typeface="Avenir"/>
              <a:cs typeface="Arial" panose="020B0604020202020204" pitchFamily="34" charset="0"/>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sz="1200">
              <a:solidFill>
                <a:schemeClr val="dk1"/>
              </a:solidFill>
              <a:latin typeface="Cambria"/>
              <a:ea typeface="Cambria"/>
              <a:cs typeface="Cambria"/>
            </a:endParaRPr>
          </a:p>
        </p:txBody>
      </p:sp>
      <p:sp>
        <p:nvSpPr>
          <p:cNvPr id="3" name="Rectangle 2">
            <a:extLst>
              <a:ext uri="{FF2B5EF4-FFF2-40B4-BE49-F238E27FC236}">
                <a16:creationId xmlns:a16="http://schemas.microsoft.com/office/drawing/2014/main" id="{46B129C5-9C75-4C02-A1C6-123FEFE29D9F}"/>
              </a:ext>
            </a:extLst>
          </p:cNvPr>
          <p:cNvSpPr/>
          <p:nvPr/>
        </p:nvSpPr>
        <p:spPr>
          <a:xfrm>
            <a:off x="457200" y="1551878"/>
            <a:ext cx="5790476" cy="36933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293E6B"/>
                </a:solidFill>
                <a:latin typeface="Neutra Text"/>
                <a:cs typeface="Calibri"/>
                <a:sym typeface="Calibri"/>
              </a:rPr>
              <a:t>Changes made to FY22 Operating Budget (in thousands)</a:t>
            </a:r>
            <a:endParaRPr lang="en-US" sz="1600">
              <a:latin typeface="Neutra Text"/>
            </a:endParaRPr>
          </a:p>
        </p:txBody>
      </p:sp>
      <p:pic>
        <p:nvPicPr>
          <p:cNvPr id="6" name="Picture 5" descr="Table&#10;&#10;Description automatically generated">
            <a:extLst>
              <a:ext uri="{FF2B5EF4-FFF2-40B4-BE49-F238E27FC236}">
                <a16:creationId xmlns:a16="http://schemas.microsoft.com/office/drawing/2014/main" id="{37E9CBA9-819B-4454-9F4D-A0234CAB08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81" t="8562" r="5985" b="37778"/>
          <a:stretch/>
        </p:blipFill>
        <p:spPr>
          <a:xfrm>
            <a:off x="457200" y="2000294"/>
            <a:ext cx="8229599" cy="3871145"/>
          </a:xfrm>
          <a:prstGeom prst="rect">
            <a:avLst/>
          </a:prstGeom>
        </p:spPr>
      </p:pic>
    </p:spTree>
    <p:extLst>
      <p:ext uri="{BB962C8B-B14F-4D97-AF65-F5344CB8AC3E}">
        <p14:creationId xmlns:p14="http://schemas.microsoft.com/office/powerpoint/2010/main" val="2738456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457200" y="965200"/>
            <a:ext cx="8229600" cy="434976"/>
          </a:xfrm>
          <a:prstGeom prst="rect">
            <a:avLst/>
          </a:prstGeom>
          <a:noFill/>
          <a:ln>
            <a:noFill/>
          </a:ln>
        </p:spPr>
        <p:txBody>
          <a:bodyPr lIns="91425" tIns="45700" rIns="91425" bIns="45700" anchor="t" anchorCtr="0">
            <a:noAutofit/>
          </a:bodyPr>
          <a:lstStyle/>
          <a:p>
            <a:pPr marL="0" indent="0">
              <a:spcBef>
                <a:spcPts val="0"/>
              </a:spcBef>
              <a:buClr>
                <a:srgbClr val="F32837"/>
              </a:buClr>
              <a:buSzPct val="25000"/>
              <a:buNone/>
            </a:pPr>
            <a:r>
              <a:rPr lang="en-US" sz="2000">
                <a:solidFill>
                  <a:srgbClr val="FF0000"/>
                </a:solidFill>
                <a:latin typeface="Neutra Text"/>
              </a:rPr>
              <a:t>FY 2022 Local Capital Budget and 6-Year Plan</a:t>
            </a:r>
          </a:p>
        </p:txBody>
      </p:sp>
      <p:sp>
        <p:nvSpPr>
          <p:cNvPr id="112" name="Shape 112"/>
          <p:cNvSpPr txBox="1"/>
          <p:nvPr/>
        </p:nvSpPr>
        <p:spPr>
          <a:xfrm>
            <a:off x="6553200" y="6269037"/>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8</a:t>
            </a:fld>
            <a:endParaRPr lang="en-US" sz="1200" b="0" i="0" u="none">
              <a:solidFill>
                <a:srgbClr val="898989"/>
              </a:solidFill>
              <a:latin typeface="Calibri"/>
              <a:ea typeface="Calibri"/>
              <a:cs typeface="Calibri"/>
              <a:sym typeface="Calibri"/>
            </a:endParaRPr>
          </a:p>
        </p:txBody>
      </p:sp>
      <p:sp>
        <p:nvSpPr>
          <p:cNvPr id="113" name="Shape 113"/>
          <p:cNvSpPr txBox="1"/>
          <p:nvPr/>
        </p:nvSpPr>
        <p:spPr>
          <a:xfrm>
            <a:off x="457200" y="173904"/>
            <a:ext cx="6388099" cy="461961"/>
          </a:xfrm>
          <a:prstGeom prst="rect">
            <a:avLst/>
          </a:prstGeom>
          <a:noFill/>
          <a:ln>
            <a:noFill/>
          </a:ln>
        </p:spPr>
        <p:txBody>
          <a:bodyPr lIns="91425" tIns="45700" rIns="91425" bIns="45700" anchor="t" anchorCtr="0">
            <a:noAutofit/>
          </a:bodyPr>
          <a:lstStyle/>
          <a:p>
            <a:pPr>
              <a:buClr>
                <a:srgbClr val="293E6B"/>
              </a:buClr>
              <a:buSzPct val="25000"/>
            </a:pPr>
            <a:r>
              <a:rPr lang="en-US" sz="2400">
                <a:solidFill>
                  <a:srgbClr val="293E6B"/>
                </a:solidFill>
                <a:latin typeface="Neutra Text"/>
                <a:ea typeface="Avenir"/>
                <a:cs typeface="Arial" panose="020B0604020202020204" pitchFamily="34" charset="0"/>
                <a:sym typeface="Avenir"/>
              </a:rPr>
              <a:t>Overview</a:t>
            </a:r>
            <a:endParaRPr lang="en-US" sz="2400">
              <a:latin typeface="Neutra Text"/>
              <a:ea typeface="+mn-lt"/>
              <a:cs typeface="+mn-lt"/>
              <a:sym typeface="Avenir"/>
            </a:endParaRPr>
          </a:p>
          <a:p>
            <a:pPr marL="0" marR="0" lvl="0" indent="0" algn="l">
              <a:lnSpc>
                <a:spcPct val="100000"/>
              </a:lnSpc>
              <a:spcBef>
                <a:spcPts val="0"/>
              </a:spcBef>
              <a:spcAft>
                <a:spcPts val="0"/>
              </a:spcAft>
              <a:buClr>
                <a:srgbClr val="293E6B"/>
              </a:buClr>
              <a:buSzPct val="25000"/>
              <a:buFont typeface="Avenir"/>
              <a:buNone/>
            </a:pPr>
            <a:endParaRPr lang="en-US" sz="2400" b="0" i="0" u="none">
              <a:solidFill>
                <a:srgbClr val="293E6B"/>
              </a:solidFill>
              <a:latin typeface="Neutra Text" panose="02000000000000000000" pitchFamily="50" charset="0"/>
              <a:ea typeface="Avenir"/>
              <a:cs typeface="Arial" panose="020B0604020202020204" pitchFamily="34" charset="0"/>
            </a:endParaRPr>
          </a:p>
        </p:txBody>
      </p:sp>
      <p:cxnSp>
        <p:nvCxnSpPr>
          <p:cNvPr id="117" name="Shape 117"/>
          <p:cNvCxnSpPr/>
          <p:nvPr/>
        </p:nvCxnSpPr>
        <p:spPr>
          <a:xfrm>
            <a:off x="-66675" y="895350"/>
            <a:ext cx="9332912" cy="0"/>
          </a:xfrm>
          <a:prstGeom prst="straightConnector1">
            <a:avLst/>
          </a:prstGeom>
          <a:noFill/>
          <a:ln w="9525" cap="flat" cmpd="sng">
            <a:solidFill>
              <a:schemeClr val="dk1"/>
            </a:solidFill>
            <a:prstDash val="solid"/>
            <a:miter/>
            <a:headEnd type="none" w="med" len="med"/>
            <a:tailEnd type="none" w="med" len="med"/>
          </a:ln>
          <a:effectLst>
            <a:outerShdw blurRad="63500" dist="20000" dir="5400000">
              <a:srgbClr val="808080">
                <a:alpha val="37647"/>
              </a:srgbClr>
            </a:outerShdw>
          </a:effectLst>
        </p:spPr>
      </p:cxnSp>
      <p:sp>
        <p:nvSpPr>
          <p:cNvPr id="9" name="Shape 645"/>
          <p:cNvSpPr txBox="1"/>
          <p:nvPr/>
        </p:nvSpPr>
        <p:spPr>
          <a:xfrm>
            <a:off x="457200" y="1397697"/>
            <a:ext cx="8433698" cy="4534702"/>
          </a:xfrm>
          <a:prstGeom prst="rect">
            <a:avLst/>
          </a:prstGeom>
          <a:noFill/>
          <a:ln>
            <a:noFill/>
          </a:ln>
        </p:spPr>
        <p:txBody>
          <a:bodyPr lIns="91425" tIns="45700" rIns="91425" bIns="45700" anchor="t" anchorCtr="0">
            <a:noAutofit/>
          </a:bodyPr>
          <a:lstStyle/>
          <a:p>
            <a:endParaRPr lang="en-US">
              <a:solidFill>
                <a:schemeClr val="dk1"/>
              </a:solidFill>
              <a:ea typeface="Calibri"/>
              <a:cs typeface="Calibri"/>
            </a:endParaRPr>
          </a:p>
          <a:p>
            <a:endParaRPr lang="en-US">
              <a:solidFill>
                <a:schemeClr val="dk1"/>
              </a:solidFill>
              <a:ea typeface="Calibri"/>
              <a:cs typeface="Calibri"/>
            </a:endParaRPr>
          </a:p>
        </p:txBody>
      </p:sp>
      <p:pic>
        <p:nvPicPr>
          <p:cNvPr id="10" name="F44A5346-B194-47CD-9C6B-B12CBEF47245" descr="41EC620A-61F6-4849-8AAE-3852E9B86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6162981"/>
            <a:ext cx="2560320" cy="3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02"/>
          <p:cNvSpPr txBox="1"/>
          <p:nvPr/>
        </p:nvSpPr>
        <p:spPr>
          <a:xfrm>
            <a:off x="395287" y="6130925"/>
            <a:ext cx="4783136" cy="460374"/>
          </a:xfrm>
          <a:prstGeom prst="rect">
            <a:avLst/>
          </a:prstGeom>
          <a:noFill/>
          <a:ln>
            <a:noFill/>
          </a:ln>
        </p:spPr>
        <p:txBody>
          <a:bodyPr lIns="91425" tIns="45700" rIns="91425" bIns="45700" anchor="t" anchorCtr="0">
            <a:noAutofit/>
          </a:bodyPr>
          <a:lstStyle/>
          <a:p>
            <a:pPr lvl="0">
              <a:buClr>
                <a:schemeClr val="dk1"/>
              </a:buClr>
              <a:buSzPct val="25000"/>
            </a:pPr>
            <a:r>
              <a:rPr lang="en-US" sz="1200">
                <a:solidFill>
                  <a:schemeClr val="dk1"/>
                </a:solidFill>
                <a:latin typeface="Cambria"/>
                <a:ea typeface="Cambria"/>
                <a:cs typeface="Cambria"/>
                <a:sym typeface="Cambria"/>
              </a:rPr>
              <a:t>District Department of Transportation FY 2022 Budget Hearing</a:t>
            </a:r>
          </a:p>
          <a:p>
            <a:pPr>
              <a:buClr>
                <a:schemeClr val="dk1"/>
              </a:buClr>
              <a:buSzPct val="25000"/>
            </a:pPr>
            <a:r>
              <a:rPr lang="en-US" sz="1200">
                <a:solidFill>
                  <a:schemeClr val="dk1"/>
                </a:solidFill>
                <a:latin typeface="Cambria"/>
                <a:ea typeface="Cambria"/>
                <a:cs typeface="Cambria"/>
                <a:sym typeface="Cambria"/>
              </a:rPr>
              <a:t>June 10, 2021</a:t>
            </a:r>
            <a:endParaRPr lang="en-US" sz="1200">
              <a:solidFill>
                <a:schemeClr val="dk1"/>
              </a:solidFill>
              <a:latin typeface="Cambria"/>
              <a:ea typeface="Cambria"/>
              <a:cs typeface="Cambria"/>
            </a:endParaRPr>
          </a:p>
        </p:txBody>
      </p:sp>
      <p:sp>
        <p:nvSpPr>
          <p:cNvPr id="2" name="Rectangle 1">
            <a:extLst>
              <a:ext uri="{FF2B5EF4-FFF2-40B4-BE49-F238E27FC236}">
                <a16:creationId xmlns:a16="http://schemas.microsoft.com/office/drawing/2014/main" id="{A9F91E4B-68C2-4A42-B0B4-3C09669F9C4A}"/>
              </a:ext>
            </a:extLst>
          </p:cNvPr>
          <p:cNvSpPr/>
          <p:nvPr/>
        </p:nvSpPr>
        <p:spPr>
          <a:xfrm>
            <a:off x="4670854" y="1182688"/>
            <a:ext cx="4450284" cy="369332"/>
          </a:xfrm>
          <a:prstGeom prst="rect">
            <a:avLst/>
          </a:prstGeom>
        </p:spPr>
        <p:txBody>
          <a:bodyPr wrap="square" lIns="91440" tIns="45720" rIns="91440" bIns="45720" anchor="t">
            <a:spAutoFit/>
          </a:bodyPr>
          <a:lstStyle/>
          <a:p>
            <a:endParaRPr lang="en-US">
              <a:latin typeface="Neutra Text Alt" panose="02000000000000000000" pitchFamily="50" charset="0"/>
            </a:endParaRPr>
          </a:p>
        </p:txBody>
      </p:sp>
      <p:pic>
        <p:nvPicPr>
          <p:cNvPr id="6" name="Picture 6">
            <a:extLst>
              <a:ext uri="{FF2B5EF4-FFF2-40B4-BE49-F238E27FC236}">
                <a16:creationId xmlns:a16="http://schemas.microsoft.com/office/drawing/2014/main" id="{2F2B5D5F-8ABE-41B5-A9E7-38CD820999BC}"/>
              </a:ext>
            </a:extLst>
          </p:cNvPr>
          <p:cNvPicPr>
            <a:picLocks noChangeAspect="1"/>
          </p:cNvPicPr>
          <p:nvPr/>
        </p:nvPicPr>
        <p:blipFill>
          <a:blip r:embed="rId4"/>
          <a:stretch>
            <a:fillRect/>
          </a:stretch>
        </p:blipFill>
        <p:spPr>
          <a:xfrm>
            <a:off x="535437" y="1469031"/>
            <a:ext cx="8158697" cy="4054407"/>
          </a:xfrm>
          <a:prstGeom prst="rect">
            <a:avLst/>
          </a:prstGeom>
        </p:spPr>
      </p:pic>
    </p:spTree>
    <p:extLst>
      <p:ext uri="{BB962C8B-B14F-4D97-AF65-F5344CB8AC3E}">
        <p14:creationId xmlns:p14="http://schemas.microsoft.com/office/powerpoint/2010/main" val="523176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Box 4"/>
          <p:cNvSpPr txBox="1">
            <a:spLocks noChangeArrowheads="1"/>
          </p:cNvSpPr>
          <p:nvPr/>
        </p:nvSpPr>
        <p:spPr bwMode="auto">
          <a:xfrm>
            <a:off x="407988" y="5837238"/>
            <a:ext cx="4883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en-US" altLang="en-US" sz="2400" b="1">
                <a:solidFill>
                  <a:srgbClr val="B3B3B3"/>
                </a:solidFill>
                <a:latin typeface="Neutra Text Alt"/>
                <a:ea typeface="MS PGothic"/>
              </a:rPr>
              <a:t>chapter two</a:t>
            </a:r>
            <a:endParaRPr lang="en-US" altLang="en-US" sz="2400" b="1">
              <a:solidFill>
                <a:srgbClr val="B3B3B3"/>
              </a:solidFill>
              <a:latin typeface="Neutra Text Alt" panose="02000000000000000000" pitchFamily="50" charset="0"/>
            </a:endParaRPr>
          </a:p>
          <a:p>
            <a:r>
              <a:rPr lang="en-US" altLang="en-US" sz="2400" b="1">
                <a:solidFill>
                  <a:srgbClr val="293E6B"/>
                </a:solidFill>
                <a:latin typeface="Neutra Text Alt"/>
                <a:ea typeface="MS PGothic"/>
              </a:rPr>
              <a:t>safety </a:t>
            </a:r>
          </a:p>
        </p:txBody>
      </p:sp>
      <p:pic>
        <p:nvPicPr>
          <p:cNvPr id="3074" name="Picture 2" descr="https://usgovtexas1-mediap.svc.ms/transform/thumbnail?provider=spo&amp;inputFormat=jpg&amp;cs=fFNQTw&amp;docid=https%3A%2F%2Fdcgovict-my.sharepoint.com%3A443%2F_api%2Fv2.0%2Fdrives%2Fb!qXFuAua_UUG3piuxE2uWCje4SmtYlQpCpcOW04fDcsL8VYCYLK-eQ52FSs_-MpJu%2Fitems%2F01SUOE7BYKD3MXIOYIABFZW3GBXYL7XLY6%3Fversion%3DPublished&amp;access_token=eyJ0eXAiOiJKV1QiLCJhbGciOiJub25lIn0.eyJhdWQiOiIwMDAwMDAwMy0wMDAwLTBmZjEtY2UwMC0wMDAwMDAwMDAwMDAvZGNnb3ZpY3QtbXkuc2hhcmVwb2ludC5jb21AOGZlNDQ5ZjEtOGI5NC00ZmI3LTk5MDYtNmY5MzlkYTgyZDczIiwiaXNzIjoiMDAwMDAwMDMtMDAwMC0wZmYxLWNlMDAtMDAwMDAwMDAwMDAwIiwibmJmIjoiMTYxNzYxMzE5OSIsImV4cCI6IjE2MTc2MzQ3OTkiLCJlbmRwb2ludHVybCI6IlcreUJpMmhmbGhYTUFIYVVSSTNjbEZtLzd6bzlrei9TUFdxVk5lSnpxalU9IiwiZW5kcG9pbnR1cmxMZW5ndGgiOiIxMTgiLCJpc2xvb3BiYWNrIjoiVHJ1ZSIsInZlciI6Imhhc2hlZHByb29mdG9rZW4iLCJzaXRlaWQiOiJNREkyWlRjeFlUa3RZbVpsTmkwME1UVXhMV0kzWVRZdE1tSmlNVEV6Tm1JNU5qQmgiLCJuYW1laWQiOiIwIy5mfG1lbWJlcnNoaXB8cHJldmVzekBkZG90LmRjLmdvdiIsIm5paSI6Im1pY3Jvc29mdC5zaGFyZXBvaW50IiwiaXN1c2VyIjoidHJ1ZSIsImNhY2hla2V5IjoiMGguZnxtZW1iZXJzaGlwfDEwMDM3ZmZlYTFhZjhhMmRAbGl2ZS5jb20iLCJ0dCI6IjAiLCJ1c2VQZXJzaXN0ZW50Q29va2llIjoiMiJ9.YjZVZm4wL2E2Tmp2V0FxZVVYT0h3VEk3cTdDcm5ITXJiclRncElob016cz0&amp;encodeFailures=1&amp;width=1430&amp;height=954&amp;srcWidth=2738&amp;srcHeight=18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85" y="-345923"/>
            <a:ext cx="9277985" cy="618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284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5395230590F3B4AA8B6BA3D7A3A612A" ma:contentTypeVersion="13" ma:contentTypeDescription="Create a new document." ma:contentTypeScope="" ma:versionID="9eb75373e581b4d32dc6d078b73a225e">
  <xsd:schema xmlns:xsd="http://www.w3.org/2001/XMLSchema" xmlns:xs="http://www.w3.org/2001/XMLSchema" xmlns:p="http://schemas.microsoft.com/office/2006/metadata/properties" xmlns:ns3="988055fc-af2c-439e-9d85-4acffe32926e" xmlns:ns4="6b4ab837-9558-420a-a5c3-96d387c372c2" targetNamespace="http://schemas.microsoft.com/office/2006/metadata/properties" ma:root="true" ma:fieldsID="985bf3ead91671ace5ce2f40558a285c" ns3:_="" ns4:_="">
    <xsd:import namespace="988055fc-af2c-439e-9d85-4acffe32926e"/>
    <xsd:import namespace="6b4ab837-9558-420a-a5c3-96d387c372c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Tags" minOccurs="0"/>
                <xsd:element ref="ns3:MediaServiceOCR"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8055fc-af2c-439e-9d85-4acffe32926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4ab837-9558-420a-a5c3-96d387c372c2"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DE29E21-7F7F-4912-B5EA-8251A2A8ADBC}">
  <ds:schemaRefs>
    <ds:schemaRef ds:uri="http://schemas.microsoft.com/sharepoint/v3/contenttype/forms"/>
  </ds:schemaRefs>
</ds:datastoreItem>
</file>

<file path=customXml/itemProps2.xml><?xml version="1.0" encoding="utf-8"?>
<ds:datastoreItem xmlns:ds="http://schemas.openxmlformats.org/officeDocument/2006/customXml" ds:itemID="{E8CD6901-0BC7-4188-9117-500A37C8D3F1}">
  <ds:schemaRefs>
    <ds:schemaRef ds:uri="6b4ab837-9558-420a-a5c3-96d387c372c2"/>
    <ds:schemaRef ds:uri="988055fc-af2c-439e-9d85-4acffe3292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4AF4B4BB-276E-438F-B013-AE0ABCAD1210}">
  <ds:schemaRefs>
    <ds:schemaRef ds:uri="6b4ab837-9558-420a-a5c3-96d387c372c2"/>
    <ds:schemaRef ds:uri="988055fc-af2c-439e-9d85-4acffe32926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3344</Words>
  <Application>Microsoft Office PowerPoint</Application>
  <PresentationFormat>On-screen Show (4:3)</PresentationFormat>
  <Paragraphs>436</Paragraphs>
  <Slides>38</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Arial,Sans-Serif</vt:lpstr>
      <vt:lpstr>Avenir</vt:lpstr>
      <vt:lpstr>Calibri</vt:lpstr>
      <vt:lpstr>Cambria</vt:lpstr>
      <vt:lpstr>Neutra Text</vt:lpstr>
      <vt:lpstr>Neutra Text Alt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DC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ServUS</dc:creator>
  <cp:lastModifiedBy>Rupert, Lezlie (DDOT)</cp:lastModifiedBy>
  <cp:revision>30</cp:revision>
  <cp:lastPrinted>2019-04-11T13:59:58Z</cp:lastPrinted>
  <dcterms:created xsi:type="dcterms:W3CDTF">2018-03-14T12:45:36Z</dcterms:created>
  <dcterms:modified xsi:type="dcterms:W3CDTF">2021-06-11T12:03:13Z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0x01010065395230590F3B4AA8B6BA3D7A3A612A</vt:lpwstr>
  </property>
</Properties>
</file>